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45"/>
  </p:notesMasterIdLst>
  <p:handoutMasterIdLst>
    <p:handoutMasterId r:id="rId46"/>
  </p:handoutMasterIdLst>
  <p:sldIdLst>
    <p:sldId id="256" r:id="rId2"/>
    <p:sldId id="696" r:id="rId3"/>
    <p:sldId id="701" r:id="rId4"/>
    <p:sldId id="700" r:id="rId5"/>
    <p:sldId id="697" r:id="rId6"/>
    <p:sldId id="698" r:id="rId7"/>
    <p:sldId id="727" r:id="rId8"/>
    <p:sldId id="723" r:id="rId9"/>
    <p:sldId id="722" r:id="rId10"/>
    <p:sldId id="724" r:id="rId11"/>
    <p:sldId id="731" r:id="rId12"/>
    <p:sldId id="748" r:id="rId13"/>
    <p:sldId id="732" r:id="rId14"/>
    <p:sldId id="733" r:id="rId15"/>
    <p:sldId id="734" r:id="rId16"/>
    <p:sldId id="735" r:id="rId17"/>
    <p:sldId id="736" r:id="rId18"/>
    <p:sldId id="749" r:id="rId19"/>
    <p:sldId id="725" r:id="rId20"/>
    <p:sldId id="726" r:id="rId21"/>
    <p:sldId id="739" r:id="rId22"/>
    <p:sldId id="744" r:id="rId23"/>
    <p:sldId id="745" r:id="rId24"/>
    <p:sldId id="746" r:id="rId25"/>
    <p:sldId id="747" r:id="rId26"/>
    <p:sldId id="602" r:id="rId27"/>
    <p:sldId id="603" r:id="rId28"/>
    <p:sldId id="610" r:id="rId29"/>
    <p:sldId id="730" r:id="rId30"/>
    <p:sldId id="618" r:id="rId31"/>
    <p:sldId id="625" r:id="rId32"/>
    <p:sldId id="626" r:id="rId33"/>
    <p:sldId id="615" r:id="rId34"/>
    <p:sldId id="630" r:id="rId35"/>
    <p:sldId id="629" r:id="rId36"/>
    <p:sldId id="635" r:id="rId37"/>
    <p:sldId id="645" r:id="rId38"/>
    <p:sldId id="644" r:id="rId39"/>
    <p:sldId id="641" r:id="rId40"/>
    <p:sldId id="742" r:id="rId41"/>
    <p:sldId id="740" r:id="rId42"/>
    <p:sldId id="728" r:id="rId43"/>
    <p:sldId id="692" r:id="rId44"/>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p:cViewPr varScale="1">
        <p:scale>
          <a:sx n="80" d="100"/>
          <a:sy n="8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B067E5-ABAF-48B8-B060-81D8EBE878F0}" type="datetimeFigureOut">
              <a:rPr lang="tr-TR" smtClean="0"/>
              <a:pPr/>
              <a:t>4.05.2016</a:t>
            </a:fld>
            <a:endParaRPr lang="tr-TR"/>
          </a:p>
        </p:txBody>
      </p:sp>
      <p:sp>
        <p:nvSpPr>
          <p:cNvPr id="4" name="Altbilgi Yer Tutucusu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B7311B2-F7C1-4509-8FEA-0796B0550AE2}" type="slidenum">
              <a:rPr lang="tr-TR" smtClean="0"/>
              <a:pPr/>
              <a:t>‹#›</a:t>
            </a:fld>
            <a:endParaRPr lang="tr-TR"/>
          </a:p>
        </p:txBody>
      </p:sp>
    </p:spTree>
    <p:extLst>
      <p:ext uri="{BB962C8B-B14F-4D97-AF65-F5344CB8AC3E}">
        <p14:creationId xmlns="" xmlns:p14="http://schemas.microsoft.com/office/powerpoint/2010/main" val="2925821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EACC38-CB2D-422F-9E62-D0FD7046227D}" type="datetimeFigureOut">
              <a:rPr lang="tr-TR" smtClean="0"/>
              <a:pPr/>
              <a:t>4.05.2016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0EFB700-FE66-4F19-8D0F-887B55676209}" type="slidenum">
              <a:rPr lang="tr-TR" smtClean="0"/>
              <a:pPr/>
              <a:t>‹#›</a:t>
            </a:fld>
            <a:endParaRPr lang="tr-TR"/>
          </a:p>
        </p:txBody>
      </p:sp>
    </p:spTree>
    <p:extLst>
      <p:ext uri="{BB962C8B-B14F-4D97-AF65-F5344CB8AC3E}">
        <p14:creationId xmlns="" xmlns:p14="http://schemas.microsoft.com/office/powerpoint/2010/main" val="325617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0EFB700-FE66-4F19-8D0F-887B55676209}" type="slidenum">
              <a:rPr lang="tr-TR" smtClean="0"/>
              <a:pPr/>
              <a:t>1</a:t>
            </a:fld>
            <a:endParaRPr lang="tr-TR" dirty="0"/>
          </a:p>
        </p:txBody>
      </p:sp>
    </p:spTree>
    <p:extLst>
      <p:ext uri="{BB962C8B-B14F-4D97-AF65-F5344CB8AC3E}">
        <p14:creationId xmlns="" xmlns:p14="http://schemas.microsoft.com/office/powerpoint/2010/main" val="214823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0EFB700-FE66-4F19-8D0F-887B55676209}" type="slidenum">
              <a:rPr lang="tr-TR" smtClean="0"/>
              <a:pPr/>
              <a:t>17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915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TİSH’nde toplum katılımı sağlanması için “İş Sağlığı Güvenliği Kurullarının” çalıştırılması ve işlevsel hale getirilmesi zorunluluğu bulunmaktadır. İş Sağlığı ve Güvenliği Kurullarında işveren, işyeri hekimi,  iş güvenliği uzmanı ve çalışan temsilcileri görev almakta, işyerinde görülen meslek hastalıkları ve iş kazalarının engellenmesi için önlemler planlanmaktadır. İşyeri yönergeleri bu kurul tarafından hazırlanıp karara bağlanmakta, işverenin ve tüm çalışanların bu kurallara uyması sağlanmaktadır. </a:t>
            </a:r>
          </a:p>
          <a:p>
            <a:pPr>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9706843-202D-44C3-8EE4-3C5FCC64F59B}" type="datetime1">
              <a:rPr lang="tr-TR" smtClean="0"/>
              <a:pPr/>
              <a:t>4.05.2016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69993929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706843-202D-44C3-8EE4-3C5FCC64F59B}"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15619628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706843-202D-44C3-8EE4-3C5FCC64F59B}"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38868472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706843-202D-44C3-8EE4-3C5FCC64F59B}"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2519C3-FD92-42BA-99F1-05CFB5D255D1}" type="slidenum">
              <a:rPr lang="tr-TR" smtClean="0"/>
              <a:pPr/>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162004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706843-202D-44C3-8EE4-3C5FCC64F59B}"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28443089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9706843-202D-44C3-8EE4-3C5FCC64F59B}" type="datetime1">
              <a:rPr lang="tr-TR" smtClean="0"/>
              <a:pPr/>
              <a:t>4.05.2016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10034109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9706843-202D-44C3-8EE4-3C5FCC64F59B}" type="datetime1">
              <a:rPr lang="tr-TR" smtClean="0"/>
              <a:pPr/>
              <a:t>4.05.2016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42519C3-FD92-42BA-99F1-05CFB5D255D1}" type="slidenum">
              <a:rPr lang="tr-TR" smtClean="0"/>
              <a:pPr/>
              <a:t>‹#›</a:t>
            </a:fld>
            <a:endParaRPr lang="tr-TR"/>
          </a:p>
        </p:txBody>
      </p:sp>
    </p:spTree>
    <p:extLst>
      <p:ext uri="{BB962C8B-B14F-4D97-AF65-F5344CB8AC3E}">
        <p14:creationId xmlns="" xmlns:p14="http://schemas.microsoft.com/office/powerpoint/2010/main" val="41080150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E11F240-5A07-45BF-887E-722BD9391EB5}" type="datetime1">
              <a:rPr lang="tr-TR" smtClean="0"/>
              <a:pPr/>
              <a:t>4.05.2016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2282584280"/>
      </p:ext>
    </p:extLst>
  </p:cSld>
  <p:clrMapOvr>
    <a:masterClrMapping/>
  </p:clrMapOvr>
  <p:transition spd="med">
    <p:cover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4E224D8-CE40-4CD0-9C57-379E9C6EF2D5}" type="datetime1">
              <a:rPr lang="tr-TR" smtClean="0"/>
              <a:pPr/>
              <a:t>4.05.2016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3328364866"/>
      </p:ext>
    </p:extLst>
  </p:cSld>
  <p:clrMapOvr>
    <a:masterClrMapping/>
  </p:clrMapOvr>
  <p:transition spd="med">
    <p:cover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4" name="3 Veri Yer Tutucusu"/>
          <p:cNvSpPr>
            <a:spLocks noGrp="1"/>
          </p:cNvSpPr>
          <p:nvPr>
            <p:ph type="dt" sz="half" idx="10"/>
          </p:nvPr>
        </p:nvSpPr>
        <p:spPr>
          <a:xfrm>
            <a:off x="457200" y="6356350"/>
            <a:ext cx="2133600" cy="365125"/>
          </a:xfrm>
          <a:prstGeom prst="rect">
            <a:avLst/>
          </a:prstGeom>
        </p:spPr>
        <p:txBody>
          <a:bodyPr/>
          <a:lstStyle/>
          <a:p>
            <a:fld id="{0E2CA7FA-545C-4B6B-AEC8-0D0937DEC5D9}" type="datetime1">
              <a:rPr lang="tr-TR" smtClean="0"/>
              <a:pPr/>
              <a:t>4.05.2016</a:t>
            </a:fld>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A36AD8D-391B-44FB-824B-73D5040A8D09}" type="slidenum">
              <a:rPr lang="tr-TR" smtClean="0"/>
              <a:pPr/>
              <a:t>‹#›</a:t>
            </a:fld>
            <a:endParaRPr lang="tr-TR"/>
          </a:p>
        </p:txBody>
      </p:sp>
      <p:pic>
        <p:nvPicPr>
          <p:cNvPr id="7" name="9 Resim" descr="sagliklogo.png"/>
          <p:cNvPicPr>
            <a:picLocks noChangeAspect="1"/>
          </p:cNvPicPr>
          <p:nvPr userDrawn="1"/>
        </p:nvPicPr>
        <p:blipFill>
          <a:blip r:embed="rId2" cstate="print"/>
          <a:stretch>
            <a:fillRect/>
          </a:stretch>
        </p:blipFill>
        <p:spPr>
          <a:xfrm>
            <a:off x="266361" y="146248"/>
            <a:ext cx="795668" cy="834480"/>
          </a:xfrm>
          <a:prstGeom prst="rect">
            <a:avLst/>
          </a:prstGeom>
        </p:spPr>
      </p:pic>
      <p:sp>
        <p:nvSpPr>
          <p:cNvPr id="8" name="10 Metin kutusu"/>
          <p:cNvSpPr txBox="1"/>
          <p:nvPr userDrawn="1"/>
        </p:nvSpPr>
        <p:spPr>
          <a:xfrm>
            <a:off x="971600" y="188640"/>
            <a:ext cx="6264696" cy="646331"/>
          </a:xfrm>
          <a:prstGeom prst="rect">
            <a:avLst/>
          </a:prstGeom>
          <a:noFill/>
        </p:spPr>
        <p:txBody>
          <a:bodyPr wrap="square" rtlCol="0">
            <a:spAutoFit/>
          </a:bodyPr>
          <a:lstStyle/>
          <a:p>
            <a:r>
              <a:rPr lang="tr-TR" dirty="0" smtClean="0"/>
              <a:t>T.C. Sağlık Bakanlığı</a:t>
            </a:r>
          </a:p>
          <a:p>
            <a:r>
              <a:rPr lang="tr-TR" b="1" dirty="0" smtClean="0">
                <a:latin typeface="Arial" pitchFamily="34" charset="0"/>
                <a:cs typeface="Arial" pitchFamily="34" charset="0"/>
              </a:rPr>
              <a:t>Türkiye</a:t>
            </a:r>
            <a:r>
              <a:rPr lang="tr-TR" b="1" baseline="0" dirty="0" smtClean="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9"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4021829430"/>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20DD7B-AE24-4EC1-A040-B08F52772A45}" type="datetime1">
              <a:rPr lang="tr-TR" smtClean="0"/>
              <a:pPr/>
              <a:t>4.05.2016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3258799766"/>
      </p:ext>
    </p:extLst>
  </p:cSld>
  <p:clrMapOvr>
    <a:masterClrMapping/>
  </p:clrMapOvr>
  <p:transition spd="med">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D6CDCB8-0A3C-49B6-B91D-95C0BAD7F1D9}" type="datetime1">
              <a:rPr lang="tr-TR" smtClean="0"/>
              <a:pPr/>
              <a:t>4.05.2016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1091732348"/>
      </p:ext>
    </p:extLst>
  </p:cSld>
  <p:clrMapOvr>
    <a:masterClrMapping/>
  </p:clrMapOvr>
  <p:transition spd="med">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BF65B4B-B318-4141-A780-EA452DEBB242}"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3092752430"/>
      </p:ext>
    </p:extLst>
  </p:cSld>
  <p:clrMapOvr>
    <a:masterClrMapping/>
  </p:clrMapOvr>
  <p:transition spd="med">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54E6229-BA8F-4E56-A6CC-5297FA638FF4}" type="datetime1">
              <a:rPr lang="tr-TR" smtClean="0"/>
              <a:pPr/>
              <a:t>4.05.2016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1200117733"/>
      </p:ext>
    </p:extLst>
  </p:cSld>
  <p:clrMapOvr>
    <a:masterClrMapping/>
  </p:clrMapOvr>
  <p:transition spd="med">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3ECC661-7797-44FE-9B38-C2D082791D3B}" type="datetime1">
              <a:rPr lang="tr-TR" smtClean="0"/>
              <a:pPr/>
              <a:t>4.05.2016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3649957968"/>
      </p:ext>
    </p:extLst>
  </p:cSld>
  <p:clrMapOvr>
    <a:masterClrMapping/>
  </p:clrMapOvr>
  <p:transition spd="med">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2F17885-05B1-4E99-8CE2-2B2E24EB9979}" type="datetime1">
              <a:rPr lang="tr-TR" smtClean="0"/>
              <a:pPr/>
              <a:t>4.05.2016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3005939678"/>
      </p:ext>
    </p:extLst>
  </p:cSld>
  <p:clrMapOvr>
    <a:masterClrMapping/>
  </p:clrMapOvr>
  <p:transition spd="med">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733D8B6-26E2-4977-A87D-2F4F70D4E43A}"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4222094671"/>
      </p:ext>
    </p:extLst>
  </p:cSld>
  <p:clrMapOvr>
    <a:masterClrMapping/>
  </p:clrMapOvr>
  <p:transition spd="med">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219E02-03BA-474B-A1E3-197F807BBF89}" type="datetime1">
              <a:rPr lang="tr-TR" smtClean="0"/>
              <a:pPr/>
              <a:t>4.05.2016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6AD8D-391B-44FB-824B-73D5040A8D09}" type="slidenum">
              <a:rPr lang="tr-TR" smtClean="0"/>
              <a:pPr/>
              <a:t>‹#›</a:t>
            </a:fld>
            <a:endParaRPr lang="tr-TR"/>
          </a:p>
        </p:txBody>
      </p:sp>
    </p:spTree>
    <p:extLst>
      <p:ext uri="{BB962C8B-B14F-4D97-AF65-F5344CB8AC3E}">
        <p14:creationId xmlns="" xmlns:p14="http://schemas.microsoft.com/office/powerpoint/2010/main" val="1415651172"/>
      </p:ext>
    </p:extLst>
  </p:cSld>
  <p:clrMapOvr>
    <a:masterClrMapping/>
  </p:clrMapOvr>
  <p:transition spd="med">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alphaModFix/>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9706843-202D-44C3-8EE4-3C5FCC64F59B}" type="datetime1">
              <a:rPr lang="tr-TR" smtClean="0"/>
              <a:pPr/>
              <a:t>4.05.2016</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42519C3-FD92-42BA-99F1-05CFB5D255D1}" type="slidenum">
              <a:rPr lang="tr-TR" smtClean="0"/>
              <a:pPr/>
              <a:t>‹#›</a:t>
            </a:fld>
            <a:endParaRPr lang="tr-TR"/>
          </a:p>
        </p:txBody>
      </p:sp>
      <p:pic>
        <p:nvPicPr>
          <p:cNvPr id="8" name="9 Resim" descr="sagliklogo.png"/>
          <p:cNvPicPr>
            <a:picLocks noChangeAspect="1"/>
          </p:cNvPicPr>
          <p:nvPr userDrawn="1"/>
        </p:nvPicPr>
        <p:blipFill>
          <a:blip r:embed="rId21" cstate="print"/>
          <a:stretch>
            <a:fillRect/>
          </a:stretch>
        </p:blipFill>
        <p:spPr>
          <a:xfrm>
            <a:off x="266361" y="146248"/>
            <a:ext cx="795668" cy="834480"/>
          </a:xfrm>
          <a:prstGeom prst="rect">
            <a:avLst/>
          </a:prstGeom>
        </p:spPr>
      </p:pic>
      <p:sp>
        <p:nvSpPr>
          <p:cNvPr id="9" name="10 Metin kutusu"/>
          <p:cNvSpPr txBox="1"/>
          <p:nvPr userDrawn="1"/>
        </p:nvSpPr>
        <p:spPr>
          <a:xfrm>
            <a:off x="971600" y="188640"/>
            <a:ext cx="6264696" cy="646331"/>
          </a:xfrm>
          <a:prstGeom prst="rect">
            <a:avLst/>
          </a:prstGeom>
          <a:noFill/>
        </p:spPr>
        <p:txBody>
          <a:bodyPr wrap="square" rtlCol="0">
            <a:spAutoFit/>
          </a:bodyPr>
          <a:lstStyle/>
          <a:p>
            <a:r>
              <a:rPr lang="tr-TR" dirty="0" smtClean="0"/>
              <a:t>T.C. Sağlık Bakanlığı</a:t>
            </a:r>
          </a:p>
          <a:p>
            <a:r>
              <a:rPr lang="tr-TR" b="1" dirty="0" smtClean="0">
                <a:latin typeface="Arial" pitchFamily="34" charset="0"/>
                <a:cs typeface="Arial" pitchFamily="34" charset="0"/>
              </a:rPr>
              <a:t>Türkiye</a:t>
            </a:r>
            <a:r>
              <a:rPr lang="tr-TR" b="1" baseline="0" dirty="0" smtClean="0">
                <a:latin typeface="Arial" pitchFamily="34" charset="0"/>
                <a:cs typeface="Arial" pitchFamily="34" charset="0"/>
              </a:rPr>
              <a:t> Halk Sağlığı Kurumu</a:t>
            </a:r>
            <a:endParaRPr lang="tr-TR" b="1" dirty="0">
              <a:latin typeface="Arial" pitchFamily="34" charset="0"/>
              <a:cs typeface="Arial" pitchFamily="34" charset="0"/>
            </a:endParaRPr>
          </a:p>
        </p:txBody>
      </p:sp>
      <p:sp>
        <p:nvSpPr>
          <p:cNvPr id="10" name="12 Dikdörtgen"/>
          <p:cNvSpPr/>
          <p:nvPr userDrawn="1"/>
        </p:nvSpPr>
        <p:spPr>
          <a:xfrm>
            <a:off x="1115616" y="836712"/>
            <a:ext cx="7488832" cy="72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pic>
        <p:nvPicPr>
          <p:cNvPr id="11" name="11 Resim" descr="sagliklogo-1.png"/>
          <p:cNvPicPr>
            <a:picLocks noChangeAspect="1"/>
          </p:cNvPicPr>
          <p:nvPr userDrawn="1"/>
        </p:nvPicPr>
        <p:blipFill>
          <a:blip r:embed="rId22" cstate="print">
            <a:duotone>
              <a:schemeClr val="bg2">
                <a:shade val="45000"/>
                <a:satMod val="135000"/>
              </a:schemeClr>
              <a:prstClr val="white"/>
            </a:duotone>
            <a:lum bright="10000" contrast="10000"/>
          </a:blip>
          <a:srcRect l="11243" r="23197"/>
          <a:stretch>
            <a:fillRect/>
          </a:stretch>
        </p:blipFill>
        <p:spPr>
          <a:xfrm>
            <a:off x="6624736" y="116632"/>
            <a:ext cx="2519264" cy="6657631"/>
          </a:xfrm>
          <a:prstGeom prst="rect">
            <a:avLst/>
          </a:prstGeom>
        </p:spPr>
      </p:pic>
    </p:spTree>
    <p:extLst>
      <p:ext uri="{BB962C8B-B14F-4D97-AF65-F5344CB8AC3E}">
        <p14:creationId xmlns="" xmlns:p14="http://schemas.microsoft.com/office/powerpoint/2010/main" val="224331025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transition spd="med">
    <p:cover dir="rd"/>
  </p:transition>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tr/url?sa=i&amp;rct=j&amp;q=%C3%A7al%C4%B1%C5%9Fan+sa%C4%9Fl%C4%B1%C4%9F%C4%B1&amp;source=images&amp;cd=&amp;cad=rja&amp;docid=FnOCC2ZtxXs2bM&amp;tbnid=XS8PrWDb-b7K5M:&amp;ved=0CAUQjRw&amp;url=http://www.tordemir.com/Home/Sayfa/IsSagligiveIsGuvenligi&amp;ei=FxwJUf3eJMWZtQb9w4HQDg&amp;bvm=bv.41642243,d.bGE&amp;psig=AFQjCNGJp9vZGxzxhODkd7KS1h6VMfPo8Q&amp;ust=135963789486585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cil+durum+plan%C4%B1&amp;source=images&amp;cd=&amp;cad=rja&amp;docid=FNE0H3K-n5TM5M&amp;tbnid=c6WZNZ50a6geTM:&amp;ved=0CAUQjRw&amp;url=http://www.kuzeyosgb.com.tr/acil-eylem-plani/&amp;ei=PhkJUeHKIYnXsgbz4IC4CQ&amp;bvm=bv.41642243,d.bGE&amp;psig=AFQjCNEAPlndACkcY2t59EAYx4YMWvAG0A&amp;ust=1359637163686459"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bilgilendirme&amp;source=images&amp;cd=&amp;cad=rja&amp;docid=Ui7dR9pjFuVC7M&amp;tbnid=Z4TgllTRmdFLEM:&amp;ved=0CAUQjRw&amp;url=http://www.asiyankoleji.com/haberler/veli-bilgilendirme-toplantilari.html&amp;ei=jhoJUdD9NceUswbi1YHwBA&amp;bvm=bv.41642243,d.bGE&amp;psig=AFQjCNFRwyuceXc5-8yaXlrLpt-qaxGnBw&amp;ust=1359637497300381"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sgceza.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67544" y="1556792"/>
            <a:ext cx="8352928" cy="2304256"/>
          </a:xfrm>
          <a:prstGeom prst="rect">
            <a:avLst/>
          </a:prstGeom>
        </p:spPr>
        <p:txBody>
          <a:bodyPr vert="horz" lIns="91440" tIns="45720" rIns="91440" bIns="45720" rtlCol="0" anchor="ctr">
            <a:noAutofit/>
          </a:bodyPr>
          <a:lstStyle/>
          <a:p>
            <a:pPr lvl="0" algn="ctr">
              <a:spcBef>
                <a:spcPct val="0"/>
              </a:spcBef>
              <a:defRPr/>
            </a:pPr>
            <a:r>
              <a:rPr lang="tr-TR" sz="3600" b="1" dirty="0" smtClean="0">
                <a:latin typeface="Times New Roman" pitchFamily="18" charset="0"/>
                <a:cs typeface="Times New Roman" pitchFamily="18" charset="0"/>
              </a:rPr>
              <a:t>İŞ SAĞLIĞI VE GÜVENLİĞİ HİZMETİNİN YÜRÜTÜLMESİ </a:t>
            </a:r>
            <a:r>
              <a:rPr lang="tr-TR" sz="5400" b="1" dirty="0" smtClean="0">
                <a:latin typeface="Times New Roman" pitchFamily="18" charset="0"/>
                <a:cs typeface="Times New Roman" pitchFamily="18" charset="0"/>
              </a:rPr>
              <a:t>MEVZUAT </a:t>
            </a:r>
            <a:r>
              <a:rPr lang="tr-TR" sz="3600" b="1" dirty="0">
                <a:latin typeface="Times New Roman" pitchFamily="18" charset="0"/>
                <a:cs typeface="Times New Roman" pitchFamily="18" charset="0"/>
              </a:rPr>
              <a:t/>
            </a:r>
            <a:br>
              <a:rPr lang="tr-TR" sz="3600" b="1" dirty="0">
                <a:latin typeface="Times New Roman" pitchFamily="18" charset="0"/>
                <a:cs typeface="Times New Roman" pitchFamily="18" charset="0"/>
              </a:rPr>
            </a:br>
            <a:endParaRPr kumimoji="0" lang="tr-TR" sz="3600" b="1" u="none" strike="noStrike" kern="1200" cap="none" spc="0" normalizeH="0" baseline="0" noProof="0" dirty="0">
              <a:ln>
                <a:noFill/>
              </a:ln>
              <a:effectLst/>
              <a:uLnTx/>
              <a:uFillTx/>
              <a:latin typeface="+mj-lt"/>
              <a:ea typeface="+mj-ea"/>
              <a:cs typeface="+mj-cs"/>
            </a:endParaRPr>
          </a:p>
        </p:txBody>
      </p:sp>
      <p:sp>
        <p:nvSpPr>
          <p:cNvPr id="2" name="Slayt Numarası Yer Tutucusu 1"/>
          <p:cNvSpPr>
            <a:spLocks noGrp="1"/>
          </p:cNvSpPr>
          <p:nvPr>
            <p:ph type="sldNum" sz="quarter" idx="12"/>
          </p:nvPr>
        </p:nvSpPr>
        <p:spPr/>
        <p:txBody>
          <a:bodyPr/>
          <a:lstStyle/>
          <a:p>
            <a:fld id="{FA36AD8D-391B-44FB-824B-73D5040A8D09}" type="slidenum">
              <a:rPr lang="tr-TR" smtClean="0"/>
              <a:pPr/>
              <a:t>1</a:t>
            </a:fld>
            <a:endParaRPr lang="tr-TR"/>
          </a:p>
        </p:txBody>
      </p:sp>
      <p:sp>
        <p:nvSpPr>
          <p:cNvPr id="7" name="2 Alt Başlık"/>
          <p:cNvSpPr>
            <a:spLocks noGrp="1"/>
          </p:cNvSpPr>
          <p:nvPr>
            <p:ph type="subTitle" idx="4294967295"/>
          </p:nvPr>
        </p:nvSpPr>
        <p:spPr>
          <a:xfrm>
            <a:off x="3351213" y="4652963"/>
            <a:ext cx="5792787" cy="792162"/>
          </a:xfrm>
          <a:prstGeom prst="rect">
            <a:avLst/>
          </a:prstGeom>
        </p:spPr>
        <p:txBody>
          <a:bodyPr>
            <a:noAutofit/>
          </a:bodyPr>
          <a:lstStyle/>
          <a:p>
            <a:pPr algn="ctr">
              <a:lnSpc>
                <a:spcPct val="120000"/>
              </a:lnSpc>
              <a:buNone/>
            </a:pPr>
            <a:endParaRPr lang="tr-TR" sz="1600" b="1" dirty="0" smtClean="0">
              <a:latin typeface="Arial" pitchFamily="34" charset="0"/>
              <a:cs typeface="Arial" pitchFamily="34" charset="0"/>
            </a:endParaRPr>
          </a:p>
        </p:txBody>
      </p:sp>
      <p:cxnSp>
        <p:nvCxnSpPr>
          <p:cNvPr id="8" name="4 Düz Bağlayıcı"/>
          <p:cNvCxnSpPr/>
          <p:nvPr/>
        </p:nvCxnSpPr>
        <p:spPr>
          <a:xfrm>
            <a:off x="1547664" y="3861048"/>
            <a:ext cx="60486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457200" y="1214438"/>
            <a:ext cx="8229600" cy="633412"/>
          </a:xfrm>
        </p:spPr>
        <p:txBody>
          <a:bodyPr>
            <a:normAutofit fontScale="90000"/>
          </a:bodyPr>
          <a:lstStyle/>
          <a:p>
            <a:r>
              <a:rPr lang="tr-TR" sz="4000" b="1" smtClean="0">
                <a:latin typeface="Times New Roman" pitchFamily="18" charset="0"/>
                <a:cs typeface="Times New Roman" pitchFamily="18" charset="0"/>
              </a:rPr>
              <a:t>Çalışan Temsilcisi</a:t>
            </a:r>
          </a:p>
        </p:txBody>
      </p:sp>
      <p:sp>
        <p:nvSpPr>
          <p:cNvPr id="32771" name="2 İçerik Yer Tutucusu"/>
          <p:cNvSpPr>
            <a:spLocks noGrp="1"/>
          </p:cNvSpPr>
          <p:nvPr>
            <p:ph idx="4294967295"/>
          </p:nvPr>
        </p:nvSpPr>
        <p:spPr>
          <a:xfrm>
            <a:off x="142875" y="2214563"/>
            <a:ext cx="8858250" cy="4071937"/>
          </a:xfrm>
          <a:prstGeom prst="rect">
            <a:avLst/>
          </a:prstGeom>
        </p:spPr>
        <p:txBody>
          <a:bodyPr>
            <a:normAutofit fontScale="77500" lnSpcReduction="20000"/>
          </a:bodyPr>
          <a:lstStyle/>
          <a:p>
            <a:pPr>
              <a:buFont typeface="Wingdings 2" pitchFamily="18" charset="2"/>
              <a:buNone/>
            </a:pPr>
            <a:r>
              <a:rPr lang="tr-TR" smtClean="0"/>
              <a:t>a</a:t>
            </a:r>
            <a:r>
              <a:rPr lang="tr-TR" b="1" smtClean="0"/>
              <a:t>) </a:t>
            </a:r>
            <a:r>
              <a:rPr lang="tr-TR" sz="2800" b="1" smtClean="0">
                <a:solidFill>
                  <a:srgbClr val="FF0000"/>
                </a:solidFill>
                <a:latin typeface="Times New Roman" pitchFamily="18" charset="0"/>
                <a:cs typeface="Times New Roman" pitchFamily="18" charset="0"/>
              </a:rPr>
              <a:t>2-50</a:t>
            </a:r>
            <a:r>
              <a:rPr lang="tr-TR" sz="2800" b="1" smtClean="0">
                <a:latin typeface="Times New Roman" pitchFamily="18" charset="0"/>
                <a:cs typeface="Times New Roman" pitchFamily="18" charset="0"/>
              </a:rPr>
              <a:t> </a:t>
            </a:r>
            <a:r>
              <a:rPr lang="tr-TR" sz="2800" smtClean="0">
                <a:latin typeface="Times New Roman" pitchFamily="18" charset="0"/>
                <a:cs typeface="Times New Roman" pitchFamily="18" charset="0"/>
              </a:rPr>
              <a:t>arasında çalışanı bulunan işyerlerinde                  </a:t>
            </a:r>
            <a:r>
              <a:rPr lang="tr-TR" sz="2800" b="1" smtClean="0">
                <a:solidFill>
                  <a:srgbClr val="FF0000"/>
                </a:solidFill>
                <a:latin typeface="Times New Roman" pitchFamily="18" charset="0"/>
                <a:cs typeface="Times New Roman" pitchFamily="18" charset="0"/>
              </a:rPr>
              <a:t>1</a:t>
            </a:r>
          </a:p>
          <a:p>
            <a:pPr>
              <a:buFont typeface="Wingdings 2" pitchFamily="18" charset="2"/>
              <a:buNone/>
            </a:pPr>
            <a:r>
              <a:rPr lang="tr-TR" sz="2800" smtClean="0">
                <a:latin typeface="Times New Roman" pitchFamily="18" charset="0"/>
                <a:cs typeface="Times New Roman" pitchFamily="18" charset="0"/>
              </a:rPr>
              <a:t>b) </a:t>
            </a:r>
            <a:r>
              <a:rPr lang="tr-TR" sz="2800" b="1" smtClean="0">
                <a:solidFill>
                  <a:srgbClr val="FF0000"/>
                </a:solidFill>
                <a:latin typeface="Times New Roman" pitchFamily="18" charset="0"/>
                <a:cs typeface="Times New Roman" pitchFamily="18" charset="0"/>
              </a:rPr>
              <a:t>51-100</a:t>
            </a:r>
            <a:r>
              <a:rPr lang="tr-TR" sz="2800" smtClean="0">
                <a:solidFill>
                  <a:srgbClr val="FF0000"/>
                </a:solidFill>
                <a:latin typeface="Times New Roman" pitchFamily="18" charset="0"/>
                <a:cs typeface="Times New Roman" pitchFamily="18" charset="0"/>
              </a:rPr>
              <a:t> </a:t>
            </a:r>
            <a:r>
              <a:rPr lang="tr-TR" sz="2800" smtClean="0">
                <a:latin typeface="Times New Roman" pitchFamily="18" charset="0"/>
                <a:cs typeface="Times New Roman" pitchFamily="18" charset="0"/>
              </a:rPr>
              <a:t>arasında çalışanı bulunan işyerlerinde              </a:t>
            </a:r>
            <a:r>
              <a:rPr lang="tr-TR" sz="2800" b="1" smtClean="0">
                <a:solidFill>
                  <a:srgbClr val="FF0000"/>
                </a:solidFill>
                <a:latin typeface="Times New Roman" pitchFamily="18" charset="0"/>
                <a:cs typeface="Times New Roman" pitchFamily="18" charset="0"/>
              </a:rPr>
              <a:t>2</a:t>
            </a:r>
          </a:p>
          <a:p>
            <a:pPr>
              <a:buFont typeface="Wingdings 2" pitchFamily="18" charset="2"/>
              <a:buNone/>
            </a:pPr>
            <a:r>
              <a:rPr lang="tr-TR" sz="2800" smtClean="0">
                <a:latin typeface="Times New Roman" pitchFamily="18" charset="0"/>
                <a:cs typeface="Times New Roman" pitchFamily="18" charset="0"/>
              </a:rPr>
              <a:t>c) </a:t>
            </a:r>
            <a:r>
              <a:rPr lang="tr-TR" sz="2800" b="1" smtClean="0">
                <a:solidFill>
                  <a:srgbClr val="FF0000"/>
                </a:solidFill>
                <a:latin typeface="Times New Roman" pitchFamily="18" charset="0"/>
                <a:cs typeface="Times New Roman" pitchFamily="18" charset="0"/>
              </a:rPr>
              <a:t>101-500</a:t>
            </a:r>
            <a:r>
              <a:rPr lang="tr-TR" sz="2800" smtClean="0">
                <a:latin typeface="Times New Roman" pitchFamily="18" charset="0"/>
                <a:cs typeface="Times New Roman" pitchFamily="18" charset="0"/>
              </a:rPr>
              <a:t> arasında çalışanı bulunan işyerlerinde            </a:t>
            </a:r>
            <a:r>
              <a:rPr lang="tr-TR" sz="2800" b="1" smtClean="0">
                <a:solidFill>
                  <a:srgbClr val="FF0000"/>
                </a:solidFill>
                <a:latin typeface="Times New Roman" pitchFamily="18" charset="0"/>
                <a:cs typeface="Times New Roman" pitchFamily="18" charset="0"/>
              </a:rPr>
              <a:t>3</a:t>
            </a:r>
          </a:p>
          <a:p>
            <a:pPr>
              <a:buFont typeface="Wingdings 2" pitchFamily="18" charset="2"/>
              <a:buNone/>
            </a:pPr>
            <a:r>
              <a:rPr lang="tr-TR" sz="2800" smtClean="0">
                <a:latin typeface="Times New Roman" pitchFamily="18" charset="0"/>
                <a:cs typeface="Times New Roman" pitchFamily="18" charset="0"/>
              </a:rPr>
              <a:t>ç) </a:t>
            </a:r>
            <a:r>
              <a:rPr lang="tr-TR" sz="2800" b="1" smtClean="0">
                <a:solidFill>
                  <a:srgbClr val="FF0000"/>
                </a:solidFill>
                <a:latin typeface="Times New Roman" pitchFamily="18" charset="0"/>
                <a:cs typeface="Times New Roman" pitchFamily="18" charset="0"/>
              </a:rPr>
              <a:t>501-1000</a:t>
            </a:r>
            <a:r>
              <a:rPr lang="tr-TR" sz="2800" smtClean="0">
                <a:latin typeface="Times New Roman" pitchFamily="18" charset="0"/>
                <a:cs typeface="Times New Roman" pitchFamily="18" charset="0"/>
              </a:rPr>
              <a:t> arasında çalışanı bulunan işyerlerinde          </a:t>
            </a:r>
            <a:r>
              <a:rPr lang="tr-TR" sz="2800" b="1" smtClean="0">
                <a:solidFill>
                  <a:srgbClr val="FF0000"/>
                </a:solidFill>
                <a:latin typeface="Times New Roman" pitchFamily="18" charset="0"/>
                <a:cs typeface="Times New Roman" pitchFamily="18" charset="0"/>
              </a:rPr>
              <a:t>4</a:t>
            </a:r>
          </a:p>
          <a:p>
            <a:pPr>
              <a:buFont typeface="Wingdings 2" pitchFamily="18" charset="2"/>
              <a:buNone/>
            </a:pPr>
            <a:r>
              <a:rPr lang="tr-TR" sz="2800" smtClean="0">
                <a:latin typeface="Times New Roman" pitchFamily="18" charset="0"/>
                <a:cs typeface="Times New Roman" pitchFamily="18" charset="0"/>
              </a:rPr>
              <a:t>d) </a:t>
            </a:r>
            <a:r>
              <a:rPr lang="tr-TR" sz="2800" b="1" smtClean="0">
                <a:solidFill>
                  <a:srgbClr val="FF0000"/>
                </a:solidFill>
                <a:latin typeface="Times New Roman" pitchFamily="18" charset="0"/>
                <a:cs typeface="Times New Roman" pitchFamily="18" charset="0"/>
              </a:rPr>
              <a:t>1001-2000</a:t>
            </a:r>
            <a:r>
              <a:rPr lang="tr-TR" sz="2800" smtClean="0">
                <a:latin typeface="Times New Roman" pitchFamily="18" charset="0"/>
                <a:cs typeface="Times New Roman" pitchFamily="18" charset="0"/>
              </a:rPr>
              <a:t> arasında çalışanı bulunan işyerlerinde        </a:t>
            </a:r>
            <a:r>
              <a:rPr lang="tr-TR" sz="2800" b="1" smtClean="0">
                <a:solidFill>
                  <a:srgbClr val="FF0000"/>
                </a:solidFill>
                <a:latin typeface="Times New Roman" pitchFamily="18" charset="0"/>
                <a:cs typeface="Times New Roman" pitchFamily="18" charset="0"/>
              </a:rPr>
              <a:t>5</a:t>
            </a:r>
          </a:p>
          <a:p>
            <a:pPr>
              <a:buFont typeface="Wingdings 2" pitchFamily="18" charset="2"/>
              <a:buNone/>
            </a:pPr>
            <a:r>
              <a:rPr lang="tr-TR" sz="2800" smtClean="0">
                <a:latin typeface="Times New Roman" pitchFamily="18" charset="0"/>
                <a:cs typeface="Times New Roman" pitchFamily="18" charset="0"/>
              </a:rPr>
              <a:t>e) </a:t>
            </a:r>
            <a:r>
              <a:rPr lang="tr-TR" sz="2800" b="1" smtClean="0">
                <a:solidFill>
                  <a:srgbClr val="FF0000"/>
                </a:solidFill>
                <a:latin typeface="Times New Roman" pitchFamily="18" charset="0"/>
                <a:cs typeface="Times New Roman" pitchFamily="18" charset="0"/>
              </a:rPr>
              <a:t>2001 ve üzeri </a:t>
            </a:r>
            <a:r>
              <a:rPr lang="tr-TR" sz="2800" smtClean="0">
                <a:latin typeface="Times New Roman" pitchFamily="18" charset="0"/>
                <a:cs typeface="Times New Roman" pitchFamily="18" charset="0"/>
              </a:rPr>
              <a:t>çalışanı bulunan işyerlerinde                  </a:t>
            </a:r>
            <a:r>
              <a:rPr lang="tr-TR" b="1" smtClean="0">
                <a:solidFill>
                  <a:srgbClr val="FF0000"/>
                </a:solidFill>
              </a:rPr>
              <a:t>6</a:t>
            </a:r>
          </a:p>
        </p:txBody>
      </p:sp>
      <p:sp>
        <p:nvSpPr>
          <p:cNvPr id="4" name="3 Sağ Ok"/>
          <p:cNvSpPr/>
          <p:nvPr/>
        </p:nvSpPr>
        <p:spPr>
          <a:xfrm>
            <a:off x="7000875" y="2428875"/>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4 Sağ Ok"/>
          <p:cNvSpPr/>
          <p:nvPr/>
        </p:nvSpPr>
        <p:spPr>
          <a:xfrm>
            <a:off x="7286625" y="2928938"/>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5 Sağ Ok"/>
          <p:cNvSpPr/>
          <p:nvPr/>
        </p:nvSpPr>
        <p:spPr>
          <a:xfrm>
            <a:off x="7429500" y="3500438"/>
            <a:ext cx="5715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Sağ Ok"/>
          <p:cNvSpPr/>
          <p:nvPr/>
        </p:nvSpPr>
        <p:spPr>
          <a:xfrm>
            <a:off x="7500938" y="4000500"/>
            <a:ext cx="6429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7 Sağ Ok"/>
          <p:cNvSpPr/>
          <p:nvPr/>
        </p:nvSpPr>
        <p:spPr>
          <a:xfrm>
            <a:off x="7715250" y="4500563"/>
            <a:ext cx="500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8 Sağ Ok"/>
          <p:cNvSpPr/>
          <p:nvPr/>
        </p:nvSpPr>
        <p:spPr>
          <a:xfrm>
            <a:off x="7072313" y="5000625"/>
            <a:ext cx="9286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11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2779" name="12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1071563"/>
            <a:ext cx="3071813" cy="928687"/>
          </a:xfrm>
        </p:spPr>
        <p:txBody>
          <a:bodyPr>
            <a:normAutofit fontScale="90000"/>
          </a:bodyPr>
          <a:lstStyle/>
          <a:p>
            <a:pPr algn="ctr" fontAlgn="auto">
              <a:spcAft>
                <a:spcPts val="0"/>
              </a:spcAft>
              <a:defRPr/>
            </a:pPr>
            <a:r>
              <a:rPr lang="tr-TR" sz="4900" dirty="0" smtClean="0">
                <a:latin typeface="+mn-lt"/>
              </a:rPr>
              <a:t/>
            </a:r>
            <a:br>
              <a:rPr lang="tr-TR" sz="4900" dirty="0" smtClean="0">
                <a:latin typeface="+mn-lt"/>
              </a:rPr>
            </a:br>
            <a:r>
              <a:rPr lang="tr-TR" dirty="0" smtClean="0">
                <a:latin typeface="+mn-lt"/>
              </a:rPr>
              <a:t/>
            </a:r>
            <a:br>
              <a:rPr lang="tr-TR" dirty="0" smtClean="0">
                <a:latin typeface="+mn-lt"/>
              </a:rPr>
            </a:br>
            <a:r>
              <a:rPr lang="tr-TR" sz="4400" b="1" dirty="0" smtClean="0">
                <a:latin typeface="Times New Roman" pitchFamily="18" charset="0"/>
                <a:cs typeface="Times New Roman" pitchFamily="18" charset="0"/>
              </a:rPr>
              <a:t>İŞVEREN</a:t>
            </a:r>
            <a:endParaRPr lang="tr-TR" sz="4400" b="1" dirty="0">
              <a:latin typeface="Times New Roman" pitchFamily="18" charset="0"/>
              <a:cs typeface="Times New Roman" pitchFamily="18" charset="0"/>
            </a:endParaRPr>
          </a:p>
        </p:txBody>
      </p:sp>
      <p:sp>
        <p:nvSpPr>
          <p:cNvPr id="3" name="2 İçerik Yer Tutucusu"/>
          <p:cNvSpPr>
            <a:spLocks noGrp="1"/>
          </p:cNvSpPr>
          <p:nvPr>
            <p:ph idx="4294967295"/>
          </p:nvPr>
        </p:nvSpPr>
        <p:spPr>
          <a:xfrm>
            <a:off x="457200" y="2571750"/>
            <a:ext cx="8229600" cy="3752850"/>
          </a:xfrm>
          <a:prstGeom prst="rect">
            <a:avLst/>
          </a:prstGeom>
        </p:spPr>
        <p:txBody>
          <a:bodyPr>
            <a:normAutofit fontScale="92500" lnSpcReduction="20000"/>
          </a:bodyPr>
          <a:lstStyle/>
          <a:p>
            <a:pPr marL="274320" indent="-274320" algn="just" fontAlgn="auto">
              <a:spcAft>
                <a:spcPts val="0"/>
              </a:spcAft>
              <a:buClr>
                <a:schemeClr val="accent3"/>
              </a:buClr>
              <a:buFont typeface="Wingdings 2"/>
              <a:buNone/>
              <a:defRPr/>
            </a:pPr>
            <a:r>
              <a:rPr lang="tr-TR" dirty="0" smtClean="0"/>
              <a:t>            Çalışanların işle ilgili </a:t>
            </a:r>
            <a:r>
              <a:rPr lang="tr-TR" b="1" dirty="0" smtClean="0">
                <a:solidFill>
                  <a:srgbClr val="FF0000"/>
                </a:solidFill>
              </a:rPr>
              <a:t>sağlık ve güvenliğini  </a:t>
            </a:r>
          </a:p>
          <a:p>
            <a:pPr marL="274320" indent="-274320" algn="just" fontAlgn="auto">
              <a:spcAft>
                <a:spcPts val="0"/>
              </a:spcAft>
              <a:buClr>
                <a:schemeClr val="accent3"/>
              </a:buClr>
              <a:buFont typeface="Wingdings 2"/>
              <a:buNone/>
              <a:defRPr/>
            </a:pPr>
            <a:r>
              <a:rPr lang="tr-TR" b="1" dirty="0" smtClean="0">
                <a:solidFill>
                  <a:srgbClr val="FF0000"/>
                </a:solidFill>
              </a:rPr>
              <a:t>             sağlamakla yükümlü </a:t>
            </a:r>
            <a:r>
              <a:rPr lang="tr-TR" dirty="0" smtClean="0"/>
              <a:t>dür.</a:t>
            </a:r>
          </a:p>
          <a:p>
            <a:pPr marL="274320" indent="-274320" algn="just" fontAlgn="auto">
              <a:spcAft>
                <a:spcPts val="0"/>
              </a:spcAft>
              <a:buClr>
                <a:schemeClr val="accent3"/>
              </a:buClr>
              <a:buFont typeface="Wingdings 2"/>
              <a:buNone/>
              <a:defRPr/>
            </a:pPr>
            <a:endParaRPr lang="tr-TR" dirty="0" smtClean="0"/>
          </a:p>
          <a:p>
            <a:pPr marL="274320" indent="-274320" algn="just" fontAlgn="auto">
              <a:spcAft>
                <a:spcPts val="0"/>
              </a:spcAft>
              <a:buClr>
                <a:schemeClr val="accent3"/>
              </a:buClr>
              <a:buFont typeface="Wingdings 2"/>
              <a:buNone/>
              <a:defRPr/>
            </a:pPr>
            <a:r>
              <a:rPr lang="tr-TR" dirty="0" smtClean="0"/>
              <a:t>		İşyeri dışındaki uzman kişi ve kuruluşlardan </a:t>
            </a:r>
            <a:r>
              <a:rPr lang="tr-TR" b="1" dirty="0" smtClean="0">
                <a:solidFill>
                  <a:srgbClr val="FF0000"/>
                </a:solidFill>
              </a:rPr>
              <a:t>hizmet  </a:t>
            </a:r>
          </a:p>
          <a:p>
            <a:pPr marL="274320" indent="-274320" algn="just" fontAlgn="auto">
              <a:spcAft>
                <a:spcPts val="0"/>
              </a:spcAft>
              <a:buClr>
                <a:schemeClr val="accent3"/>
              </a:buClr>
              <a:buFont typeface="Wingdings 2"/>
              <a:buNone/>
              <a:defRPr/>
            </a:pPr>
            <a:r>
              <a:rPr lang="tr-TR" b="1" dirty="0" smtClean="0">
                <a:solidFill>
                  <a:srgbClr val="FF0000"/>
                </a:solidFill>
              </a:rPr>
              <a:t>             alınması işverenin sorumluluklarını kaldırmaz.</a:t>
            </a:r>
          </a:p>
          <a:p>
            <a:pPr marL="274320" indent="-274320" algn="just" fontAlgn="auto">
              <a:spcAft>
                <a:spcPts val="0"/>
              </a:spcAft>
              <a:buClr>
                <a:schemeClr val="accent3"/>
              </a:buClr>
              <a:buFont typeface="Wingdings 2"/>
              <a:buNone/>
              <a:defRPr/>
            </a:pPr>
            <a:endParaRPr lang="tr-TR" dirty="0" smtClean="0"/>
          </a:p>
          <a:p>
            <a:pPr marL="274320" indent="-274320" algn="just" fontAlgn="auto">
              <a:spcAft>
                <a:spcPts val="0"/>
              </a:spcAft>
              <a:buClr>
                <a:schemeClr val="accent3"/>
              </a:buClr>
              <a:buFont typeface="Wingdings 2"/>
              <a:buNone/>
              <a:defRPr/>
            </a:pPr>
            <a:r>
              <a:rPr lang="tr-TR" dirty="0" smtClean="0"/>
              <a:t>		İş sağlığı ve güvenliği hizmetleri </a:t>
            </a:r>
            <a:r>
              <a:rPr lang="tr-TR" b="1" dirty="0" smtClean="0">
                <a:solidFill>
                  <a:srgbClr val="FF0000"/>
                </a:solidFill>
              </a:rPr>
              <a:t>çalışanlara mali yük    </a:t>
            </a:r>
          </a:p>
          <a:p>
            <a:pPr marL="274320" indent="-274320" algn="just" fontAlgn="auto">
              <a:spcAft>
                <a:spcPts val="0"/>
              </a:spcAft>
              <a:buClr>
                <a:schemeClr val="accent3"/>
              </a:buClr>
              <a:buFont typeface="Wingdings 2"/>
              <a:buNone/>
              <a:defRPr/>
            </a:pPr>
            <a:r>
              <a:rPr lang="tr-TR" b="1" dirty="0" smtClean="0">
                <a:solidFill>
                  <a:srgbClr val="FF0000"/>
                </a:solidFill>
              </a:rPr>
              <a:t>             getirmeyecek</a:t>
            </a:r>
            <a:r>
              <a:rPr lang="tr-TR" dirty="0" smtClean="0"/>
              <a:t> şekilde sunulur.</a:t>
            </a:r>
          </a:p>
          <a:p>
            <a:pPr marL="274320" indent="-274320" fontAlgn="auto">
              <a:spcAft>
                <a:spcPts val="0"/>
              </a:spcAft>
              <a:buClr>
                <a:schemeClr val="accent3"/>
              </a:buClr>
              <a:buFont typeface="Wingdings 2"/>
              <a:buChar char=""/>
              <a:defRPr/>
            </a:pPr>
            <a:endParaRPr lang="tr-TR" dirty="0"/>
          </a:p>
        </p:txBody>
      </p:sp>
      <p:pic>
        <p:nvPicPr>
          <p:cNvPr id="13316" name="Picture 2" descr="http://www.tordemir.com/Content/upload/photos/156.png">
            <a:hlinkClick r:id="rId3"/>
          </p:cNvPr>
          <p:cNvPicPr>
            <a:picLocks noChangeAspect="1" noChangeArrowheads="1"/>
          </p:cNvPicPr>
          <p:nvPr/>
        </p:nvPicPr>
        <p:blipFill>
          <a:blip r:embed="rId4" cstate="print"/>
          <a:srcRect/>
          <a:stretch>
            <a:fillRect/>
          </a:stretch>
        </p:blipFill>
        <p:spPr bwMode="auto">
          <a:xfrm>
            <a:off x="0" y="642938"/>
            <a:ext cx="2357438" cy="1928812"/>
          </a:xfrm>
          <a:prstGeom prst="rect">
            <a:avLst/>
          </a:prstGeom>
          <a:noFill/>
          <a:ln w="9525">
            <a:noFill/>
            <a:miter lim="800000"/>
            <a:headEnd/>
            <a:tailEnd/>
          </a:ln>
        </p:spPr>
      </p:pic>
      <p:sp>
        <p:nvSpPr>
          <p:cNvPr id="5" name="4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3318" name="5 Resim" descr="logo_halksm_1 (3) küçük.png"/>
          <p:cNvPicPr>
            <a:picLocks noChangeAspect="1"/>
          </p:cNvPicPr>
          <p:nvPr/>
        </p:nvPicPr>
        <p:blipFill>
          <a:blip r:embed="rId5"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57438" y="428625"/>
            <a:ext cx="4500562" cy="1428750"/>
          </a:xfrm>
        </p:spPr>
        <p:txBody>
          <a:bodyPr>
            <a:noAutofit/>
          </a:bodyPr>
          <a:lstStyle/>
          <a:p>
            <a:pPr algn="ctr" fontAlgn="auto">
              <a:spcAft>
                <a:spcPts val="0"/>
              </a:spcAft>
              <a:defRPr/>
            </a:pPr>
            <a:r>
              <a:rPr lang="tr-TR" sz="3600" b="1" dirty="0" smtClean="0">
                <a:solidFill>
                  <a:schemeClr val="accent2">
                    <a:lumMod val="75000"/>
                  </a:schemeClr>
                </a:solidFill>
                <a:latin typeface="Times New Roman" pitchFamily="18" charset="0"/>
                <a:cs typeface="Times New Roman" pitchFamily="18" charset="0"/>
              </a:rPr>
              <a:t>İŞVEREN</a:t>
            </a:r>
            <a:endParaRPr lang="tr-TR" sz="2800" b="1" dirty="0">
              <a:solidFill>
                <a:schemeClr val="accent2">
                  <a:lumMod val="75000"/>
                </a:schemeClr>
              </a:solidFill>
              <a:latin typeface="Times New Roman" pitchFamily="18" charset="0"/>
              <a:cs typeface="Times New Roman" pitchFamily="18" charset="0"/>
            </a:endParaRPr>
          </a:p>
        </p:txBody>
      </p:sp>
      <p:sp>
        <p:nvSpPr>
          <p:cNvPr id="28675" name="2 İçerik Yer Tutucusu"/>
          <p:cNvSpPr>
            <a:spLocks noGrp="1"/>
          </p:cNvSpPr>
          <p:nvPr>
            <p:ph idx="4294967295"/>
          </p:nvPr>
        </p:nvSpPr>
        <p:spPr>
          <a:xfrm>
            <a:off x="214313" y="1928813"/>
            <a:ext cx="8572500" cy="4319587"/>
          </a:xfrm>
          <a:prstGeom prst="rect">
            <a:avLst/>
          </a:prstGeom>
        </p:spPr>
        <p:txBody>
          <a:bodyPr>
            <a:normAutofit fontScale="77500" lnSpcReduction="20000"/>
          </a:bodyPr>
          <a:lstStyle/>
          <a:p>
            <a:pPr algn="just">
              <a:buFont typeface="Wingdings 2" pitchFamily="18" charset="2"/>
              <a:buNone/>
            </a:pPr>
            <a:r>
              <a:rPr lang="tr-TR" smtClean="0"/>
              <a:t>			</a:t>
            </a:r>
            <a:endParaRPr lang="tr-TR" sz="2800" smtClean="0"/>
          </a:p>
          <a:p>
            <a:pPr algn="just">
              <a:buFont typeface="Wingdings 2" pitchFamily="18" charset="2"/>
              <a:buNone/>
            </a:pPr>
            <a:r>
              <a:rPr lang="tr-TR" sz="2800" smtClean="0"/>
              <a:t>			a) </a:t>
            </a:r>
            <a:r>
              <a:rPr lang="tr-TR" sz="2800" u="sng" smtClean="0">
                <a:solidFill>
                  <a:srgbClr val="FF0000"/>
                </a:solidFill>
              </a:rPr>
              <a:t>İş kazalarını </a:t>
            </a:r>
            <a:r>
              <a:rPr lang="tr-TR" sz="2800" smtClean="0"/>
              <a:t>kazadan sonraki </a:t>
            </a:r>
            <a:r>
              <a:rPr lang="tr-TR" sz="2800" u="sng" smtClean="0">
                <a:solidFill>
                  <a:srgbClr val="FF0000"/>
                </a:solidFill>
              </a:rPr>
              <a:t>üç iş günü</a:t>
            </a:r>
            <a:r>
              <a:rPr lang="tr-TR" sz="2800" smtClean="0">
                <a:solidFill>
                  <a:srgbClr val="FF0000"/>
                </a:solidFill>
              </a:rPr>
              <a:t>    </a:t>
            </a:r>
          </a:p>
          <a:p>
            <a:pPr algn="just">
              <a:buFont typeface="Wingdings 2" pitchFamily="18" charset="2"/>
              <a:buNone/>
            </a:pPr>
            <a:r>
              <a:rPr lang="tr-TR" sz="2800" smtClean="0">
                <a:solidFill>
                  <a:srgbClr val="FF0000"/>
                </a:solidFill>
              </a:rPr>
              <a:t>                         </a:t>
            </a:r>
            <a:r>
              <a:rPr lang="tr-TR" sz="2800" smtClean="0"/>
              <a:t>içinde,</a:t>
            </a:r>
          </a:p>
          <a:p>
            <a:pPr algn="just">
              <a:buFont typeface="Wingdings 2" pitchFamily="18" charset="2"/>
              <a:buNone/>
            </a:pPr>
            <a:endParaRPr lang="tr-TR" sz="2800" smtClean="0"/>
          </a:p>
          <a:p>
            <a:pPr algn="just">
              <a:buFont typeface="Wingdings 2" pitchFamily="18" charset="2"/>
              <a:buNone/>
            </a:pPr>
            <a:r>
              <a:rPr lang="tr-TR" sz="2800" smtClean="0"/>
              <a:t>			b)</a:t>
            </a:r>
            <a:r>
              <a:rPr lang="tr-TR" sz="2800" u="sng" smtClean="0">
                <a:solidFill>
                  <a:srgbClr val="FF0000"/>
                </a:solidFill>
              </a:rPr>
              <a:t>Meslek hastalıklarını</a:t>
            </a:r>
            <a:r>
              <a:rPr lang="tr-TR" sz="2800" smtClean="0">
                <a:solidFill>
                  <a:srgbClr val="FF0000"/>
                </a:solidFill>
              </a:rPr>
              <a:t>, </a:t>
            </a:r>
            <a:r>
              <a:rPr lang="tr-TR" sz="2800" smtClean="0"/>
              <a:t>öğrendiği tarihten  </a:t>
            </a:r>
          </a:p>
          <a:p>
            <a:pPr algn="just">
              <a:buFont typeface="Wingdings 2" pitchFamily="18" charset="2"/>
              <a:buNone/>
            </a:pPr>
            <a:r>
              <a:rPr lang="tr-TR" sz="2800" smtClean="0"/>
              <a:t>                        itibaren</a:t>
            </a:r>
            <a:r>
              <a:rPr lang="tr-TR" sz="2800" smtClean="0">
                <a:solidFill>
                  <a:srgbClr val="FF0000"/>
                </a:solidFill>
              </a:rPr>
              <a:t> </a:t>
            </a:r>
            <a:r>
              <a:rPr lang="tr-TR" sz="2800" u="sng" smtClean="0">
                <a:solidFill>
                  <a:srgbClr val="FF0000"/>
                </a:solidFill>
              </a:rPr>
              <a:t>üç iş günü içinde</a:t>
            </a:r>
            <a:r>
              <a:rPr lang="tr-TR" sz="2800" smtClean="0">
                <a:solidFill>
                  <a:srgbClr val="FF0000"/>
                </a:solidFill>
              </a:rPr>
              <a:t> </a:t>
            </a:r>
            <a:r>
              <a:rPr lang="tr-TR" sz="2800" b="1" smtClean="0">
                <a:solidFill>
                  <a:srgbClr val="FF00FF"/>
                </a:solidFill>
              </a:rPr>
              <a:t>Sosyal </a:t>
            </a:r>
          </a:p>
          <a:p>
            <a:pPr algn="just">
              <a:buFont typeface="Wingdings 2" pitchFamily="18" charset="2"/>
              <a:buNone/>
            </a:pPr>
            <a:r>
              <a:rPr lang="tr-TR" sz="2800" b="1" smtClean="0">
                <a:solidFill>
                  <a:srgbClr val="FF00FF"/>
                </a:solidFill>
              </a:rPr>
              <a:t>                         Güvenlik Kurumu’</a:t>
            </a:r>
            <a:r>
              <a:rPr lang="tr-TR" sz="2800" smtClean="0"/>
              <a:t>na bildirmekle  </a:t>
            </a:r>
          </a:p>
          <a:p>
            <a:pPr algn="just">
              <a:buFont typeface="Wingdings 2" pitchFamily="18" charset="2"/>
              <a:buNone/>
            </a:pPr>
            <a:r>
              <a:rPr lang="tr-TR" sz="2800" smtClean="0"/>
              <a:t>                        yükümlüdür.</a:t>
            </a:r>
          </a:p>
        </p:txBody>
      </p:sp>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28678" name="7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1428750" y="1143000"/>
            <a:ext cx="6000750" cy="1071563"/>
          </a:xfrm>
        </p:spPr>
        <p:txBody>
          <a:bodyPr>
            <a:normAutofit fontScale="90000"/>
          </a:bodyPr>
          <a:lstStyle/>
          <a:p>
            <a:pPr algn="ctr"/>
            <a:r>
              <a:rPr lang="tr-TR" sz="3200" b="1" smtClean="0"/>
              <a:t>KANUNUN İŞVERENE GETİRDİĞİ YÜKÜMLÜLÜKLER</a:t>
            </a:r>
          </a:p>
        </p:txBody>
      </p:sp>
      <p:sp>
        <p:nvSpPr>
          <p:cNvPr id="3" name="2 İçerik Yer Tutucusu"/>
          <p:cNvSpPr>
            <a:spLocks noGrp="1"/>
          </p:cNvSpPr>
          <p:nvPr>
            <p:ph idx="4294967295"/>
          </p:nvPr>
        </p:nvSpPr>
        <p:spPr>
          <a:xfrm>
            <a:off x="1571625" y="2286000"/>
            <a:ext cx="7358063" cy="4000500"/>
          </a:xfrm>
          <a:prstGeom prst="rect">
            <a:avLst/>
          </a:prstGeom>
        </p:spPr>
        <p:txBody>
          <a:bodyPr>
            <a:normAutofit fontScale="92500" lnSpcReduction="10000"/>
          </a:bodyPr>
          <a:lstStyle/>
          <a:p>
            <a:pPr marL="274320" indent="-274320" algn="just" fontAlgn="auto">
              <a:spcAft>
                <a:spcPts val="0"/>
              </a:spcAft>
              <a:buClr>
                <a:schemeClr val="accent3"/>
              </a:buClr>
              <a:buFont typeface="Wingdings 2"/>
              <a:buNone/>
              <a:defRPr/>
            </a:pPr>
            <a:r>
              <a:rPr lang="tr-TR" dirty="0" smtClean="0"/>
              <a:t>		</a:t>
            </a:r>
          </a:p>
          <a:p>
            <a:pPr marL="274320" indent="-274320" algn="just" fontAlgn="auto">
              <a:spcAft>
                <a:spcPts val="0"/>
              </a:spcAft>
              <a:buClr>
                <a:schemeClr val="accent3"/>
              </a:buClr>
              <a:buFont typeface="Wingdings 2"/>
              <a:buNone/>
              <a:defRPr/>
            </a:pPr>
            <a:r>
              <a:rPr lang="tr-TR" dirty="0" smtClean="0"/>
              <a:t>	 İşyerinde </a:t>
            </a:r>
            <a:r>
              <a:rPr lang="tr-TR" b="1" dirty="0" smtClean="0">
                <a:solidFill>
                  <a:srgbClr val="FF0000"/>
                </a:solidFill>
              </a:rPr>
              <a:t>risk değerlendirmesi  ve  </a:t>
            </a:r>
          </a:p>
          <a:p>
            <a:pPr marL="274320" indent="-274320" algn="just" fontAlgn="auto">
              <a:spcAft>
                <a:spcPts val="0"/>
              </a:spcAft>
              <a:buClr>
                <a:schemeClr val="accent3"/>
              </a:buClr>
              <a:buFont typeface="Wingdings 2"/>
              <a:buNone/>
              <a:defRPr/>
            </a:pPr>
            <a:r>
              <a:rPr lang="tr-TR" b="1" dirty="0" smtClean="0">
                <a:solidFill>
                  <a:srgbClr val="FF0000"/>
                </a:solidFill>
              </a:rPr>
              <a:t>     acil   durum planları</a:t>
            </a:r>
          </a:p>
          <a:p>
            <a:pPr marL="274320" indent="-274320" algn="just" fontAlgn="auto">
              <a:spcAft>
                <a:spcPts val="0"/>
              </a:spcAft>
              <a:buClr>
                <a:schemeClr val="accent3"/>
              </a:buClr>
              <a:buFont typeface="Wingdings 2"/>
              <a:buNone/>
              <a:defRPr/>
            </a:pPr>
            <a:endParaRPr lang="tr-TR" b="1" dirty="0" smtClean="0"/>
          </a:p>
          <a:p>
            <a:pPr marL="274320" indent="-274320" algn="just" fontAlgn="auto">
              <a:spcAft>
                <a:spcPts val="0"/>
              </a:spcAft>
              <a:buClr>
                <a:schemeClr val="accent3"/>
              </a:buClr>
              <a:buFont typeface="Wingdings 2"/>
              <a:buNone/>
              <a:defRPr/>
            </a:pPr>
            <a:r>
              <a:rPr lang="tr-TR" b="1" dirty="0" smtClean="0"/>
              <a:t>    </a:t>
            </a:r>
            <a:r>
              <a:rPr lang="tr-TR" dirty="0" smtClean="0"/>
              <a:t>Çalışanları</a:t>
            </a:r>
            <a:r>
              <a:rPr lang="tr-TR" b="1" dirty="0" smtClean="0"/>
              <a:t> </a:t>
            </a:r>
            <a:r>
              <a:rPr lang="tr-TR" b="1" dirty="0" smtClean="0">
                <a:solidFill>
                  <a:srgbClr val="FF0000"/>
                </a:solidFill>
              </a:rPr>
              <a:t>bilgilendirme</a:t>
            </a:r>
            <a:r>
              <a:rPr lang="tr-TR" b="1" dirty="0" smtClean="0"/>
              <a:t> </a:t>
            </a:r>
            <a:r>
              <a:rPr lang="tr-TR" dirty="0" smtClean="0"/>
              <a:t>ve </a:t>
            </a:r>
            <a:r>
              <a:rPr lang="tr-TR" b="1" dirty="0" smtClean="0">
                <a:solidFill>
                  <a:srgbClr val="FF0000"/>
                </a:solidFill>
              </a:rPr>
              <a:t>eğitim</a:t>
            </a:r>
          </a:p>
          <a:p>
            <a:pPr marL="274320" indent="-274320" algn="just" fontAlgn="auto">
              <a:spcAft>
                <a:spcPts val="0"/>
              </a:spcAft>
              <a:buClr>
                <a:schemeClr val="accent3"/>
              </a:buClr>
              <a:buFont typeface="Wingdings 2"/>
              <a:buNone/>
              <a:defRPr/>
            </a:pPr>
            <a:endParaRPr lang="tr-TR" b="1" dirty="0" smtClean="0"/>
          </a:p>
          <a:p>
            <a:pPr marL="274320" indent="-274320" algn="just" fontAlgn="auto">
              <a:spcAft>
                <a:spcPts val="0"/>
              </a:spcAft>
              <a:buClr>
                <a:schemeClr val="accent3"/>
              </a:buClr>
              <a:buFont typeface="Wingdings 2"/>
              <a:buNone/>
              <a:defRPr/>
            </a:pPr>
            <a:r>
              <a:rPr lang="tr-TR" b="1" dirty="0" smtClean="0"/>
              <a:t>	 </a:t>
            </a:r>
            <a:r>
              <a:rPr lang="tr-TR" b="1" dirty="0" smtClean="0">
                <a:solidFill>
                  <a:srgbClr val="FF0000"/>
                </a:solidFill>
              </a:rPr>
              <a:t>İşyeri hekimliği </a:t>
            </a:r>
            <a:r>
              <a:rPr lang="tr-TR" dirty="0" smtClean="0"/>
              <a:t>ve</a:t>
            </a:r>
            <a:r>
              <a:rPr lang="tr-TR" b="1" dirty="0" smtClean="0"/>
              <a:t> </a:t>
            </a:r>
            <a:r>
              <a:rPr lang="tr-TR" b="1" dirty="0" smtClean="0">
                <a:solidFill>
                  <a:srgbClr val="FF0000"/>
                </a:solidFill>
              </a:rPr>
              <a:t>iş  güvenliği  </a:t>
            </a:r>
          </a:p>
          <a:p>
            <a:pPr marL="274320" indent="-274320" algn="just" fontAlgn="auto">
              <a:spcAft>
                <a:spcPts val="0"/>
              </a:spcAft>
              <a:buClr>
                <a:schemeClr val="accent3"/>
              </a:buClr>
              <a:buFont typeface="Wingdings 2"/>
              <a:buNone/>
              <a:defRPr/>
            </a:pPr>
            <a:r>
              <a:rPr lang="tr-TR" b="1" dirty="0" smtClean="0">
                <a:solidFill>
                  <a:srgbClr val="FF0000"/>
                </a:solidFill>
              </a:rPr>
              <a:t>     uzmanı</a:t>
            </a:r>
            <a:r>
              <a:rPr lang="tr-TR" b="1" dirty="0" smtClean="0"/>
              <a:t> </a:t>
            </a:r>
            <a:r>
              <a:rPr lang="tr-TR" dirty="0" smtClean="0"/>
              <a:t>hizmeti</a:t>
            </a:r>
          </a:p>
          <a:p>
            <a:pPr marL="274320" indent="-274320" algn="just" fontAlgn="auto">
              <a:spcAft>
                <a:spcPts val="0"/>
              </a:spcAft>
              <a:buClr>
                <a:schemeClr val="accent3"/>
              </a:buClr>
              <a:buFont typeface="Wingdings 2"/>
              <a:buNone/>
              <a:defRPr/>
            </a:pPr>
            <a:r>
              <a:rPr lang="tr-TR" dirty="0" smtClean="0"/>
              <a:t>		</a:t>
            </a:r>
            <a:endParaRPr lang="tr-TR" dirty="0"/>
          </a:p>
        </p:txBody>
      </p:sp>
      <p:pic>
        <p:nvPicPr>
          <p:cNvPr id="14340" name="Picture 2" descr="C:\Users\banu.saklamaz\Desktop\logo\imagesCA2C17DH.jpg"/>
          <p:cNvPicPr>
            <a:picLocks noChangeAspect="1" noChangeArrowheads="1"/>
          </p:cNvPicPr>
          <p:nvPr/>
        </p:nvPicPr>
        <p:blipFill>
          <a:blip r:embed="rId2" cstate="print"/>
          <a:srcRect/>
          <a:stretch>
            <a:fillRect/>
          </a:stretch>
        </p:blipFill>
        <p:spPr bwMode="auto">
          <a:xfrm>
            <a:off x="0" y="1357313"/>
            <a:ext cx="1785938" cy="4286250"/>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4342"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57200" y="1214438"/>
            <a:ext cx="8229600" cy="1143000"/>
          </a:xfrm>
        </p:spPr>
        <p:txBody>
          <a:bodyPr/>
          <a:lstStyle/>
          <a:p>
            <a:pPr algn="ctr"/>
            <a:r>
              <a:rPr lang="tr-TR" sz="3200" b="1" smtClean="0"/>
              <a:t>İşyerindeki Risklerin Değerlendirilmesi</a:t>
            </a:r>
          </a:p>
        </p:txBody>
      </p:sp>
      <p:sp>
        <p:nvSpPr>
          <p:cNvPr id="15363" name="2 İçerik Yer Tutucusu"/>
          <p:cNvSpPr>
            <a:spLocks noGrp="1"/>
          </p:cNvSpPr>
          <p:nvPr>
            <p:ph idx="4294967295"/>
          </p:nvPr>
        </p:nvSpPr>
        <p:spPr>
          <a:xfrm>
            <a:off x="457200" y="2571750"/>
            <a:ext cx="8229600" cy="3500438"/>
          </a:xfrm>
          <a:prstGeom prst="rect">
            <a:avLst/>
          </a:prstGeom>
        </p:spPr>
        <p:txBody>
          <a:bodyPr>
            <a:normAutofit fontScale="92500" lnSpcReduction="10000"/>
          </a:bodyPr>
          <a:lstStyle/>
          <a:p>
            <a:pPr algn="just">
              <a:buFont typeface="Wingdings 2" pitchFamily="18" charset="2"/>
              <a:buNone/>
            </a:pPr>
            <a:r>
              <a:rPr lang="tr-TR" smtClean="0"/>
              <a:t>		</a:t>
            </a:r>
            <a:r>
              <a:rPr lang="tr-TR" smtClean="0">
                <a:latin typeface="Times New Roman" pitchFamily="18" charset="0"/>
                <a:cs typeface="Times New Roman" pitchFamily="18" charset="0"/>
              </a:rPr>
              <a:t>İşveren tarafından oluşturulan bir </a:t>
            </a:r>
            <a:r>
              <a:rPr lang="tr-TR" b="1" smtClean="0">
                <a:solidFill>
                  <a:srgbClr val="FF0000"/>
                </a:solidFill>
                <a:latin typeface="Times New Roman" pitchFamily="18" charset="0"/>
                <a:cs typeface="Times New Roman" pitchFamily="18" charset="0"/>
              </a:rPr>
              <a:t>ekip </a:t>
            </a:r>
            <a:r>
              <a:rPr lang="tr-TR" smtClean="0">
                <a:latin typeface="Times New Roman" pitchFamily="18" charset="0"/>
                <a:cs typeface="Times New Roman" pitchFamily="18" charset="0"/>
              </a:rPr>
              <a:t>tarafından gerçekleştirilir</a:t>
            </a:r>
            <a:r>
              <a:rPr lang="tr-TR" sz="2400" smtClean="0">
                <a:solidFill>
                  <a:srgbClr val="FF0000"/>
                </a:solidFill>
                <a:latin typeface="Times New Roman" pitchFamily="18" charset="0"/>
                <a:cs typeface="Times New Roman" pitchFamily="18" charset="0"/>
              </a:rPr>
              <a:t>.</a:t>
            </a:r>
            <a:r>
              <a:rPr lang="tr-TR" sz="2400" b="1" smtClean="0">
                <a:solidFill>
                  <a:srgbClr val="FF0000"/>
                </a:solidFill>
                <a:latin typeface="Times New Roman" pitchFamily="18" charset="0"/>
                <a:cs typeface="Times New Roman" pitchFamily="18" charset="0"/>
              </a:rPr>
              <a:t>(İşveren veya vekili + işyeri hekimi + iş güvenliği uzmanı + çalışan temsilcileri + işyerindeki destek elemanları + işyerindeki tüm birimleri temsil edecek şekilde belirlenen çalışanlar)</a:t>
            </a:r>
          </a:p>
          <a:p>
            <a:pPr>
              <a:buFont typeface="Wingdings 2" pitchFamily="18" charset="2"/>
              <a:buNone/>
            </a:pPr>
            <a:endParaRPr lang="tr-TR" sz="2000" i="1" smtClean="0">
              <a:latin typeface="Times New Roman" pitchFamily="18" charset="0"/>
              <a:cs typeface="Times New Roman" pitchFamily="18" charset="0"/>
            </a:endParaRPr>
          </a:p>
          <a:p>
            <a:pPr algn="just">
              <a:buFont typeface="Wingdings 2" pitchFamily="18" charset="2"/>
              <a:buNone/>
            </a:pPr>
            <a:r>
              <a:rPr lang="tr-TR" sz="2000" i="1" smtClean="0">
                <a:latin typeface="Times New Roman" pitchFamily="18" charset="0"/>
                <a:cs typeface="Times New Roman" pitchFamily="18" charset="0"/>
              </a:rPr>
              <a:t>	</a:t>
            </a:r>
            <a:r>
              <a:rPr lang="tr-TR" smtClean="0">
                <a:latin typeface="Times New Roman" pitchFamily="18" charset="0"/>
                <a:cs typeface="Times New Roman" pitchFamily="18" charset="0"/>
              </a:rPr>
              <a:t>	Risk değerlendirmeleri çalışmaları için gerekli araç, gereç, mekan ve zaman işverence karşılanır.</a:t>
            </a:r>
          </a:p>
        </p:txBody>
      </p:sp>
      <p:sp>
        <p:nvSpPr>
          <p:cNvPr id="5" name="4 Dikdörtgen"/>
          <p:cNvSpPr/>
          <p:nvPr/>
        </p:nvSpPr>
        <p:spPr>
          <a:xfrm>
            <a:off x="2286000" y="6457950"/>
            <a:ext cx="4572000" cy="246063"/>
          </a:xfrm>
          <a:prstGeom prst="rect">
            <a:avLst/>
          </a:prstGeom>
        </p:spPr>
        <p:txBody>
          <a:bodyPr>
            <a:spAutoFit/>
          </a:bodyPr>
          <a:lstStyle/>
          <a:p>
            <a:pPr algn="ctr" fontAlgn="auto">
              <a:spcBef>
                <a:spcPts val="0"/>
              </a:spcBef>
              <a:spcAft>
                <a:spcPts val="0"/>
              </a:spcAft>
              <a:defRPr/>
            </a:pPr>
            <a:endParaRPr lang="tr-TR" sz="1000" b="1" dirty="0">
              <a:solidFill>
                <a:schemeClr val="accent5">
                  <a:lumMod val="60000"/>
                  <a:lumOff val="40000"/>
                </a:schemeClr>
              </a:solidFill>
              <a:latin typeface="+mn-lt"/>
              <a:cs typeface="+mn-cs"/>
            </a:endParaRPr>
          </a:p>
        </p:txBody>
      </p:sp>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5366" name="7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142875" y="1071563"/>
            <a:ext cx="3500438" cy="776287"/>
          </a:xfrm>
        </p:spPr>
        <p:txBody>
          <a:bodyPr>
            <a:normAutofit fontScale="90000"/>
          </a:bodyPr>
          <a:lstStyle/>
          <a:p>
            <a:r>
              <a:rPr lang="tr-TR" sz="3200" b="1" smtClean="0"/>
              <a:t>Acil Durum Planları</a:t>
            </a:r>
          </a:p>
        </p:txBody>
      </p:sp>
      <p:sp>
        <p:nvSpPr>
          <p:cNvPr id="3" name="2 İçerik Yer Tutucusu"/>
          <p:cNvSpPr>
            <a:spLocks noGrp="1"/>
          </p:cNvSpPr>
          <p:nvPr>
            <p:ph idx="4294967295"/>
          </p:nvPr>
        </p:nvSpPr>
        <p:spPr>
          <a:xfrm>
            <a:off x="3071813" y="1928813"/>
            <a:ext cx="5786437" cy="4500562"/>
          </a:xfrm>
          <a:prstGeom prst="rect">
            <a:avLst/>
          </a:prstGeom>
        </p:spPr>
        <p:txBody>
          <a:bodyPr>
            <a:normAutofit fontScale="92500" lnSpcReduction="10000"/>
          </a:bodyPr>
          <a:lstStyle/>
          <a:p>
            <a:pPr marL="274320" indent="-274320" algn="just" fontAlgn="auto">
              <a:spcAft>
                <a:spcPts val="0"/>
              </a:spcAft>
              <a:buClr>
                <a:schemeClr val="accent3"/>
              </a:buClr>
              <a:buFont typeface="Wingdings 2"/>
              <a:buNone/>
              <a:defRPr/>
            </a:pPr>
            <a:r>
              <a:rPr lang="tr-TR" dirty="0" smtClean="0"/>
              <a:t>	</a:t>
            </a:r>
            <a:r>
              <a:rPr lang="tr-TR" b="1" dirty="0" smtClean="0">
                <a:solidFill>
                  <a:srgbClr val="FF0000"/>
                </a:solidFill>
              </a:rPr>
              <a:t>Acil durumlarla mücadele için </a:t>
            </a:r>
            <a:r>
              <a:rPr lang="tr-TR" dirty="0" smtClean="0"/>
              <a:t>işyerinin büyüklüğü ve taşıdığı özel tehlikeler, yapılan işin niteliği, çalışan sayısı ile işyerinde bulunan diğer kişileri dikkate alarak; </a:t>
            </a:r>
            <a:r>
              <a:rPr lang="tr-TR" b="1" dirty="0" smtClean="0">
                <a:solidFill>
                  <a:srgbClr val="FF0000"/>
                </a:solidFill>
              </a:rPr>
              <a:t>önleme</a:t>
            </a:r>
            <a:r>
              <a:rPr lang="tr-TR" dirty="0" smtClean="0">
                <a:solidFill>
                  <a:srgbClr val="FF0000"/>
                </a:solidFill>
              </a:rPr>
              <a:t>, </a:t>
            </a:r>
            <a:r>
              <a:rPr lang="tr-TR" b="1" dirty="0" smtClean="0">
                <a:solidFill>
                  <a:srgbClr val="FF0000"/>
                </a:solidFill>
              </a:rPr>
              <a:t>koruma, tahliye, yangınla mücadele, ilk yardım </a:t>
            </a:r>
            <a:r>
              <a:rPr lang="tr-TR" dirty="0" smtClean="0"/>
              <a:t>ve</a:t>
            </a:r>
            <a:r>
              <a:rPr lang="tr-TR" b="1" dirty="0" smtClean="0"/>
              <a:t> </a:t>
            </a:r>
            <a:r>
              <a:rPr lang="tr-TR" dirty="0" smtClean="0"/>
              <a:t>benzeri konularda uygun donanıma sahip ve bu </a:t>
            </a:r>
            <a:r>
              <a:rPr lang="tr-TR" b="1" u="sng" dirty="0" smtClean="0">
                <a:solidFill>
                  <a:srgbClr val="FF0000"/>
                </a:solidFill>
              </a:rPr>
              <a:t>konularda eğitimli</a:t>
            </a:r>
            <a:r>
              <a:rPr lang="tr-TR" dirty="0" smtClean="0"/>
              <a:t> yeterli sayıda </a:t>
            </a:r>
            <a:r>
              <a:rPr lang="tr-TR" b="1" u="sng" dirty="0" smtClean="0">
                <a:solidFill>
                  <a:srgbClr val="FF0000"/>
                </a:solidFill>
              </a:rPr>
              <a:t>kişi</a:t>
            </a:r>
            <a:r>
              <a:rPr lang="tr-TR" b="1" dirty="0" smtClean="0">
                <a:solidFill>
                  <a:srgbClr val="FF0000"/>
                </a:solidFill>
              </a:rPr>
              <a:t> </a:t>
            </a:r>
            <a:r>
              <a:rPr lang="tr-TR" dirty="0" err="1" smtClean="0"/>
              <a:t>yi</a:t>
            </a:r>
            <a:r>
              <a:rPr lang="tr-TR" dirty="0" smtClean="0"/>
              <a:t> görevlendirir, </a:t>
            </a:r>
            <a:r>
              <a:rPr lang="tr-TR" b="1" u="sng" dirty="0" smtClean="0">
                <a:solidFill>
                  <a:srgbClr val="FF0000"/>
                </a:solidFill>
              </a:rPr>
              <a:t>araç ve gereçleri</a:t>
            </a:r>
            <a:r>
              <a:rPr lang="tr-TR" b="1" dirty="0" smtClean="0">
                <a:solidFill>
                  <a:srgbClr val="FF0000"/>
                </a:solidFill>
              </a:rPr>
              <a:t> </a:t>
            </a:r>
            <a:r>
              <a:rPr lang="tr-TR" dirty="0" smtClean="0"/>
              <a:t>sağlayarak eğitim ve tatbikatları yaptırır ve ekiplerin her zaman hazır bulunmalarını sağlar.</a:t>
            </a:r>
          </a:p>
          <a:p>
            <a:pPr marL="274320" indent="-274320" algn="just" fontAlgn="auto">
              <a:spcAft>
                <a:spcPts val="0"/>
              </a:spcAft>
              <a:buClr>
                <a:schemeClr val="accent3"/>
              </a:buClr>
              <a:buFont typeface="Wingdings 2"/>
              <a:buChar char=""/>
              <a:defRPr/>
            </a:pPr>
            <a:endParaRPr lang="tr-TR" dirty="0"/>
          </a:p>
        </p:txBody>
      </p:sp>
      <p:pic>
        <p:nvPicPr>
          <p:cNvPr id="16388" name="Picture 2" descr="http://www.kuzeyosgb.com.tr/wp-content/uploads/2012/06/timthumb1.png">
            <a:hlinkClick r:id="rId2"/>
          </p:cNvPr>
          <p:cNvPicPr>
            <a:picLocks noChangeAspect="1" noChangeArrowheads="1"/>
          </p:cNvPicPr>
          <p:nvPr/>
        </p:nvPicPr>
        <p:blipFill>
          <a:blip r:embed="rId3" cstate="print"/>
          <a:srcRect/>
          <a:stretch>
            <a:fillRect/>
          </a:stretch>
        </p:blipFill>
        <p:spPr bwMode="auto">
          <a:xfrm>
            <a:off x="0" y="2000250"/>
            <a:ext cx="3214688" cy="3786188"/>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6390" name="7 Resim" descr="logo_halksm_1 (3) küçük.png"/>
          <p:cNvPicPr>
            <a:picLocks noChangeAspect="1"/>
          </p:cNvPicPr>
          <p:nvPr/>
        </p:nvPicPr>
        <p:blipFill>
          <a:blip r:embed="rId4"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2571750" y="714375"/>
            <a:ext cx="4929188" cy="1428750"/>
          </a:xfrm>
        </p:spPr>
        <p:txBody>
          <a:bodyPr>
            <a:normAutofit fontScale="90000"/>
          </a:bodyPr>
          <a:lstStyle/>
          <a:p>
            <a:pPr algn="ctr"/>
            <a:r>
              <a:rPr lang="tr-TR" sz="4000" b="1" smtClean="0"/>
              <a:t>Çalışanların Bilgilendirilmesi</a:t>
            </a:r>
          </a:p>
        </p:txBody>
      </p:sp>
      <p:sp>
        <p:nvSpPr>
          <p:cNvPr id="17411" name="2 İçerik Yer Tutucusu"/>
          <p:cNvSpPr>
            <a:spLocks noGrp="1"/>
          </p:cNvSpPr>
          <p:nvPr>
            <p:ph idx="4294967295"/>
          </p:nvPr>
        </p:nvSpPr>
        <p:spPr>
          <a:xfrm>
            <a:off x="357188" y="2786063"/>
            <a:ext cx="8429625" cy="3786187"/>
          </a:xfrm>
          <a:prstGeom prst="rect">
            <a:avLst/>
          </a:prstGeom>
        </p:spPr>
        <p:txBody>
          <a:bodyPr/>
          <a:lstStyle/>
          <a:p>
            <a:pPr algn="just">
              <a:buFont typeface="Wingdings 2" pitchFamily="18" charset="2"/>
              <a:buNone/>
            </a:pPr>
            <a:r>
              <a:rPr lang="tr-TR" smtClean="0"/>
              <a:t>		</a:t>
            </a:r>
          </a:p>
          <a:p>
            <a:pPr algn="just">
              <a:buFont typeface="Wingdings" pitchFamily="2" charset="2"/>
              <a:buChar char="q"/>
            </a:pPr>
            <a:r>
              <a:rPr lang="tr-TR" smtClean="0"/>
              <a:t> İşyerinden kaynaklanacak sağlık ve     güvenlik riskleri, </a:t>
            </a:r>
            <a:r>
              <a:rPr lang="tr-TR" b="1" smtClean="0">
                <a:solidFill>
                  <a:srgbClr val="FF0000"/>
                </a:solidFill>
              </a:rPr>
              <a:t>koruyucu ve önleyici   tedbirler</a:t>
            </a:r>
            <a:endParaRPr lang="tr-TR" smtClean="0"/>
          </a:p>
          <a:p>
            <a:pPr algn="just">
              <a:buFont typeface="Wingdings" pitchFamily="2" charset="2"/>
              <a:buChar char="q"/>
            </a:pPr>
            <a:r>
              <a:rPr lang="tr-TR" smtClean="0"/>
              <a:t>Çalışanların </a:t>
            </a:r>
            <a:r>
              <a:rPr lang="tr-TR" b="1" smtClean="0">
                <a:solidFill>
                  <a:srgbClr val="FF0000"/>
                </a:solidFill>
              </a:rPr>
              <a:t>yasal hak ve sorumlulukları</a:t>
            </a:r>
            <a:r>
              <a:rPr lang="tr-TR" smtClean="0"/>
              <a:t> </a:t>
            </a:r>
            <a:r>
              <a:rPr lang="tr-TR" b="1" smtClean="0">
                <a:solidFill>
                  <a:srgbClr val="FF0000"/>
                </a:solidFill>
              </a:rPr>
              <a:t>Acil ve olağan dışı durumlar</a:t>
            </a:r>
          </a:p>
        </p:txBody>
      </p:sp>
      <p:pic>
        <p:nvPicPr>
          <p:cNvPr id="17412" name="Picture 2" descr="http://www.asiyankoleji.com/images/yazi/veli-bilgilendirme-toplantlar.jpg">
            <a:hlinkClick r:id="rId2"/>
          </p:cNvPr>
          <p:cNvPicPr>
            <a:picLocks noChangeAspect="1" noChangeArrowheads="1"/>
          </p:cNvPicPr>
          <p:nvPr/>
        </p:nvPicPr>
        <p:blipFill>
          <a:blip r:embed="rId3" cstate="print"/>
          <a:srcRect/>
          <a:stretch>
            <a:fillRect/>
          </a:stretch>
        </p:blipFill>
        <p:spPr bwMode="auto">
          <a:xfrm>
            <a:off x="0" y="714375"/>
            <a:ext cx="2714625" cy="1857375"/>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7414" name="7 Resim" descr="logo_halksm_1 (3) küçük.png"/>
          <p:cNvPicPr>
            <a:picLocks noChangeAspect="1"/>
          </p:cNvPicPr>
          <p:nvPr/>
        </p:nvPicPr>
        <p:blipFill>
          <a:blip r:embed="rId4"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banu.saklamaz\Desktop\imagesCASRFQOB.jpg"/>
          <p:cNvPicPr>
            <a:picLocks noChangeAspect="1" noChangeArrowheads="1"/>
          </p:cNvPicPr>
          <p:nvPr/>
        </p:nvPicPr>
        <p:blipFill>
          <a:blip r:embed="rId3" cstate="print"/>
          <a:srcRect/>
          <a:stretch>
            <a:fillRect/>
          </a:stretch>
        </p:blipFill>
        <p:spPr bwMode="auto">
          <a:xfrm>
            <a:off x="0" y="908720"/>
            <a:ext cx="2571750" cy="1656184"/>
          </a:xfrm>
          <a:prstGeom prst="rect">
            <a:avLst/>
          </a:prstGeom>
          <a:noFill/>
          <a:ln w="9525">
            <a:noFill/>
            <a:miter lim="800000"/>
            <a:headEnd/>
            <a:tailEnd/>
          </a:ln>
        </p:spPr>
      </p:pic>
      <p:sp>
        <p:nvSpPr>
          <p:cNvPr id="2" name="1 Başlık"/>
          <p:cNvSpPr>
            <a:spLocks noGrp="1"/>
          </p:cNvSpPr>
          <p:nvPr>
            <p:ph type="title"/>
          </p:nvPr>
        </p:nvSpPr>
        <p:spPr>
          <a:xfrm>
            <a:off x="2915816" y="980728"/>
            <a:ext cx="4500562" cy="1285875"/>
          </a:xfrm>
        </p:spPr>
        <p:txBody>
          <a:bodyPr>
            <a:normAutofit/>
          </a:bodyPr>
          <a:lstStyle/>
          <a:p>
            <a:pPr algn="ctr" fontAlgn="auto">
              <a:spcAft>
                <a:spcPts val="0"/>
              </a:spcAft>
              <a:defRPr/>
            </a:pPr>
            <a:r>
              <a:rPr lang="tr-TR" b="1" dirty="0" smtClean="0"/>
              <a:t>ÇALIŞANLARIN EĞİTİMİ</a:t>
            </a:r>
            <a:endParaRPr lang="tr-TR" b="1" dirty="0"/>
          </a:p>
        </p:txBody>
      </p:sp>
      <p:sp>
        <p:nvSpPr>
          <p:cNvPr id="3" name="2 İçerik Yer Tutucusu"/>
          <p:cNvSpPr>
            <a:spLocks noGrp="1"/>
          </p:cNvSpPr>
          <p:nvPr>
            <p:ph idx="4294967295"/>
          </p:nvPr>
        </p:nvSpPr>
        <p:spPr>
          <a:xfrm>
            <a:off x="0" y="2348880"/>
            <a:ext cx="9144000" cy="3714750"/>
          </a:xfrm>
          <a:prstGeom prst="rect">
            <a:avLst/>
          </a:prstGeom>
        </p:spPr>
        <p:txBody>
          <a:bodyPr>
            <a:normAutofit fontScale="25000" lnSpcReduction="20000"/>
          </a:bodyPr>
          <a:lstStyle/>
          <a:p>
            <a:pPr marL="274320" indent="-274320" algn="just" fontAlgn="auto">
              <a:spcAft>
                <a:spcPts val="0"/>
              </a:spcAft>
              <a:buClr>
                <a:schemeClr val="accent3"/>
              </a:buClr>
              <a:buFont typeface="Wingdings 2"/>
              <a:buNone/>
              <a:defRPr/>
            </a:pPr>
            <a:r>
              <a:rPr lang="tr-TR" b="1" dirty="0" smtClean="0">
                <a:latin typeface="+mj-lt"/>
              </a:rPr>
              <a:t>		</a:t>
            </a:r>
          </a:p>
          <a:p>
            <a:pPr marL="274320" indent="-274320" algn="just" fontAlgn="auto">
              <a:spcAft>
                <a:spcPts val="0"/>
              </a:spcAft>
              <a:buClr>
                <a:schemeClr val="accent3"/>
              </a:buClr>
              <a:buFont typeface="Wingdings" pitchFamily="2" charset="2"/>
              <a:buChar char="q"/>
              <a:defRPr/>
            </a:pPr>
            <a:r>
              <a:rPr lang="tr-TR" sz="9600" b="1" dirty="0" smtClean="0">
                <a:solidFill>
                  <a:srgbClr val="FF0000"/>
                </a:solidFill>
                <a:latin typeface="+mj-lt"/>
              </a:rPr>
              <a:t>      </a:t>
            </a:r>
            <a:r>
              <a:rPr lang="tr-TR" sz="9600" dirty="0" smtClean="0">
                <a:solidFill>
                  <a:srgbClr val="FF0000"/>
                </a:solidFill>
                <a:latin typeface="+mj-lt"/>
              </a:rPr>
              <a:t>İşe başlamadan önce</a:t>
            </a:r>
            <a:r>
              <a:rPr lang="tr-TR" sz="9600" b="1" dirty="0" smtClean="0">
                <a:solidFill>
                  <a:srgbClr val="FF0000"/>
                </a:solidFill>
                <a:latin typeface="+mj-lt"/>
              </a:rPr>
              <a:t>, </a:t>
            </a:r>
          </a:p>
          <a:p>
            <a:pPr marL="274320" indent="-274320" algn="just" fontAlgn="auto">
              <a:spcAft>
                <a:spcPts val="0"/>
              </a:spcAft>
              <a:buClr>
                <a:schemeClr val="accent3"/>
              </a:buClr>
              <a:buFont typeface="Wingdings" pitchFamily="2" charset="2"/>
              <a:buChar char="q"/>
              <a:defRPr/>
            </a:pPr>
            <a:r>
              <a:rPr lang="tr-TR" sz="9600" dirty="0" smtClean="0">
                <a:solidFill>
                  <a:srgbClr val="FF0000"/>
                </a:solidFill>
                <a:latin typeface="+mj-lt"/>
              </a:rPr>
              <a:t>      Çalışma yeri veya iş değişikliğinde</a:t>
            </a:r>
            <a:r>
              <a:rPr lang="tr-TR" sz="9600" b="1" dirty="0" smtClean="0">
                <a:solidFill>
                  <a:srgbClr val="FF0000"/>
                </a:solidFill>
                <a:latin typeface="+mj-lt"/>
              </a:rPr>
              <a:t>,</a:t>
            </a:r>
          </a:p>
          <a:p>
            <a:pPr marL="274320" indent="-274320" algn="just" fontAlgn="auto">
              <a:spcAft>
                <a:spcPts val="0"/>
              </a:spcAft>
              <a:buClr>
                <a:schemeClr val="accent3"/>
              </a:buClr>
              <a:buFont typeface="Wingdings" pitchFamily="2" charset="2"/>
              <a:buChar char="q"/>
              <a:defRPr/>
            </a:pPr>
            <a:r>
              <a:rPr lang="tr-TR" sz="9600" dirty="0" smtClean="0">
                <a:solidFill>
                  <a:srgbClr val="FF0000"/>
                </a:solidFill>
                <a:latin typeface="+mj-lt"/>
              </a:rPr>
              <a:t>      İş ekipmanının değişmesi hâlinde veya yeni teknoloji    </a:t>
            </a:r>
          </a:p>
          <a:p>
            <a:pPr marL="274320" indent="-274320" algn="just" fontAlgn="auto">
              <a:spcAft>
                <a:spcPts val="0"/>
              </a:spcAft>
              <a:buClr>
                <a:schemeClr val="accent3"/>
              </a:buClr>
              <a:buFont typeface="Wingdings 2"/>
              <a:buNone/>
              <a:defRPr/>
            </a:pPr>
            <a:r>
              <a:rPr lang="tr-TR" sz="9600" dirty="0" smtClean="0">
                <a:solidFill>
                  <a:srgbClr val="FF0000"/>
                </a:solidFill>
                <a:latin typeface="+mj-lt"/>
              </a:rPr>
              <a:t>          uygulanması hâlinde</a:t>
            </a:r>
            <a:r>
              <a:rPr lang="tr-TR" sz="9600" b="1" dirty="0" smtClean="0">
                <a:solidFill>
                  <a:srgbClr val="FF0000"/>
                </a:solidFill>
                <a:latin typeface="+mj-lt"/>
              </a:rPr>
              <a:t>,  </a:t>
            </a:r>
          </a:p>
          <a:p>
            <a:pPr marL="274320" indent="-274320" algn="just" fontAlgn="auto">
              <a:spcAft>
                <a:spcPts val="0"/>
              </a:spcAft>
              <a:buClr>
                <a:schemeClr val="accent3"/>
              </a:buClr>
              <a:buFont typeface="Wingdings" pitchFamily="2" charset="2"/>
              <a:buChar char="q"/>
              <a:defRPr/>
            </a:pPr>
            <a:r>
              <a:rPr lang="tr-TR" sz="9600" b="1" dirty="0" smtClean="0">
                <a:solidFill>
                  <a:srgbClr val="FF0000"/>
                </a:solidFill>
                <a:latin typeface="+mj-lt"/>
              </a:rPr>
              <a:t>      </a:t>
            </a:r>
            <a:r>
              <a:rPr lang="tr-TR" sz="9600" dirty="0" smtClean="0">
                <a:solidFill>
                  <a:srgbClr val="FF0000"/>
                </a:solidFill>
                <a:latin typeface="+mj-lt"/>
              </a:rPr>
              <a:t>iş kazası geçiren veya meslek hastalığına yakalanan     </a:t>
            </a:r>
          </a:p>
          <a:p>
            <a:pPr marL="274320" indent="-274320" algn="just" fontAlgn="auto">
              <a:spcAft>
                <a:spcPts val="0"/>
              </a:spcAft>
              <a:buClr>
                <a:schemeClr val="accent3"/>
              </a:buClr>
              <a:buFont typeface="Wingdings 2"/>
              <a:buNone/>
              <a:defRPr/>
            </a:pPr>
            <a:r>
              <a:rPr lang="tr-TR" sz="9600" dirty="0" smtClean="0">
                <a:solidFill>
                  <a:srgbClr val="FF0000"/>
                </a:solidFill>
                <a:latin typeface="+mj-lt"/>
              </a:rPr>
              <a:t>          çalışana işe başlamadan önce </a:t>
            </a:r>
          </a:p>
          <a:p>
            <a:pPr marL="274320" indent="-274320" algn="just" fontAlgn="auto">
              <a:spcAft>
                <a:spcPts val="0"/>
              </a:spcAft>
              <a:buClr>
                <a:schemeClr val="accent3"/>
              </a:buClr>
              <a:buFont typeface="Wingdings" pitchFamily="2" charset="2"/>
              <a:buChar char="q"/>
              <a:defRPr/>
            </a:pPr>
            <a:r>
              <a:rPr lang="tr-TR" sz="9600" b="1" dirty="0" smtClean="0">
                <a:solidFill>
                  <a:srgbClr val="FF0000"/>
                </a:solidFill>
                <a:latin typeface="+mj-lt"/>
              </a:rPr>
              <a:t>      </a:t>
            </a:r>
            <a:r>
              <a:rPr lang="tr-TR" sz="9600" dirty="0" smtClean="0">
                <a:solidFill>
                  <a:srgbClr val="FF0000"/>
                </a:solidFill>
                <a:latin typeface="+mj-lt"/>
              </a:rPr>
              <a:t>herhangi bir sebeple altı aydan fazla süreyle işten uzak    </a:t>
            </a:r>
          </a:p>
          <a:p>
            <a:pPr marL="274320" indent="-274320" algn="just" fontAlgn="auto">
              <a:spcAft>
                <a:spcPts val="0"/>
              </a:spcAft>
              <a:buClr>
                <a:schemeClr val="accent3"/>
              </a:buClr>
              <a:buFont typeface="Wingdings 2"/>
              <a:buNone/>
              <a:defRPr/>
            </a:pPr>
            <a:r>
              <a:rPr lang="tr-TR" sz="9600" dirty="0" smtClean="0">
                <a:solidFill>
                  <a:srgbClr val="FF0000"/>
                </a:solidFill>
                <a:latin typeface="+mj-lt"/>
              </a:rPr>
              <a:t>          kalanlara tekrar işe başlatılmadan önce bilgi yenileme    </a:t>
            </a:r>
          </a:p>
          <a:p>
            <a:pPr marL="274320" indent="-274320" algn="just" fontAlgn="auto">
              <a:spcAft>
                <a:spcPts val="0"/>
              </a:spcAft>
              <a:buClr>
                <a:schemeClr val="accent3"/>
              </a:buClr>
              <a:buFont typeface="Wingdings 2"/>
              <a:buNone/>
              <a:defRPr/>
            </a:pPr>
            <a:r>
              <a:rPr lang="tr-TR" sz="9600" dirty="0" smtClean="0">
                <a:solidFill>
                  <a:srgbClr val="FF0000"/>
                </a:solidFill>
                <a:latin typeface="+mj-lt"/>
              </a:rPr>
              <a:t>          eğitimi verilir.</a:t>
            </a:r>
          </a:p>
          <a:p>
            <a:pPr marL="274320" indent="-274320" algn="just" fontAlgn="auto">
              <a:spcAft>
                <a:spcPts val="0"/>
              </a:spcAft>
              <a:buClr>
                <a:schemeClr val="accent3"/>
              </a:buClr>
              <a:buFont typeface="Wingdings 2"/>
              <a:buNone/>
              <a:defRPr/>
            </a:pPr>
            <a:endParaRPr lang="tr-TR" sz="5900" dirty="0" smtClean="0">
              <a:latin typeface="+mj-lt"/>
            </a:endParaRPr>
          </a:p>
          <a:p>
            <a:pPr marL="274320" indent="-274320" algn="just" fontAlgn="auto">
              <a:spcAft>
                <a:spcPts val="0"/>
              </a:spcAft>
              <a:buClr>
                <a:schemeClr val="accent3"/>
              </a:buClr>
              <a:buFont typeface="Wingdings 2"/>
              <a:buNone/>
              <a:defRPr/>
            </a:pPr>
            <a:r>
              <a:rPr lang="tr-TR" sz="5900" dirty="0" smtClean="0">
                <a:latin typeface="+mj-lt"/>
              </a:rPr>
              <a:t>		</a:t>
            </a:r>
            <a:endParaRPr lang="tr-TR" sz="3800" dirty="0" smtClean="0">
              <a:latin typeface="+mj-lt"/>
            </a:endParaRPr>
          </a:p>
          <a:p>
            <a:pPr marL="274320" indent="-274320" algn="just" fontAlgn="auto">
              <a:spcAft>
                <a:spcPts val="0"/>
              </a:spcAft>
              <a:buClr>
                <a:schemeClr val="accent3"/>
              </a:buClr>
              <a:buFont typeface="Wingdings 2"/>
              <a:buNone/>
              <a:defRPr/>
            </a:pPr>
            <a:endParaRPr lang="tr-TR" sz="3800" dirty="0" smtClean="0">
              <a:latin typeface="+mj-lt"/>
            </a:endParaRPr>
          </a:p>
          <a:p>
            <a:pPr marL="274320" indent="-274320" algn="just" fontAlgn="auto">
              <a:spcAft>
                <a:spcPts val="0"/>
              </a:spcAft>
              <a:buClr>
                <a:schemeClr val="accent3"/>
              </a:buClr>
              <a:buFont typeface="Wingdings 2"/>
              <a:buNone/>
              <a:defRPr/>
            </a:pPr>
            <a:r>
              <a:rPr lang="tr-TR" sz="3800" dirty="0" smtClean="0">
                <a:latin typeface="+mj-lt"/>
              </a:rPr>
              <a:t>		</a:t>
            </a:r>
          </a:p>
          <a:p>
            <a:pPr marL="274320" indent="-274320" algn="just" fontAlgn="auto">
              <a:spcAft>
                <a:spcPts val="0"/>
              </a:spcAft>
              <a:buClr>
                <a:schemeClr val="accent3"/>
              </a:buClr>
              <a:buFont typeface="Wingdings 2"/>
              <a:buNone/>
              <a:defRPr/>
            </a:pPr>
            <a:endParaRPr lang="tr-TR" sz="3800" dirty="0" smtClean="0">
              <a:latin typeface="+mj-lt"/>
            </a:endParaRPr>
          </a:p>
          <a:p>
            <a:pPr marL="274320" indent="-274320" algn="just" fontAlgn="auto">
              <a:spcAft>
                <a:spcPts val="0"/>
              </a:spcAft>
              <a:buClr>
                <a:schemeClr val="accent3"/>
              </a:buClr>
              <a:buFont typeface="Wingdings 2"/>
              <a:buNone/>
              <a:defRPr/>
            </a:pPr>
            <a:r>
              <a:rPr lang="tr-TR" sz="3800" dirty="0" smtClean="0">
                <a:latin typeface="+mj-lt"/>
              </a:rPr>
              <a:t>		</a:t>
            </a:r>
            <a:endParaRPr lang="tr-TR" sz="3800" dirty="0">
              <a:latin typeface="+mj-lt"/>
            </a:endParaRPr>
          </a:p>
        </p:txBody>
      </p:sp>
      <p:sp>
        <p:nvSpPr>
          <p:cNvPr id="6" name="5 Altbilgi Yer Tutucusu"/>
          <p:cNvSpPr>
            <a:spLocks noGrp="1"/>
          </p:cNvSpPr>
          <p:nvPr>
            <p:ph type="ftr" sz="quarter" idx="11"/>
          </p:nvPr>
        </p:nvSpPr>
        <p:spPr/>
        <p:txBody>
          <a:bodyPr/>
          <a:lstStyle/>
          <a:p>
            <a:pPr algn="ctr">
              <a:defRPr/>
            </a:pPr>
            <a:endParaRPr lang="tr-TR" dirty="0"/>
          </a:p>
        </p:txBody>
      </p:sp>
      <p:pic>
        <p:nvPicPr>
          <p:cNvPr id="18438" name="7 Resim" descr="logo_halksm_1 (3) küçük.png"/>
          <p:cNvPicPr>
            <a:picLocks noChangeAspect="1"/>
          </p:cNvPicPr>
          <p:nvPr/>
        </p:nvPicPr>
        <p:blipFill>
          <a:blip r:embed="rId4"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İSG </a:t>
            </a:r>
            <a:r>
              <a:rPr lang="tr-TR" dirty="0" err="1" smtClean="0"/>
              <a:t>EğİTİMLERİ</a:t>
            </a:r>
            <a:endParaRPr lang="tr-TR" dirty="0"/>
          </a:p>
        </p:txBody>
      </p:sp>
      <p:sp>
        <p:nvSpPr>
          <p:cNvPr id="4" name="3 İçerik Yer Tutucusu"/>
          <p:cNvSpPr>
            <a:spLocks noGrp="1"/>
          </p:cNvSpPr>
          <p:nvPr>
            <p:ph sz="quarter" idx="13"/>
          </p:nvPr>
        </p:nvSpPr>
        <p:spPr/>
        <p:txBody>
          <a:bodyPr/>
          <a:lstStyle/>
          <a:p>
            <a:pPr marL="285750" indent="-285750">
              <a:defRPr/>
            </a:pPr>
            <a:r>
              <a:rPr lang="tr-TR" dirty="0" smtClean="0">
                <a:solidFill>
                  <a:srgbClr val="FF0000"/>
                </a:solidFill>
                <a:latin typeface="Times New Roman" panose="02020603050405020304" pitchFamily="18" charset="0"/>
                <a:cs typeface="Times New Roman" panose="02020603050405020304" pitchFamily="18" charset="0"/>
              </a:rPr>
              <a:t>Tehlike sınıflarına göre en geç tekrarlama süreleri</a:t>
            </a:r>
          </a:p>
          <a:p>
            <a:pPr marL="742950" lvl="1" indent="-285750">
              <a:defRPr/>
            </a:pPr>
            <a:r>
              <a:rPr lang="tr-TR" dirty="0" smtClean="0">
                <a:solidFill>
                  <a:srgbClr val="00B050"/>
                </a:solidFill>
                <a:latin typeface="Times New Roman" panose="02020603050405020304" pitchFamily="18" charset="0"/>
                <a:cs typeface="Times New Roman" panose="02020603050405020304" pitchFamily="18" charset="0"/>
              </a:rPr>
              <a:t>Az tehlikeli → 3 yılda bir</a:t>
            </a:r>
          </a:p>
          <a:p>
            <a:pPr marL="742950" lvl="1" indent="-285750">
              <a:defRPr/>
            </a:pPr>
            <a:r>
              <a:rPr lang="tr-TR" dirty="0" smtClean="0">
                <a:solidFill>
                  <a:srgbClr val="0070C0"/>
                </a:solidFill>
                <a:latin typeface="Times New Roman" panose="02020603050405020304" pitchFamily="18" charset="0"/>
                <a:cs typeface="Times New Roman" panose="02020603050405020304" pitchFamily="18" charset="0"/>
              </a:rPr>
              <a:t>Tehlikeli → 2 yılda bir</a:t>
            </a:r>
          </a:p>
          <a:p>
            <a:pPr marL="742950" lvl="1" indent="-285750">
              <a:defRPr/>
            </a:pPr>
            <a:r>
              <a:rPr lang="tr-TR" dirty="0" smtClean="0">
                <a:solidFill>
                  <a:srgbClr val="FF0000"/>
                </a:solidFill>
                <a:latin typeface="Times New Roman" panose="02020603050405020304" pitchFamily="18" charset="0"/>
                <a:cs typeface="Times New Roman" panose="02020603050405020304" pitchFamily="18" charset="0"/>
              </a:rPr>
              <a:t>Çok tehlikeli → yılda bir</a:t>
            </a:r>
          </a:p>
          <a:p>
            <a:endParaRPr lang="tr-TR" dirty="0"/>
          </a:p>
        </p:txBody>
      </p:sp>
      <p:sp>
        <p:nvSpPr>
          <p:cNvPr id="2" name="1 Slayt Numarası Yer Tutucusu"/>
          <p:cNvSpPr>
            <a:spLocks noGrp="1"/>
          </p:cNvSpPr>
          <p:nvPr>
            <p:ph type="sldNum" sz="quarter" idx="12"/>
          </p:nvPr>
        </p:nvSpPr>
        <p:spPr/>
        <p:txBody>
          <a:bodyPr/>
          <a:lstStyle/>
          <a:p>
            <a:fld id="{FA36AD8D-391B-44FB-824B-73D5040A8D09}" type="slidenum">
              <a:rPr lang="tr-TR" smtClean="0"/>
              <a:pPr/>
              <a:t>18</a:t>
            </a:fld>
            <a:endParaRPr lang="tr-TR"/>
          </a:p>
        </p:txBody>
      </p:sp>
    </p:spTree>
  </p:cSld>
  <p:clrMapOvr>
    <a:masterClrMapping/>
  </p:clrMapOvr>
  <p:transition spd="med">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2143125" y="928688"/>
            <a:ext cx="5429250" cy="1357312"/>
          </a:xfrm>
        </p:spPr>
        <p:txBody>
          <a:bodyPr/>
          <a:lstStyle/>
          <a:p>
            <a:pPr algn="ctr"/>
            <a:r>
              <a:rPr lang="tr-TR" sz="4000" b="1" smtClean="0"/>
              <a:t>İş Sağlığı ve Güvenliği Kurulu</a:t>
            </a:r>
          </a:p>
        </p:txBody>
      </p:sp>
      <p:sp>
        <p:nvSpPr>
          <p:cNvPr id="35843" name="2 İçerik Yer Tutucusu"/>
          <p:cNvSpPr>
            <a:spLocks noGrp="1"/>
          </p:cNvSpPr>
          <p:nvPr>
            <p:ph idx="4294967295"/>
          </p:nvPr>
        </p:nvSpPr>
        <p:spPr>
          <a:xfrm>
            <a:off x="457200" y="2857500"/>
            <a:ext cx="8229600" cy="3357563"/>
          </a:xfrm>
          <a:prstGeom prst="rect">
            <a:avLst/>
          </a:prstGeom>
        </p:spPr>
        <p:txBody>
          <a:bodyPr/>
          <a:lstStyle/>
          <a:p>
            <a:pPr algn="just">
              <a:buFont typeface="Wingdings 2" pitchFamily="18" charset="2"/>
              <a:buNone/>
            </a:pPr>
            <a:r>
              <a:rPr lang="tr-TR" smtClean="0"/>
              <a:t>		</a:t>
            </a:r>
            <a:r>
              <a:rPr lang="tr-TR" b="1" smtClean="0">
                <a:solidFill>
                  <a:srgbClr val="FF0000"/>
                </a:solidFill>
              </a:rPr>
              <a:t>Elli(50) ve daha fazla </a:t>
            </a:r>
            <a:r>
              <a:rPr lang="tr-TR" smtClean="0"/>
              <a:t>çalışanın bulunduğu ve </a:t>
            </a:r>
            <a:r>
              <a:rPr lang="tr-TR" b="1" smtClean="0">
                <a:solidFill>
                  <a:srgbClr val="FF0000"/>
                </a:solidFill>
              </a:rPr>
              <a:t>altı(6) aydan fazla süren</a:t>
            </a:r>
            <a:r>
              <a:rPr lang="tr-TR" b="1" smtClean="0"/>
              <a:t> </a:t>
            </a:r>
            <a:r>
              <a:rPr lang="tr-TR" smtClean="0"/>
              <a:t>sürekli işlerin yapıldığı işyerlerinde işveren, iş sağlığı ve güvenliği ile ilgili çalışmalarda bulunmak üzere </a:t>
            </a:r>
            <a:r>
              <a:rPr lang="tr-TR" b="1" smtClean="0">
                <a:solidFill>
                  <a:srgbClr val="FF0000"/>
                </a:solidFill>
              </a:rPr>
              <a:t>kurul</a:t>
            </a:r>
            <a:r>
              <a:rPr lang="tr-TR" smtClean="0">
                <a:solidFill>
                  <a:srgbClr val="FF0000"/>
                </a:solidFill>
              </a:rPr>
              <a:t> </a:t>
            </a:r>
            <a:r>
              <a:rPr lang="tr-TR" smtClean="0"/>
              <a:t>oluşturur. </a:t>
            </a:r>
          </a:p>
          <a:p>
            <a:pPr algn="just">
              <a:buFont typeface="Wingdings 2" pitchFamily="18" charset="2"/>
              <a:buNone/>
            </a:pPr>
            <a:endParaRPr lang="tr-TR" smtClean="0"/>
          </a:p>
          <a:p>
            <a:pPr algn="just">
              <a:buFont typeface="Wingdings 2" pitchFamily="18" charset="2"/>
              <a:buNone/>
            </a:pPr>
            <a:r>
              <a:rPr lang="tr-TR" smtClean="0"/>
              <a:t>		İşveren, iş sağlığı ve güvenliği mevzuatına uygun kurul kararlarını uygular.</a:t>
            </a:r>
          </a:p>
          <a:p>
            <a:pPr algn="just"/>
            <a:endParaRPr lang="tr-TR" smtClean="0"/>
          </a:p>
        </p:txBody>
      </p:sp>
      <p:pic>
        <p:nvPicPr>
          <p:cNvPr id="35844" name="Picture 2" descr="C:\Users\banu.saklamaz\Desktop\imagesCAAY87XM.jpg"/>
          <p:cNvPicPr>
            <a:picLocks noChangeAspect="1" noChangeArrowheads="1"/>
          </p:cNvPicPr>
          <p:nvPr/>
        </p:nvPicPr>
        <p:blipFill>
          <a:blip r:embed="rId3" cstate="print"/>
          <a:srcRect/>
          <a:stretch>
            <a:fillRect/>
          </a:stretch>
        </p:blipFill>
        <p:spPr bwMode="auto">
          <a:xfrm>
            <a:off x="0" y="1000125"/>
            <a:ext cx="2214563" cy="1785938"/>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5846" name="7 Resim" descr="logo_halksm_1 (3) küçük.png"/>
          <p:cNvPicPr>
            <a:picLocks noChangeAspect="1"/>
          </p:cNvPicPr>
          <p:nvPr/>
        </p:nvPicPr>
        <p:blipFill>
          <a:blip r:embed="rId4"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3143250"/>
            <a:ext cx="8643937" cy="2928938"/>
          </a:xfrm>
        </p:spPr>
        <p:txBody>
          <a:bodyPr>
            <a:normAutofit fontScale="77500" lnSpcReduction="20000"/>
          </a:bodyPr>
          <a:lstStyle/>
          <a:p>
            <a:pPr marL="274320" indent="-274320" algn="just" fontAlgn="auto">
              <a:spcAft>
                <a:spcPts val="0"/>
              </a:spcAft>
              <a:buClr>
                <a:schemeClr val="accent3"/>
              </a:buClr>
              <a:buFont typeface="Wingdings 2"/>
              <a:buNone/>
              <a:defRPr/>
            </a:pPr>
            <a:r>
              <a:rPr lang="tr-TR" sz="4400" dirty="0" smtClean="0">
                <a:latin typeface="+mj-lt"/>
                <a:cs typeface="Arial" pitchFamily="34" charset="0"/>
              </a:rPr>
              <a:t>		</a:t>
            </a:r>
            <a:r>
              <a:rPr lang="tr-TR" sz="3600" b="1" dirty="0" smtClean="0">
                <a:latin typeface="Arial" pitchFamily="34" charset="0"/>
                <a:cs typeface="Arial" pitchFamily="34" charset="0"/>
              </a:rPr>
              <a:t>6331 sayılı İş Sağlığı ve Güvenliği Kanunu </a:t>
            </a:r>
            <a:r>
              <a:rPr lang="tr-TR" sz="3600" b="1" u="sng" dirty="0" smtClean="0">
                <a:solidFill>
                  <a:srgbClr val="FF0000"/>
                </a:solidFill>
                <a:latin typeface="Arial" pitchFamily="34" charset="0"/>
                <a:cs typeface="Arial" pitchFamily="34" charset="0"/>
              </a:rPr>
              <a:t>01.01.2013</a:t>
            </a:r>
            <a:r>
              <a:rPr lang="tr-TR" sz="3600" b="1" dirty="0" smtClean="0">
                <a:latin typeface="Arial" pitchFamily="34" charset="0"/>
                <a:cs typeface="Arial" pitchFamily="34" charset="0"/>
              </a:rPr>
              <a:t> tarihinden itibaren yürürlüğe girmiştir.</a:t>
            </a:r>
          </a:p>
          <a:p>
            <a:pPr marL="274320" indent="-274320" algn="just" fontAlgn="auto">
              <a:spcAft>
                <a:spcPts val="0"/>
              </a:spcAft>
              <a:buClr>
                <a:schemeClr val="accent3"/>
              </a:buClr>
              <a:buFont typeface="Wingdings 2"/>
              <a:buNone/>
              <a:defRPr/>
            </a:pPr>
            <a:endParaRPr lang="tr-TR" sz="3600" b="1" dirty="0" smtClean="0">
              <a:latin typeface="Arial" pitchFamily="34" charset="0"/>
              <a:cs typeface="Arial" pitchFamily="34" charset="0"/>
            </a:endParaRPr>
          </a:p>
          <a:p>
            <a:pPr marL="274320" indent="-274320" algn="just" fontAlgn="auto">
              <a:spcAft>
                <a:spcPts val="0"/>
              </a:spcAft>
              <a:buClr>
                <a:schemeClr val="accent3"/>
              </a:buClr>
              <a:buFont typeface="Wingdings 2"/>
              <a:buNone/>
              <a:defRPr/>
            </a:pPr>
            <a:r>
              <a:rPr lang="tr-TR" sz="3600" b="1" dirty="0" smtClean="0">
                <a:latin typeface="Arial" pitchFamily="34" charset="0"/>
                <a:cs typeface="Arial" pitchFamily="34" charset="0"/>
              </a:rPr>
              <a:t>  Kamuda zorunluluk tarihi </a:t>
            </a:r>
            <a:r>
              <a:rPr lang="tr-TR" sz="3600" b="1" u="sng" dirty="0" smtClean="0">
                <a:solidFill>
                  <a:srgbClr val="FF0000"/>
                </a:solidFill>
                <a:latin typeface="Arial" pitchFamily="34" charset="0"/>
                <a:cs typeface="Arial" pitchFamily="34" charset="0"/>
              </a:rPr>
              <a:t>01.07.2016’</a:t>
            </a:r>
            <a:r>
              <a:rPr lang="tr-TR" sz="3600" b="1" dirty="0" smtClean="0">
                <a:latin typeface="Arial" pitchFamily="34" charset="0"/>
                <a:cs typeface="Arial" pitchFamily="34" charset="0"/>
              </a:rPr>
              <a:t>dır.</a:t>
            </a:r>
          </a:p>
          <a:p>
            <a:pPr marL="274320" indent="-274320" algn="just" fontAlgn="auto">
              <a:spcAft>
                <a:spcPts val="0"/>
              </a:spcAft>
              <a:buClr>
                <a:schemeClr val="accent3"/>
              </a:buClr>
              <a:buFont typeface="Wingdings 2"/>
              <a:buNone/>
              <a:defRPr/>
            </a:pPr>
            <a:endParaRPr lang="tr-TR" sz="2000" b="1" dirty="0">
              <a:latin typeface="Arial" pitchFamily="34" charset="0"/>
              <a:cs typeface="Arial" pitchFamily="34" charset="0"/>
            </a:endParaRPr>
          </a:p>
        </p:txBody>
      </p:sp>
      <p:pic>
        <p:nvPicPr>
          <p:cNvPr id="7171" name="Picture 1" descr="C:\Users\Administrator\Desktop\mevzuat[1].jpg"/>
          <p:cNvPicPr>
            <a:picLocks noChangeAspect="1" noChangeArrowheads="1"/>
          </p:cNvPicPr>
          <p:nvPr/>
        </p:nvPicPr>
        <p:blipFill>
          <a:blip r:embed="rId2" cstate="print"/>
          <a:srcRect/>
          <a:stretch>
            <a:fillRect/>
          </a:stretch>
        </p:blipFill>
        <p:spPr bwMode="auto">
          <a:xfrm>
            <a:off x="4572000" y="404664"/>
            <a:ext cx="3071813" cy="2714625"/>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endParaRPr lang="tr-TR" dirty="0"/>
          </a:p>
        </p:txBody>
      </p:sp>
      <p:pic>
        <p:nvPicPr>
          <p:cNvPr id="7173" name="6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2500313" y="928688"/>
            <a:ext cx="5072062" cy="1643062"/>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İş Sağlığı ve Güvenliği</a:t>
            </a:r>
            <a:br>
              <a:rPr lang="tr-TR" sz="3600" b="1" dirty="0" smtClean="0"/>
            </a:br>
            <a:r>
              <a:rPr lang="tr-TR" sz="3600" b="1" dirty="0" smtClean="0"/>
              <a:t>Kurulu Kimlerden Oluşur?</a:t>
            </a:r>
            <a:r>
              <a:rPr lang="tr-TR" sz="3600" dirty="0" smtClean="0"/>
              <a:t/>
            </a:r>
            <a:br>
              <a:rPr lang="tr-TR" sz="3600" dirty="0" smtClean="0"/>
            </a:br>
            <a:endParaRPr lang="tr-TR" sz="3600" dirty="0" smtClean="0"/>
          </a:p>
        </p:txBody>
      </p:sp>
      <p:sp>
        <p:nvSpPr>
          <p:cNvPr id="3" name="2 İçerik Yer Tutucusu"/>
          <p:cNvSpPr>
            <a:spLocks noGrp="1"/>
          </p:cNvSpPr>
          <p:nvPr>
            <p:ph idx="4294967295"/>
          </p:nvPr>
        </p:nvSpPr>
        <p:spPr>
          <a:xfrm>
            <a:off x="457200" y="2571750"/>
            <a:ext cx="8229600" cy="3554413"/>
          </a:xfrm>
          <a:prstGeom prst="rect">
            <a:avLst/>
          </a:prstGeom>
        </p:spPr>
        <p:txBody>
          <a:bodyPr>
            <a:normAutofit fontScale="92500" lnSpcReduction="10000"/>
          </a:bodyPr>
          <a:lstStyle/>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1-İşveren veya vekili</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2-İnsan kaynakları veya idari mali işleri yürüten  bir kişi</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3-Çalışan temsilcisi</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4-İşyeri hekimi</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5-İş güvenliği uzmanı</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6-Varsa sendika temsilcisi</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7-Sivil savunma uzmanı</a:t>
            </a:r>
          </a:p>
          <a:p>
            <a:pPr marL="274320" indent="-274320" fontAlgn="auto">
              <a:spcAft>
                <a:spcPts val="0"/>
              </a:spcAft>
              <a:buClr>
                <a:schemeClr val="accent3"/>
              </a:buClr>
              <a:buFont typeface="Wingdings 2"/>
              <a:buNone/>
              <a:defRPr/>
            </a:pPr>
            <a:r>
              <a:rPr lang="tr-TR" dirty="0" smtClean="0">
                <a:latin typeface="Times New Roman" pitchFamily="18" charset="0"/>
                <a:cs typeface="Times New Roman" pitchFamily="18" charset="0"/>
              </a:rPr>
              <a:t>8-İşyerinde görevli formen, ustabaşı veya usta</a:t>
            </a:r>
            <a:endParaRPr lang="tr-TR" dirty="0">
              <a:latin typeface="Times New Roman" pitchFamily="18" charset="0"/>
              <a:cs typeface="Times New Roman" pitchFamily="18" charset="0"/>
            </a:endParaRPr>
          </a:p>
        </p:txBody>
      </p:sp>
      <p:pic>
        <p:nvPicPr>
          <p:cNvPr id="36868" name="Picture 2" descr="C:\Users\Administrator\Desktop\imagesCA2N48PV.jpg"/>
          <p:cNvPicPr>
            <a:picLocks noChangeAspect="1" noChangeArrowheads="1"/>
          </p:cNvPicPr>
          <p:nvPr/>
        </p:nvPicPr>
        <p:blipFill>
          <a:blip r:embed="rId2" cstate="print"/>
          <a:srcRect/>
          <a:stretch>
            <a:fillRect/>
          </a:stretch>
        </p:blipFill>
        <p:spPr bwMode="auto">
          <a:xfrm>
            <a:off x="0" y="1071563"/>
            <a:ext cx="2428875" cy="1457325"/>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6870"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57200" y="1571625"/>
            <a:ext cx="8229600" cy="928688"/>
          </a:xfrm>
        </p:spPr>
        <p:txBody>
          <a:bodyPr>
            <a:normAutofit fontScale="90000"/>
          </a:bodyPr>
          <a:lstStyle/>
          <a:p>
            <a:pPr algn="ctr"/>
            <a:r>
              <a:rPr lang="tr-TR" sz="3600" b="1" smtClean="0">
                <a:latin typeface="Times New Roman" pitchFamily="18" charset="0"/>
                <a:cs typeface="Times New Roman" pitchFamily="18" charset="0"/>
              </a:rPr>
              <a:t>İş Sağlığı ve Güvenliği Birimi (İSGB)</a:t>
            </a:r>
          </a:p>
        </p:txBody>
      </p:sp>
      <p:sp>
        <p:nvSpPr>
          <p:cNvPr id="19459" name="2 İçerik Yer Tutucusu"/>
          <p:cNvSpPr>
            <a:spLocks noGrp="1"/>
          </p:cNvSpPr>
          <p:nvPr>
            <p:ph idx="4294967295"/>
          </p:nvPr>
        </p:nvSpPr>
        <p:spPr>
          <a:xfrm>
            <a:off x="457200" y="2500313"/>
            <a:ext cx="8229600" cy="3824287"/>
          </a:xfrm>
          <a:prstGeom prst="rect">
            <a:avLst/>
          </a:prstGeom>
        </p:spPr>
        <p:txBody>
          <a:bodyPr>
            <a:normAutofit lnSpcReduction="10000"/>
          </a:bodyPr>
          <a:lstStyle/>
          <a:p>
            <a:pPr algn="just">
              <a:buFont typeface="Wingdings 2" pitchFamily="18" charset="2"/>
              <a:buNone/>
            </a:pPr>
            <a:r>
              <a:rPr lang="tr-TR" smtClean="0"/>
              <a:t>		</a:t>
            </a:r>
          </a:p>
          <a:p>
            <a:pPr algn="just">
              <a:buFont typeface="Wingdings 2" pitchFamily="18" charset="2"/>
              <a:buNone/>
            </a:pPr>
            <a:r>
              <a:rPr lang="tr-TR" b="1" smtClean="0">
                <a:solidFill>
                  <a:srgbClr val="FF0000"/>
                </a:solidFill>
                <a:latin typeface="Times New Roman" pitchFamily="18" charset="0"/>
                <a:cs typeface="Times New Roman" pitchFamily="18" charset="0"/>
              </a:rPr>
              <a:t>    50 ve üzeri çalışanı olan işyerlerinde </a:t>
            </a:r>
            <a:r>
              <a:rPr lang="tr-TR" smtClean="0">
                <a:latin typeface="Times New Roman" pitchFamily="18" charset="0"/>
                <a:cs typeface="Times New Roman" pitchFamily="18" charset="0"/>
              </a:rPr>
              <a:t>iş sağlığı ve güvenliği hizmetlerini yürütebilmek için  </a:t>
            </a:r>
            <a:r>
              <a:rPr lang="tr-TR" b="1" smtClean="0">
                <a:latin typeface="Times New Roman" pitchFamily="18" charset="0"/>
                <a:cs typeface="Times New Roman" pitchFamily="18" charset="0"/>
              </a:rPr>
              <a:t>işyeri hekimi </a:t>
            </a:r>
            <a:r>
              <a:rPr lang="tr-TR" smtClean="0">
                <a:latin typeface="Times New Roman" pitchFamily="18" charset="0"/>
                <a:cs typeface="Times New Roman" pitchFamily="18" charset="0"/>
              </a:rPr>
              <a:t>ve </a:t>
            </a:r>
            <a:r>
              <a:rPr lang="tr-TR" b="1" smtClean="0">
                <a:latin typeface="Times New Roman" pitchFamily="18" charset="0"/>
                <a:cs typeface="Times New Roman" pitchFamily="18" charset="0"/>
              </a:rPr>
              <a:t>iş güvenliği uzmanının </a:t>
            </a:r>
            <a:r>
              <a:rPr lang="tr-TR" smtClean="0">
                <a:latin typeface="Times New Roman" pitchFamily="18" charset="0"/>
                <a:cs typeface="Times New Roman" pitchFamily="18" charset="0"/>
              </a:rPr>
              <a:t>hizmet vereceği </a:t>
            </a:r>
            <a:r>
              <a:rPr lang="tr-TR" b="1" u="sng" smtClean="0">
                <a:solidFill>
                  <a:srgbClr val="FF0000"/>
                </a:solidFill>
                <a:latin typeface="Times New Roman" pitchFamily="18" charset="0"/>
                <a:cs typeface="Times New Roman" pitchFamily="18" charset="0"/>
              </a:rPr>
              <a:t>İSGB</a:t>
            </a:r>
            <a:r>
              <a:rPr lang="tr-TR" smtClean="0">
                <a:latin typeface="Times New Roman" pitchFamily="18" charset="0"/>
                <a:cs typeface="Times New Roman" pitchFamily="18" charset="0"/>
              </a:rPr>
              <a:t> kurulur.</a:t>
            </a:r>
          </a:p>
          <a:p>
            <a:pPr algn="just">
              <a:buFont typeface="Wingdings 2" pitchFamily="18" charset="2"/>
              <a:buNone/>
            </a:pPr>
            <a:r>
              <a:rPr lang="tr-TR" smtClean="0">
                <a:latin typeface="Times New Roman" pitchFamily="18" charset="0"/>
                <a:cs typeface="Times New Roman" pitchFamily="18" charset="0"/>
              </a:rPr>
              <a:t>		</a:t>
            </a:r>
          </a:p>
          <a:p>
            <a:pPr algn="just">
              <a:buFont typeface="Wingdings 2" pitchFamily="18" charset="2"/>
              <a:buNone/>
            </a:pPr>
            <a:r>
              <a:rPr lang="tr-TR" smtClean="0">
                <a:latin typeface="Times New Roman" pitchFamily="18" charset="0"/>
                <a:cs typeface="Times New Roman" pitchFamily="18" charset="0"/>
              </a:rPr>
              <a:t>	İSGB’ne diğer sağlık personeli görevlendirmesi de  yapılabilir.</a:t>
            </a:r>
          </a:p>
          <a:p>
            <a:pPr algn="just">
              <a:buFont typeface="Wingdings 2" pitchFamily="18" charset="2"/>
              <a:buNone/>
            </a:pPr>
            <a:r>
              <a:rPr lang="tr-TR" smtClean="0"/>
              <a:t>		</a:t>
            </a:r>
          </a:p>
        </p:txBody>
      </p:sp>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9461" name="6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algn="ctr"/>
            <a:r>
              <a:rPr lang="tr-TR" sz="4400" b="1" smtClean="0"/>
              <a:t>ONAYLI DEFTER</a:t>
            </a:r>
          </a:p>
        </p:txBody>
      </p:sp>
      <p:sp>
        <p:nvSpPr>
          <p:cNvPr id="23555" name="2 İçerik Yer Tutucusu"/>
          <p:cNvSpPr>
            <a:spLocks noGrp="1"/>
          </p:cNvSpPr>
          <p:nvPr>
            <p:ph idx="4294967295"/>
          </p:nvPr>
        </p:nvSpPr>
        <p:spPr>
          <a:xfrm>
            <a:off x="457200" y="1935163"/>
            <a:ext cx="8229600" cy="4389437"/>
          </a:xfrm>
          <a:prstGeom prst="rect">
            <a:avLst/>
          </a:prstGeom>
        </p:spPr>
        <p:txBody>
          <a:bodyPr/>
          <a:lstStyle/>
          <a:p>
            <a:pPr algn="just">
              <a:buFont typeface="Wingdings 2" pitchFamily="18" charset="2"/>
              <a:buNone/>
            </a:pPr>
            <a:r>
              <a:rPr lang="tr-TR" smtClean="0"/>
              <a:t>		</a:t>
            </a:r>
            <a:r>
              <a:rPr lang="tr-TR" smtClean="0">
                <a:latin typeface="Times New Roman" pitchFamily="18" charset="0"/>
                <a:cs typeface="Times New Roman" pitchFamily="18" charset="0"/>
              </a:rPr>
              <a:t>İşyeri hekimi ve iş güvenliği uzmanı tarafından yapılan </a:t>
            </a:r>
            <a:r>
              <a:rPr lang="tr-TR" b="1" smtClean="0">
                <a:solidFill>
                  <a:srgbClr val="FF0000"/>
                </a:solidFill>
                <a:latin typeface="Times New Roman" pitchFamily="18" charset="0"/>
                <a:cs typeface="Times New Roman" pitchFamily="18" charset="0"/>
              </a:rPr>
              <a:t>tespit ve tavsiyeler ile gerekli görülen hususların yazıldığı</a:t>
            </a:r>
            <a:r>
              <a:rPr lang="tr-TR" smtClean="0">
                <a:latin typeface="Times New Roman" pitchFamily="18" charset="0"/>
                <a:cs typeface="Times New Roman" pitchFamily="18" charset="0"/>
              </a:rPr>
              <a:t>, seri numaralı, sayfaları  1 asıl 2 kopyalı şekilde düzenlenmiş,</a:t>
            </a:r>
          </a:p>
          <a:p>
            <a:pPr algn="just">
              <a:buFont typeface="Wingdings 2" pitchFamily="18" charset="2"/>
              <a:buNone/>
            </a:pPr>
            <a:r>
              <a:rPr lang="tr-TR" smtClean="0">
                <a:latin typeface="Times New Roman" pitchFamily="18" charset="0"/>
                <a:cs typeface="Times New Roman" pitchFamily="18" charset="0"/>
              </a:rPr>
              <a:t>		</a:t>
            </a:r>
            <a:r>
              <a:rPr lang="tr-TR" b="1" smtClean="0">
                <a:solidFill>
                  <a:srgbClr val="FF0000"/>
                </a:solidFill>
                <a:latin typeface="Times New Roman" pitchFamily="18" charset="0"/>
                <a:cs typeface="Times New Roman" pitchFamily="18" charset="0"/>
              </a:rPr>
              <a:t>Çalışma İl Müdürlüğü veya noter </a:t>
            </a:r>
            <a:r>
              <a:rPr lang="tr-TR" smtClean="0">
                <a:latin typeface="Times New Roman" pitchFamily="18" charset="0"/>
                <a:cs typeface="Times New Roman" pitchFamily="18" charset="0"/>
              </a:rPr>
              <a:t>tarafından onaylı defter.</a:t>
            </a:r>
          </a:p>
          <a:p>
            <a:pPr algn="just">
              <a:buFont typeface="Wingdings 2" pitchFamily="18" charset="2"/>
              <a:buNone/>
            </a:pPr>
            <a:r>
              <a:rPr lang="tr-TR" smtClean="0">
                <a:latin typeface="Times New Roman" pitchFamily="18" charset="0"/>
                <a:cs typeface="Times New Roman" pitchFamily="18" charset="0"/>
              </a:rPr>
              <a:t>		Onaylı deftere yazılanlar </a:t>
            </a:r>
            <a:r>
              <a:rPr lang="tr-TR" b="1" u="sng" smtClean="0">
                <a:solidFill>
                  <a:srgbClr val="FF0000"/>
                </a:solidFill>
                <a:latin typeface="Times New Roman" pitchFamily="18" charset="0"/>
                <a:cs typeface="Times New Roman" pitchFamily="18" charset="0"/>
              </a:rPr>
              <a:t>işverene tebliğ edilmiş sayılır.</a:t>
            </a:r>
          </a:p>
        </p:txBody>
      </p:sp>
      <p:pic>
        <p:nvPicPr>
          <p:cNvPr id="23556" name="4 Resim" descr="logo_halksm_1 (3) küçük.png"/>
          <p:cNvPicPr>
            <a:picLocks noChangeAspect="1"/>
          </p:cNvPicPr>
          <p:nvPr/>
        </p:nvPicPr>
        <p:blipFill>
          <a:blip r:embed="rId2" cstate="print"/>
          <a:srcRect/>
          <a:stretch>
            <a:fillRect/>
          </a:stretch>
        </p:blipFill>
        <p:spPr bwMode="auto">
          <a:xfrm>
            <a:off x="7997825" y="71438"/>
            <a:ext cx="1146175" cy="1571625"/>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spTree>
  </p:cSld>
  <p:clrMapOvr>
    <a:masterClrMapping/>
  </p:clrMapOvr>
  <p:transition spd="med">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çerik Yer Tutucusu" descr="is-guvenligi-onali-defter[1].jpg"/>
          <p:cNvPicPr>
            <a:picLocks noGrp="1" noChangeAspect="1"/>
          </p:cNvPicPr>
          <p:nvPr>
            <p:ph idx="4294967295"/>
          </p:nvPr>
        </p:nvPicPr>
        <p:blipFill>
          <a:blip r:embed="rId2" cstate="print"/>
          <a:srcRect/>
          <a:stretch>
            <a:fillRect/>
          </a:stretch>
        </p:blipFill>
        <p:spPr>
          <a:xfrm>
            <a:off x="428625" y="857250"/>
            <a:ext cx="8534400" cy="5429250"/>
          </a:xfrm>
        </p:spPr>
      </p:pic>
      <p:sp>
        <p:nvSpPr>
          <p:cNvPr id="3" name="2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spTree>
  </p:cSld>
  <p:clrMapOvr>
    <a:masterClrMapping/>
  </p:clrMapOvr>
  <p:transition spd="med">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24</a:t>
            </a:fld>
            <a:endParaRPr lang="tr-TR"/>
          </a:p>
        </p:txBody>
      </p:sp>
      <p:sp>
        <p:nvSpPr>
          <p:cNvPr id="3" name="Dikdörtgen 2"/>
          <p:cNvSpPr/>
          <p:nvPr/>
        </p:nvSpPr>
        <p:spPr>
          <a:xfrm>
            <a:off x="611560" y="1268761"/>
            <a:ext cx="6984776" cy="954107"/>
          </a:xfrm>
          <a:prstGeom prst="rect">
            <a:avLst/>
          </a:prstGeom>
        </p:spPr>
        <p:txBody>
          <a:bodyPr wrap="square">
            <a:spAutoFit/>
          </a:bodyPr>
          <a:lstStyle/>
          <a:p>
            <a:r>
              <a:rPr lang="tr-TR" sz="2800" dirty="0">
                <a:solidFill>
                  <a:schemeClr val="accent1">
                    <a:lumMod val="75000"/>
                  </a:schemeClr>
                </a:solidFill>
                <a:latin typeface="Times New Roman" pitchFamily="18" charset="0"/>
                <a:cs typeface="Times New Roman" pitchFamily="18" charset="0"/>
              </a:rPr>
              <a:t>İşverenin sağlık ve güvenlik kayıtları ve onaylı deftere ilişkin yükümlülükleri</a:t>
            </a:r>
            <a:endParaRPr lang="tr-TR" sz="2800" dirty="0"/>
          </a:p>
        </p:txBody>
      </p:sp>
      <p:sp>
        <p:nvSpPr>
          <p:cNvPr id="4" name="Dikdörtgen 3"/>
          <p:cNvSpPr/>
          <p:nvPr/>
        </p:nvSpPr>
        <p:spPr>
          <a:xfrm>
            <a:off x="0" y="2416810"/>
            <a:ext cx="9144000" cy="4401205"/>
          </a:xfrm>
          <a:prstGeom prst="rect">
            <a:avLst/>
          </a:prstGeom>
        </p:spPr>
        <p:txBody>
          <a:bodyPr wrap="square">
            <a:spAutoFit/>
          </a:bodyPr>
          <a:lstStyle/>
          <a:p>
            <a:pPr marL="285750" indent="-285750" algn="just">
              <a:buFont typeface="Arial" panose="020B0604020202020204" pitchFamily="34" charset="0"/>
              <a:buChar char="•"/>
            </a:pPr>
            <a:r>
              <a:rPr lang="tr-TR" sz="2400" dirty="0">
                <a:solidFill>
                  <a:srgbClr val="FF0000"/>
                </a:solidFill>
                <a:latin typeface="Times New Roman" pitchFamily="18" charset="0"/>
                <a:cs typeface="Times New Roman" pitchFamily="18" charset="0"/>
              </a:rPr>
              <a:t>İşyerinde yürütülen iş sağlığı ve güvenliği faaliyetlerine ilişkin her türlü kaydı</a:t>
            </a:r>
            <a:r>
              <a:rPr lang="tr-TR" sz="2400" dirty="0">
                <a:latin typeface="Times New Roman" pitchFamily="18" charset="0"/>
                <a:cs typeface="Times New Roman" pitchFamily="18" charset="0"/>
              </a:rPr>
              <a:t>,</a:t>
            </a:r>
          </a:p>
          <a:p>
            <a:pPr marL="285750" indent="-285750" algn="just">
              <a:buFont typeface="Arial" panose="020B0604020202020204" pitchFamily="34" charset="0"/>
              <a:buChar char="•"/>
            </a:pPr>
            <a:r>
              <a:rPr lang="tr-TR" sz="2400" b="1" dirty="0">
                <a:solidFill>
                  <a:srgbClr val="FF0000"/>
                </a:solidFill>
                <a:latin typeface="Times New Roman" pitchFamily="18" charset="0"/>
                <a:cs typeface="Times New Roman" pitchFamily="18" charset="0"/>
              </a:rPr>
              <a:t>İşten ayrılma tarihinden itibaren en az 15 yıl </a:t>
            </a:r>
            <a:r>
              <a:rPr lang="tr-TR" sz="2400" dirty="0">
                <a:solidFill>
                  <a:srgbClr val="FF0000"/>
                </a:solidFill>
                <a:latin typeface="Times New Roman" pitchFamily="18" charset="0"/>
                <a:cs typeface="Times New Roman" pitchFamily="18" charset="0"/>
              </a:rPr>
              <a:t>süreyle çalışanların kişisel sağlık dosyalarını, </a:t>
            </a:r>
            <a:r>
              <a:rPr lang="tr-TR" sz="2400" b="1" dirty="0">
                <a:solidFill>
                  <a:srgbClr val="FF0000"/>
                </a:solidFill>
                <a:latin typeface="Times New Roman" pitchFamily="18" charset="0"/>
                <a:cs typeface="Times New Roman" pitchFamily="18" charset="0"/>
              </a:rPr>
              <a:t>saklar</a:t>
            </a:r>
            <a:r>
              <a:rPr lang="tr-TR" sz="2400" b="1" dirty="0">
                <a:latin typeface="Times New Roman" pitchFamily="18" charset="0"/>
                <a:cs typeface="Times New Roman" pitchFamily="18" charset="0"/>
              </a:rPr>
              <a:t>.</a:t>
            </a:r>
          </a:p>
          <a:p>
            <a:pPr marL="285750" indent="-285750" algn="just">
              <a:buFont typeface="Arial" panose="020B0604020202020204" pitchFamily="34" charset="0"/>
              <a:buChar char="•"/>
            </a:pPr>
            <a:r>
              <a:rPr lang="tr-TR" sz="2400" dirty="0">
                <a:solidFill>
                  <a:srgbClr val="FF0000"/>
                </a:solidFill>
                <a:latin typeface="Times New Roman" pitchFamily="18" charset="0"/>
                <a:cs typeface="Times New Roman" pitchFamily="18" charset="0"/>
              </a:rPr>
              <a:t>Çalışanın başka bir işyerinde çalışmaya başlaması halinde, yeni işveren çalışanın kişisel </a:t>
            </a:r>
            <a:r>
              <a:rPr lang="tr-TR" sz="2400" b="1" dirty="0">
                <a:solidFill>
                  <a:srgbClr val="FF0000"/>
                </a:solidFill>
                <a:latin typeface="Times New Roman" pitchFamily="18" charset="0"/>
                <a:cs typeface="Times New Roman" pitchFamily="18" charset="0"/>
              </a:rPr>
              <a:t>sağlık dosyasını yazılı olarak talep eder</a:t>
            </a:r>
            <a:r>
              <a:rPr lang="tr-TR" sz="2400" dirty="0">
                <a:solidFill>
                  <a:srgbClr val="FF0000"/>
                </a:solidFill>
                <a:latin typeface="Times New Roman" pitchFamily="18" charset="0"/>
                <a:cs typeface="Times New Roman" pitchFamily="18" charset="0"/>
              </a:rPr>
              <a:t>, önceki işveren dosyanın bir örneğini onaylayarak </a:t>
            </a:r>
            <a:r>
              <a:rPr lang="tr-TR" sz="2400" b="1" dirty="0">
                <a:solidFill>
                  <a:srgbClr val="FF0000"/>
                </a:solidFill>
                <a:latin typeface="Times New Roman" pitchFamily="18" charset="0"/>
                <a:cs typeface="Times New Roman" pitchFamily="18" charset="0"/>
              </a:rPr>
              <a:t>bir ay içerisinde </a:t>
            </a:r>
            <a:r>
              <a:rPr lang="tr-TR" sz="2400" dirty="0">
                <a:solidFill>
                  <a:srgbClr val="FF0000"/>
                </a:solidFill>
                <a:latin typeface="Times New Roman" pitchFamily="18" charset="0"/>
                <a:cs typeface="Times New Roman" pitchFamily="18" charset="0"/>
              </a:rPr>
              <a:t>gönderir.</a:t>
            </a: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Onaylı</a:t>
            </a:r>
            <a:r>
              <a:rPr lang="tr-TR" sz="2400" dirty="0">
                <a:latin typeface="Times New Roman" pitchFamily="18" charset="0"/>
                <a:cs typeface="Times New Roman" pitchFamily="18" charset="0"/>
              </a:rPr>
              <a:t> defterin asıl sureti işveren, diğer suretleri ise iş güvenliği uzmanı ve işyeri hekimi tarafından saklanır. </a:t>
            </a:r>
            <a:r>
              <a:rPr lang="tr-TR" sz="2400" dirty="0">
                <a:solidFill>
                  <a:srgbClr val="FF0000"/>
                </a:solidFill>
                <a:latin typeface="Times New Roman" pitchFamily="18" charset="0"/>
                <a:cs typeface="Times New Roman" pitchFamily="18" charset="0"/>
              </a:rPr>
              <a:t>Defterin imzalanması ve düzenli tutulmasından </a:t>
            </a:r>
            <a:r>
              <a:rPr lang="tr-TR" sz="2400" b="1" u="sng" dirty="0">
                <a:solidFill>
                  <a:srgbClr val="FF0000"/>
                </a:solidFill>
                <a:latin typeface="Times New Roman" pitchFamily="18" charset="0"/>
                <a:cs typeface="Times New Roman" pitchFamily="18" charset="0"/>
              </a:rPr>
              <a:t>işveren sorumludur.</a:t>
            </a:r>
          </a:p>
          <a:p>
            <a:pPr marL="285750" indent="-285750" algn="just">
              <a:buFont typeface="Arial" panose="020B0604020202020204" pitchFamily="34" charset="0"/>
              <a:buChar char="•"/>
            </a:pPr>
            <a:endParaRPr lang="tr-TR" sz="1600" b="1" u="sng" dirty="0">
              <a:solidFill>
                <a:schemeClr val="accent1">
                  <a:lumMod val="75000"/>
                </a:schemeClr>
              </a:solidFill>
            </a:endParaRPr>
          </a:p>
        </p:txBody>
      </p:sp>
    </p:spTree>
    <p:extLst>
      <p:ext uri="{BB962C8B-B14F-4D97-AF65-F5344CB8AC3E}">
        <p14:creationId xmlns="" xmlns:p14="http://schemas.microsoft.com/office/powerpoint/2010/main" val="4244119071"/>
      </p:ext>
    </p:extLst>
  </p:cSld>
  <p:clrMapOvr>
    <a:masterClrMapping/>
  </p:clrMapOvr>
  <p:transition spd="med">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1857375" y="1571625"/>
            <a:ext cx="6572250" cy="1214438"/>
          </a:xfrm>
        </p:spPr>
        <p:txBody>
          <a:bodyPr/>
          <a:lstStyle/>
          <a:p>
            <a:pPr algn="ctr"/>
            <a:r>
              <a:rPr lang="tr-TR" sz="3200" b="1" smtClean="0"/>
              <a:t>İşyeri hekimi ve iş güvenliği uzmanının yükümlülükleri</a:t>
            </a:r>
          </a:p>
        </p:txBody>
      </p:sp>
      <p:sp>
        <p:nvSpPr>
          <p:cNvPr id="25603" name="2 İçerik Yer Tutucusu"/>
          <p:cNvSpPr>
            <a:spLocks noGrp="1"/>
          </p:cNvSpPr>
          <p:nvPr>
            <p:ph idx="4294967295"/>
          </p:nvPr>
        </p:nvSpPr>
        <p:spPr>
          <a:xfrm>
            <a:off x="457200" y="3000375"/>
            <a:ext cx="8229600" cy="3643313"/>
          </a:xfrm>
          <a:prstGeom prst="rect">
            <a:avLst/>
          </a:prstGeom>
        </p:spPr>
        <p:txBody>
          <a:bodyPr>
            <a:normAutofit fontScale="92500" lnSpcReduction="20000"/>
          </a:bodyPr>
          <a:lstStyle/>
          <a:p>
            <a:pPr algn="just">
              <a:buFont typeface="Wingdings 2" pitchFamily="18" charset="2"/>
              <a:buNone/>
            </a:pPr>
            <a:r>
              <a:rPr lang="tr-TR" sz="2800" smtClean="0"/>
              <a:t>		İşyerlerindeki iş sağlığı ve güvenliği ile ilgili alınması gereken </a:t>
            </a:r>
            <a:r>
              <a:rPr lang="tr-TR" sz="2800" smtClean="0">
                <a:solidFill>
                  <a:srgbClr val="FF0000"/>
                </a:solidFill>
              </a:rPr>
              <a:t>tedbirleri</a:t>
            </a:r>
            <a:r>
              <a:rPr lang="tr-TR" sz="2800" smtClean="0"/>
              <a:t> işverene </a:t>
            </a:r>
            <a:r>
              <a:rPr lang="tr-TR" sz="2800" smtClean="0">
                <a:solidFill>
                  <a:srgbClr val="FF0000"/>
                </a:solidFill>
              </a:rPr>
              <a:t>bildirir</a:t>
            </a:r>
            <a:r>
              <a:rPr lang="tr-TR" sz="2800" smtClean="0"/>
              <a:t> ve </a:t>
            </a:r>
            <a:r>
              <a:rPr lang="tr-TR" sz="2800" smtClean="0">
                <a:solidFill>
                  <a:srgbClr val="FF0000"/>
                </a:solidFill>
              </a:rPr>
              <a:t>uygulanmasını sağlar</a:t>
            </a:r>
            <a:r>
              <a:rPr lang="tr-TR" sz="2800" smtClean="0"/>
              <a:t>.</a:t>
            </a:r>
          </a:p>
          <a:p>
            <a:pPr algn="just">
              <a:buFont typeface="Wingdings 2" pitchFamily="18" charset="2"/>
              <a:buNone/>
            </a:pPr>
            <a:endParaRPr lang="tr-TR" sz="2800" smtClean="0"/>
          </a:p>
          <a:p>
            <a:pPr algn="just">
              <a:buFont typeface="Wingdings 2" pitchFamily="18" charset="2"/>
              <a:buNone/>
            </a:pPr>
            <a:r>
              <a:rPr lang="tr-TR" sz="2800" smtClean="0"/>
              <a:t>		İşverence yerine getirilmemesi durumunda </a:t>
            </a:r>
            <a:r>
              <a:rPr lang="tr-TR" sz="2800" b="1" smtClean="0">
                <a:solidFill>
                  <a:srgbClr val="FF0000"/>
                </a:solidFill>
              </a:rPr>
              <a:t>Çalışma Bakanlığı’na bildirimini </a:t>
            </a:r>
            <a:r>
              <a:rPr lang="tr-TR" sz="2800" smtClean="0"/>
              <a:t>yapar.</a:t>
            </a:r>
          </a:p>
        </p:txBody>
      </p:sp>
      <p:pic>
        <p:nvPicPr>
          <p:cNvPr id="25604" name="Picture 2" descr="http://t0.gstatic.com/images?q=tbn:ANd9GcRJWEzvxNbyRD9D5k80qCQhu3BE-KC4M9tzSLitJfmVGSime3Lisg"/>
          <p:cNvPicPr>
            <a:picLocks noChangeAspect="1" noChangeArrowheads="1"/>
          </p:cNvPicPr>
          <p:nvPr/>
        </p:nvPicPr>
        <p:blipFill>
          <a:blip r:embed="rId2" cstate="print"/>
          <a:srcRect/>
          <a:stretch>
            <a:fillRect/>
          </a:stretch>
        </p:blipFill>
        <p:spPr bwMode="auto">
          <a:xfrm>
            <a:off x="0" y="1000125"/>
            <a:ext cx="1857375" cy="1993900"/>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25606"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6660232" y="6445199"/>
            <a:ext cx="2133600" cy="365125"/>
          </a:xfrm>
        </p:spPr>
        <p:txBody>
          <a:bodyPr/>
          <a:lstStyle/>
          <a:p>
            <a:fld id="{FA36AD8D-391B-44FB-824B-73D5040A8D09}" type="slidenum">
              <a:rPr lang="tr-TR" smtClean="0">
                <a:latin typeface="Times New Roman" panose="02020603050405020304" pitchFamily="18" charset="0"/>
                <a:cs typeface="Times New Roman" panose="02020603050405020304" pitchFamily="18" charset="0"/>
              </a:rPr>
              <a:pPr/>
              <a:t>26</a:t>
            </a:fld>
            <a:endParaRPr lang="tr-TR">
              <a:latin typeface="Times New Roman" panose="02020603050405020304" pitchFamily="18" charset="0"/>
              <a:cs typeface="Times New Roman" panose="02020603050405020304" pitchFamily="18" charset="0"/>
            </a:endParaRPr>
          </a:p>
        </p:txBody>
      </p:sp>
      <p:sp>
        <p:nvSpPr>
          <p:cNvPr id="3" name="Dikdörtgen 2"/>
          <p:cNvSpPr/>
          <p:nvPr/>
        </p:nvSpPr>
        <p:spPr>
          <a:xfrm>
            <a:off x="755576" y="1131717"/>
            <a:ext cx="7416824" cy="923330"/>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İŞYERİ HEKİMİ VE DİĞER SAĞLIK PERSONELİNİN GÖREV, YETKİ, SORUMLULUK VE EĞİTİMLERİ HAKKINDA YÖNETMELİK</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755576" y="2348880"/>
            <a:ext cx="7128792" cy="1200329"/>
          </a:xfrm>
          <a:prstGeom prst="rect">
            <a:avLst/>
          </a:prstGeom>
        </p:spPr>
        <p:txBody>
          <a:bodyPr wrap="square">
            <a:spAutoFit/>
          </a:bodyPr>
          <a:lstStyle/>
          <a:p>
            <a:r>
              <a:rPr lang="tr-TR" altLang="tr-TR" b="1" dirty="0">
                <a:latin typeface="Times New Roman" panose="02020603050405020304" pitchFamily="18" charset="0"/>
                <a:cs typeface="Times New Roman" panose="02020603050405020304" pitchFamily="18" charset="0"/>
              </a:rPr>
              <a:t>İşyeri hekimi: </a:t>
            </a:r>
          </a:p>
          <a:p>
            <a:pPr lvl="1"/>
            <a:r>
              <a:rPr lang="tr-TR" altLang="tr-TR" dirty="0">
                <a:latin typeface="Times New Roman" panose="02020603050405020304" pitchFamily="18" charset="0"/>
                <a:cs typeface="Times New Roman" panose="02020603050405020304" pitchFamily="18" charset="0"/>
              </a:rPr>
              <a:t>iş sağlığı ve güvenliği alanında görev yapmak üzere</a:t>
            </a:r>
          </a:p>
          <a:p>
            <a:pPr lvl="1"/>
            <a:r>
              <a:rPr lang="tr-TR" altLang="tr-TR" dirty="0">
                <a:solidFill>
                  <a:srgbClr val="FF0000"/>
                </a:solidFill>
                <a:latin typeface="Times New Roman" panose="02020603050405020304" pitchFamily="18" charset="0"/>
                <a:cs typeface="Times New Roman" panose="02020603050405020304" pitchFamily="18" charset="0"/>
              </a:rPr>
              <a:t>Bakanlıkça yetkilendirilmiş </a:t>
            </a:r>
          </a:p>
          <a:p>
            <a:pPr lvl="1"/>
            <a:r>
              <a:rPr lang="tr-TR" altLang="tr-TR" dirty="0">
                <a:solidFill>
                  <a:srgbClr val="FF0000"/>
                </a:solidFill>
                <a:latin typeface="Times New Roman" panose="02020603050405020304" pitchFamily="18" charset="0"/>
                <a:cs typeface="Times New Roman" panose="02020603050405020304" pitchFamily="18" charset="0"/>
              </a:rPr>
              <a:t>işyeri hekimliği belgesine sahip hekim</a:t>
            </a:r>
          </a:p>
        </p:txBody>
      </p:sp>
      <p:sp>
        <p:nvSpPr>
          <p:cNvPr id="5" name="Dikdörtgen 4"/>
          <p:cNvSpPr/>
          <p:nvPr/>
        </p:nvSpPr>
        <p:spPr>
          <a:xfrm>
            <a:off x="683568" y="3796875"/>
            <a:ext cx="6792416" cy="2308324"/>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  Diğer </a:t>
            </a:r>
            <a:r>
              <a:rPr lang="tr-TR" b="1" dirty="0">
                <a:latin typeface="Times New Roman" panose="02020603050405020304" pitchFamily="18" charset="0"/>
                <a:cs typeface="Times New Roman" panose="02020603050405020304" pitchFamily="18" charset="0"/>
              </a:rPr>
              <a:t>sağlık personeli: </a:t>
            </a:r>
          </a:p>
          <a:p>
            <a:pPr lvl="1"/>
            <a:r>
              <a:rPr lang="tr-TR" dirty="0">
                <a:latin typeface="Times New Roman" panose="02020603050405020304" pitchFamily="18" charset="0"/>
                <a:cs typeface="Times New Roman" panose="02020603050405020304" pitchFamily="18" charset="0"/>
              </a:rPr>
              <a:t>İş sağlığı ve güvenliği hizmetlerinde görevlendirilmek üzere </a:t>
            </a:r>
            <a:r>
              <a:rPr lang="tr-TR" dirty="0">
                <a:solidFill>
                  <a:srgbClr val="FF0000"/>
                </a:solidFill>
                <a:latin typeface="Times New Roman" panose="02020603050405020304" pitchFamily="18" charset="0"/>
                <a:cs typeface="Times New Roman" panose="02020603050405020304" pitchFamily="18" charset="0"/>
              </a:rPr>
              <a:t>Bakanlıkça belgelendirilmiş </a:t>
            </a:r>
          </a:p>
          <a:p>
            <a:pPr lvl="2"/>
            <a:r>
              <a:rPr lang="tr-TR" dirty="0">
                <a:solidFill>
                  <a:srgbClr val="FF0000"/>
                </a:solidFill>
                <a:latin typeface="Times New Roman" panose="02020603050405020304" pitchFamily="18" charset="0"/>
                <a:cs typeface="Times New Roman" panose="02020603050405020304" pitchFamily="18" charset="0"/>
              </a:rPr>
              <a:t>hemşire</a:t>
            </a:r>
          </a:p>
          <a:p>
            <a:pPr lvl="2"/>
            <a:r>
              <a:rPr lang="tr-TR" dirty="0">
                <a:solidFill>
                  <a:srgbClr val="FF0000"/>
                </a:solidFill>
                <a:latin typeface="Times New Roman" panose="02020603050405020304" pitchFamily="18" charset="0"/>
                <a:cs typeface="Times New Roman" panose="02020603050405020304" pitchFamily="18" charset="0"/>
              </a:rPr>
              <a:t>sağlık memuru</a:t>
            </a:r>
          </a:p>
          <a:p>
            <a:pPr lvl="2"/>
            <a:r>
              <a:rPr lang="tr-TR" dirty="0">
                <a:solidFill>
                  <a:srgbClr val="FF0000"/>
                </a:solidFill>
                <a:latin typeface="Times New Roman" panose="02020603050405020304" pitchFamily="18" charset="0"/>
                <a:cs typeface="Times New Roman" panose="02020603050405020304" pitchFamily="18" charset="0"/>
              </a:rPr>
              <a:t>acil tıp teknisyeni </a:t>
            </a:r>
          </a:p>
          <a:p>
            <a:pPr lvl="2"/>
            <a:r>
              <a:rPr lang="tr-TR" dirty="0">
                <a:solidFill>
                  <a:srgbClr val="FF0000"/>
                </a:solidFill>
                <a:latin typeface="Times New Roman" panose="02020603050405020304" pitchFamily="18" charset="0"/>
                <a:cs typeface="Times New Roman" panose="02020603050405020304" pitchFamily="18" charset="0"/>
              </a:rPr>
              <a:t>çevre sağlığı teknisyeni diplomasına sahip kişiler</a:t>
            </a:r>
          </a:p>
          <a:p>
            <a:pPr lvl="2"/>
            <a:r>
              <a:rPr lang="tr-TR" dirty="0">
                <a:solidFill>
                  <a:srgbClr val="FF0000"/>
                </a:solidFill>
                <a:latin typeface="Times New Roman" panose="02020603050405020304" pitchFamily="18" charset="0"/>
                <a:cs typeface="Times New Roman" panose="02020603050405020304" pitchFamily="18" charset="0"/>
              </a:rPr>
              <a:t>Bakanlıkça verilen işyeri hemşireliği belgesine sahip kişiler</a:t>
            </a:r>
          </a:p>
        </p:txBody>
      </p:sp>
    </p:spTree>
    <p:extLst>
      <p:ext uri="{BB962C8B-B14F-4D97-AF65-F5344CB8AC3E}">
        <p14:creationId xmlns="" xmlns:p14="http://schemas.microsoft.com/office/powerpoint/2010/main" val="3831343180"/>
      </p:ext>
    </p:extLst>
  </p:cSld>
  <p:clrMapOvr>
    <a:masterClrMapping/>
  </p:clrMapOvr>
  <p:transition spd="med">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latin typeface="Times New Roman" panose="02020603050405020304" pitchFamily="18" charset="0"/>
                <a:cs typeface="Times New Roman" panose="02020603050405020304" pitchFamily="18" charset="0"/>
              </a:rPr>
              <a:pPr/>
              <a:t>27</a:t>
            </a:fld>
            <a:endParaRPr lang="tr-TR">
              <a:latin typeface="Times New Roman" panose="02020603050405020304" pitchFamily="18" charset="0"/>
              <a:cs typeface="Times New Roman" panose="02020603050405020304" pitchFamily="18" charset="0"/>
            </a:endParaRPr>
          </a:p>
        </p:txBody>
      </p:sp>
      <p:sp>
        <p:nvSpPr>
          <p:cNvPr id="3" name="Dikdörtgen 2"/>
          <p:cNvSpPr/>
          <p:nvPr/>
        </p:nvSpPr>
        <p:spPr>
          <a:xfrm>
            <a:off x="827584" y="1196753"/>
            <a:ext cx="6480720" cy="830997"/>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İşyeri Hekimi Ve Diğer Sağlık Personeli Görevlendirme Yükümlülüğü</a:t>
            </a:r>
          </a:p>
        </p:txBody>
      </p:sp>
      <p:sp>
        <p:nvSpPr>
          <p:cNvPr id="4" name="Dikdörtgen 3"/>
          <p:cNvSpPr/>
          <p:nvPr/>
        </p:nvSpPr>
        <p:spPr>
          <a:xfrm>
            <a:off x="827584" y="2708920"/>
            <a:ext cx="6030416" cy="3416320"/>
          </a:xfrm>
          <a:prstGeom prst="rect">
            <a:avLst/>
          </a:prstGeom>
        </p:spPr>
        <p:txBody>
          <a:bodyPr wrap="square">
            <a:spAutoFit/>
          </a:bodyPr>
          <a:lstStyle/>
          <a:p>
            <a:r>
              <a:rPr lang="tr-TR" altLang="tr-TR" sz="2400" dirty="0">
                <a:solidFill>
                  <a:srgbClr val="FF0000"/>
                </a:solidFill>
                <a:latin typeface="Times New Roman" panose="02020603050405020304" pitchFamily="18" charset="0"/>
                <a:cs typeface="Times New Roman" panose="02020603050405020304" pitchFamily="18" charset="0"/>
              </a:rPr>
              <a:t>Tam süreli işyeri hekimi var</a:t>
            </a:r>
          </a:p>
          <a:p>
            <a:pPr lvl="1"/>
            <a:r>
              <a:rPr lang="tr-TR" altLang="tr-TR" sz="2400" dirty="0">
                <a:solidFill>
                  <a:srgbClr val="FF0000"/>
                </a:solidFill>
                <a:latin typeface="Times New Roman" panose="02020603050405020304" pitchFamily="18" charset="0"/>
                <a:cs typeface="Times New Roman" panose="02020603050405020304" pitchFamily="18" charset="0"/>
              </a:rPr>
              <a:t>diğer sağlık personeli görevlendirilmesi </a:t>
            </a:r>
            <a:r>
              <a:rPr lang="tr-TR" altLang="tr-TR" sz="2400" b="1" u="sng" dirty="0">
                <a:solidFill>
                  <a:srgbClr val="FF0000"/>
                </a:solidFill>
                <a:latin typeface="Times New Roman" panose="02020603050405020304" pitchFamily="18" charset="0"/>
                <a:cs typeface="Times New Roman" panose="02020603050405020304" pitchFamily="18" charset="0"/>
              </a:rPr>
              <a:t>zorunlu değil</a:t>
            </a:r>
          </a:p>
          <a:p>
            <a:endParaRPr lang="tr-TR" altLang="tr-TR" sz="2400" dirty="0">
              <a:latin typeface="Times New Roman" panose="02020603050405020304" pitchFamily="18" charset="0"/>
              <a:cs typeface="Times New Roman" panose="02020603050405020304" pitchFamily="18" charset="0"/>
            </a:endParaRPr>
          </a:p>
          <a:p>
            <a:r>
              <a:rPr lang="tr-TR" altLang="tr-TR" sz="2400" dirty="0">
                <a:solidFill>
                  <a:srgbClr val="FF0000"/>
                </a:solidFill>
                <a:latin typeface="Times New Roman" panose="02020603050405020304" pitchFamily="18" charset="0"/>
                <a:cs typeface="Times New Roman" panose="02020603050405020304" pitchFamily="18" charset="0"/>
              </a:rPr>
              <a:t>İhtiyaçları işveren karşılar</a:t>
            </a:r>
          </a:p>
          <a:p>
            <a:pPr lvl="1"/>
            <a:r>
              <a:rPr lang="tr-TR" altLang="tr-TR" sz="2400" dirty="0">
                <a:solidFill>
                  <a:srgbClr val="FF0000"/>
                </a:solidFill>
                <a:latin typeface="Times New Roman" panose="02020603050405020304" pitchFamily="18" charset="0"/>
                <a:cs typeface="Times New Roman" panose="02020603050405020304" pitchFamily="18" charset="0"/>
              </a:rPr>
              <a:t>Araç</a:t>
            </a:r>
          </a:p>
          <a:p>
            <a:pPr lvl="1"/>
            <a:r>
              <a:rPr lang="tr-TR" altLang="tr-TR" sz="2400" dirty="0">
                <a:solidFill>
                  <a:srgbClr val="FF0000"/>
                </a:solidFill>
                <a:latin typeface="Times New Roman" panose="02020603050405020304" pitchFamily="18" charset="0"/>
                <a:cs typeface="Times New Roman" panose="02020603050405020304" pitchFamily="18" charset="0"/>
              </a:rPr>
              <a:t>Gereç</a:t>
            </a:r>
          </a:p>
          <a:p>
            <a:pPr lvl="1"/>
            <a:r>
              <a:rPr lang="tr-TR" altLang="tr-TR" sz="2400" dirty="0">
                <a:solidFill>
                  <a:srgbClr val="FF0000"/>
                </a:solidFill>
                <a:latin typeface="Times New Roman" panose="02020603050405020304" pitchFamily="18" charset="0"/>
                <a:cs typeface="Times New Roman" panose="02020603050405020304" pitchFamily="18" charset="0"/>
              </a:rPr>
              <a:t>Mekan</a:t>
            </a:r>
          </a:p>
          <a:p>
            <a:pPr lvl="1"/>
            <a:r>
              <a:rPr lang="tr-TR" altLang="tr-TR" sz="2400" dirty="0">
                <a:solidFill>
                  <a:srgbClr val="FF0000"/>
                </a:solidFill>
                <a:latin typeface="Times New Roman" panose="02020603050405020304" pitchFamily="18" charset="0"/>
                <a:cs typeface="Times New Roman" panose="02020603050405020304" pitchFamily="18" charset="0"/>
              </a:rPr>
              <a:t>Zaman</a:t>
            </a:r>
          </a:p>
        </p:txBody>
      </p:sp>
    </p:spTree>
    <p:extLst>
      <p:ext uri="{BB962C8B-B14F-4D97-AF65-F5344CB8AC3E}">
        <p14:creationId xmlns="" xmlns:p14="http://schemas.microsoft.com/office/powerpoint/2010/main" val="780992092"/>
      </p:ext>
    </p:extLst>
  </p:cSld>
  <p:clrMapOvr>
    <a:masterClrMapping/>
  </p:clrMapOvr>
  <p:transition spd="med">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28</a:t>
            </a:fld>
            <a:endParaRPr lang="tr-TR"/>
          </a:p>
        </p:txBody>
      </p:sp>
      <p:sp>
        <p:nvSpPr>
          <p:cNvPr id="3" name="Dikdörtgen 2"/>
          <p:cNvSpPr/>
          <p:nvPr/>
        </p:nvSpPr>
        <p:spPr>
          <a:xfrm>
            <a:off x="845186" y="1484784"/>
            <a:ext cx="6030416" cy="1200329"/>
          </a:xfrm>
          <a:prstGeom prst="rect">
            <a:avLst/>
          </a:prstGeom>
        </p:spPr>
        <p:txBody>
          <a:bodyPr wrap="square">
            <a:spAutoFit/>
          </a:bodyPr>
          <a:lstStyle/>
          <a:p>
            <a:r>
              <a:rPr lang="tr-TR" sz="3600" b="1" dirty="0">
                <a:latin typeface="Times New Roman" panose="02020603050405020304" pitchFamily="18" charset="0"/>
                <a:cs typeface="Times New Roman" panose="02020603050405020304" pitchFamily="18" charset="0"/>
              </a:rPr>
              <a:t>İşyeri Hekimlerinin Görevleri</a:t>
            </a:r>
            <a:br>
              <a:rPr lang="tr-TR" sz="3600" b="1" dirty="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4" name="Dikdörtgen 3"/>
          <p:cNvSpPr/>
          <p:nvPr/>
        </p:nvSpPr>
        <p:spPr>
          <a:xfrm>
            <a:off x="845186" y="2996952"/>
            <a:ext cx="6823157" cy="3046988"/>
          </a:xfrm>
          <a:prstGeom prst="rect">
            <a:avLst/>
          </a:prstGeom>
        </p:spPr>
        <p:txBody>
          <a:bodyPr wrap="square">
            <a:spAutoFit/>
          </a:bodyPr>
          <a:lstStyle/>
          <a:p>
            <a:r>
              <a:rPr lang="tr-TR" altLang="tr-TR" sz="2400" dirty="0">
                <a:latin typeface="Times New Roman" panose="02020603050405020304" pitchFamily="18" charset="0"/>
                <a:cs typeface="Times New Roman" panose="02020603050405020304" pitchFamily="18" charset="0"/>
              </a:rPr>
              <a:t>Diğer sağlık personeli ile birlikte çalışır</a:t>
            </a:r>
          </a:p>
          <a:p>
            <a:endParaRPr lang="tr-TR" altLang="tr-TR" sz="2400" dirty="0">
              <a:latin typeface="Times New Roman" panose="02020603050405020304" pitchFamily="18" charset="0"/>
              <a:cs typeface="Times New Roman" panose="02020603050405020304" pitchFamily="18" charset="0"/>
            </a:endParaRPr>
          </a:p>
          <a:p>
            <a:r>
              <a:rPr lang="tr-TR" altLang="tr-TR" sz="2400" dirty="0">
                <a:latin typeface="Times New Roman" panose="02020603050405020304" pitchFamily="18" charset="0"/>
                <a:cs typeface="Times New Roman" panose="02020603050405020304" pitchFamily="18" charset="0"/>
              </a:rPr>
              <a:t>Yapmakla yükümlü olduğu görevler</a:t>
            </a:r>
          </a:p>
          <a:p>
            <a:pPr marL="800100" lvl="1" indent="-34290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Rehberlik</a:t>
            </a:r>
          </a:p>
          <a:p>
            <a:pPr marL="800100" lvl="1" indent="-34290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Risk değerlendirmesi</a:t>
            </a:r>
          </a:p>
          <a:p>
            <a:pPr marL="800100" lvl="1" indent="-34290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Sağlık gözetimi</a:t>
            </a:r>
          </a:p>
          <a:p>
            <a:pPr marL="800100" lvl="1" indent="-34290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Eğitim, bilgilendirme ve kayıt</a:t>
            </a:r>
          </a:p>
          <a:p>
            <a:pPr marL="800100" lvl="1" indent="-34290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İlgili birimlerle işbirliği</a:t>
            </a:r>
          </a:p>
        </p:txBody>
      </p:sp>
    </p:spTree>
    <p:extLst>
      <p:ext uri="{BB962C8B-B14F-4D97-AF65-F5344CB8AC3E}">
        <p14:creationId xmlns="" xmlns:p14="http://schemas.microsoft.com/office/powerpoint/2010/main" val="3268427458"/>
      </p:ext>
    </p:extLst>
  </p:cSld>
  <p:clrMapOvr>
    <a:masterClrMapping/>
  </p:clrMapOvr>
  <p:transition spd="med">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25" y="1071563"/>
            <a:ext cx="7000875" cy="1357312"/>
          </a:xfrm>
        </p:spPr>
        <p:txBody>
          <a:bodyPr>
            <a:normAutofit/>
          </a:bodyPr>
          <a:lstStyle/>
          <a:p>
            <a:pPr fontAlgn="auto">
              <a:spcAft>
                <a:spcPts val="0"/>
              </a:spcAft>
              <a:defRPr/>
            </a:pPr>
            <a:r>
              <a:rPr lang="tr-TR" b="1" dirty="0" smtClean="0"/>
              <a:t>       </a:t>
            </a:r>
            <a:r>
              <a:rPr lang="tr-TR" b="1" dirty="0" smtClean="0">
                <a:solidFill>
                  <a:schemeClr val="accent2">
                    <a:lumMod val="75000"/>
                  </a:schemeClr>
                </a:solidFill>
              </a:rPr>
              <a:t>Sağlık Gözetimi</a:t>
            </a:r>
            <a:endParaRPr lang="tr-TR" b="1" dirty="0">
              <a:solidFill>
                <a:schemeClr val="accent2">
                  <a:lumMod val="75000"/>
                </a:schemeClr>
              </a:solidFill>
            </a:endParaRPr>
          </a:p>
        </p:txBody>
      </p:sp>
      <p:sp>
        <p:nvSpPr>
          <p:cNvPr id="26627" name="2 İçerik Yer Tutucusu"/>
          <p:cNvSpPr>
            <a:spLocks noGrp="1"/>
          </p:cNvSpPr>
          <p:nvPr>
            <p:ph idx="4294967295"/>
          </p:nvPr>
        </p:nvSpPr>
        <p:spPr>
          <a:xfrm>
            <a:off x="214313" y="2571750"/>
            <a:ext cx="8715375" cy="3857625"/>
          </a:xfrm>
          <a:prstGeom prst="rect">
            <a:avLst/>
          </a:prstGeom>
        </p:spPr>
        <p:txBody>
          <a:bodyPr>
            <a:normAutofit fontScale="70000" lnSpcReduction="20000"/>
          </a:bodyPr>
          <a:lstStyle/>
          <a:p>
            <a:pPr algn="just">
              <a:buFont typeface="Wingdings 2" pitchFamily="18" charset="2"/>
              <a:buNone/>
            </a:pPr>
            <a:r>
              <a:rPr lang="tr-TR" smtClean="0"/>
              <a:t>	</a:t>
            </a:r>
            <a:r>
              <a:rPr lang="tr-TR" sz="2400" smtClean="0">
                <a:latin typeface="Times New Roman" pitchFamily="18" charset="0"/>
                <a:cs typeface="Times New Roman" pitchFamily="18" charset="0"/>
              </a:rPr>
              <a:t>1)  </a:t>
            </a:r>
            <a:r>
              <a:rPr lang="tr-TR" sz="2400" b="1" smtClean="0">
                <a:solidFill>
                  <a:srgbClr val="FF0000"/>
                </a:solidFill>
                <a:latin typeface="Times New Roman" pitchFamily="18" charset="0"/>
                <a:cs typeface="Times New Roman" pitchFamily="18" charset="0"/>
              </a:rPr>
              <a:t>İşe girişlerde,</a:t>
            </a:r>
            <a:endParaRPr lang="tr-TR" sz="2400" smtClean="0">
              <a:latin typeface="Times New Roman" pitchFamily="18" charset="0"/>
              <a:cs typeface="Times New Roman" pitchFamily="18" charset="0"/>
            </a:endParaRPr>
          </a:p>
          <a:p>
            <a:pPr algn="just">
              <a:buFont typeface="Wingdings 2" pitchFamily="18" charset="2"/>
              <a:buNone/>
            </a:pPr>
            <a:r>
              <a:rPr lang="tr-TR" sz="2400" smtClean="0">
                <a:latin typeface="Times New Roman" pitchFamily="18" charset="0"/>
                <a:cs typeface="Times New Roman" pitchFamily="18" charset="0"/>
              </a:rPr>
              <a:t>	2)  </a:t>
            </a:r>
            <a:r>
              <a:rPr lang="tr-TR" sz="2400" b="1" smtClean="0">
                <a:solidFill>
                  <a:srgbClr val="FF0000"/>
                </a:solidFill>
                <a:latin typeface="Times New Roman" pitchFamily="18" charset="0"/>
                <a:cs typeface="Times New Roman" pitchFamily="18" charset="0"/>
              </a:rPr>
              <a:t>İş değişikliğinde,</a:t>
            </a:r>
            <a:endParaRPr lang="tr-TR" sz="2400" smtClean="0">
              <a:latin typeface="Times New Roman" pitchFamily="18" charset="0"/>
              <a:cs typeface="Times New Roman" pitchFamily="18" charset="0"/>
            </a:endParaRPr>
          </a:p>
          <a:p>
            <a:pPr algn="just">
              <a:buFont typeface="Wingdings 2" pitchFamily="18" charset="2"/>
              <a:buNone/>
            </a:pPr>
            <a:r>
              <a:rPr lang="tr-TR" sz="2400" smtClean="0">
                <a:latin typeface="Times New Roman" pitchFamily="18" charset="0"/>
                <a:cs typeface="Times New Roman" pitchFamily="18" charset="0"/>
              </a:rPr>
              <a:t>	3) İş kazası, meslek hastalığı veya sağlık nedeniyle tekrarlanan    </a:t>
            </a:r>
          </a:p>
          <a:p>
            <a:pPr algn="just">
              <a:buFont typeface="Wingdings 2" pitchFamily="18" charset="2"/>
              <a:buNone/>
            </a:pPr>
            <a:r>
              <a:rPr lang="tr-TR" sz="2400" smtClean="0">
                <a:latin typeface="Times New Roman" pitchFamily="18" charset="0"/>
                <a:cs typeface="Times New Roman" pitchFamily="18" charset="0"/>
              </a:rPr>
              <a:t>        işten uzaklaşmalarından sonra </a:t>
            </a:r>
            <a:r>
              <a:rPr lang="tr-TR" sz="2400" b="1" smtClean="0">
                <a:solidFill>
                  <a:srgbClr val="FF0000"/>
                </a:solidFill>
                <a:latin typeface="Times New Roman" pitchFamily="18" charset="0"/>
                <a:cs typeface="Times New Roman" pitchFamily="18" charset="0"/>
              </a:rPr>
              <a:t>işe dönüşlerinde</a:t>
            </a:r>
            <a:r>
              <a:rPr lang="tr-TR" sz="2400" b="1" smtClean="0">
                <a:latin typeface="Times New Roman" pitchFamily="18" charset="0"/>
                <a:cs typeface="Times New Roman" pitchFamily="18" charset="0"/>
              </a:rPr>
              <a:t> </a:t>
            </a:r>
            <a:r>
              <a:rPr lang="tr-TR" sz="2400" smtClean="0">
                <a:latin typeface="Times New Roman" pitchFamily="18" charset="0"/>
                <a:cs typeface="Times New Roman" pitchFamily="18" charset="0"/>
              </a:rPr>
              <a:t>talep etmeleri    </a:t>
            </a:r>
          </a:p>
          <a:p>
            <a:pPr algn="just">
              <a:buFont typeface="Wingdings 2" pitchFamily="18" charset="2"/>
              <a:buNone/>
            </a:pPr>
            <a:r>
              <a:rPr lang="tr-TR" sz="2400" smtClean="0">
                <a:latin typeface="Times New Roman" pitchFamily="18" charset="0"/>
                <a:cs typeface="Times New Roman" pitchFamily="18" charset="0"/>
              </a:rPr>
              <a:t>         hâlinde.</a:t>
            </a:r>
          </a:p>
          <a:p>
            <a:pPr algn="just">
              <a:buFont typeface="Wingdings 2" pitchFamily="18" charset="2"/>
              <a:buNone/>
            </a:pPr>
            <a:r>
              <a:rPr lang="tr-TR" sz="2400" smtClean="0">
                <a:latin typeface="Times New Roman" pitchFamily="18" charset="0"/>
                <a:cs typeface="Times New Roman" pitchFamily="18" charset="0"/>
              </a:rPr>
              <a:t>	4) İşin devamı süresince, çalışanın ve işin niteliği ile işyerinin </a:t>
            </a:r>
          </a:p>
          <a:p>
            <a:pPr algn="just">
              <a:buFont typeface="Wingdings 2" pitchFamily="18" charset="2"/>
              <a:buNone/>
            </a:pPr>
            <a:r>
              <a:rPr lang="tr-TR" sz="2400" smtClean="0">
                <a:latin typeface="Times New Roman" pitchFamily="18" charset="0"/>
                <a:cs typeface="Times New Roman" pitchFamily="18" charset="0"/>
              </a:rPr>
              <a:t>        tehlike sınıfına göre Bakanlıkça belirlenen düzenli aralıklarla   </a:t>
            </a:r>
          </a:p>
          <a:p>
            <a:pPr algn="just">
              <a:buFont typeface="Wingdings 2" pitchFamily="18" charset="2"/>
              <a:buNone/>
            </a:pPr>
            <a:r>
              <a:rPr lang="tr-TR" sz="2400" b="1" smtClean="0">
                <a:solidFill>
                  <a:srgbClr val="FF0000"/>
                </a:solidFill>
                <a:latin typeface="Times New Roman" pitchFamily="18" charset="0"/>
                <a:cs typeface="Times New Roman" pitchFamily="18" charset="0"/>
              </a:rPr>
              <a:t>        periyodik muayene</a:t>
            </a:r>
            <a:endParaRPr lang="tr-TR" sz="2400" smtClean="0">
              <a:latin typeface="Times New Roman" pitchFamily="18" charset="0"/>
              <a:cs typeface="Times New Roman" pitchFamily="18" charset="0"/>
            </a:endParaRPr>
          </a:p>
        </p:txBody>
      </p:sp>
      <p:pic>
        <p:nvPicPr>
          <p:cNvPr id="26628" name="Picture 2" descr="C:\Users\banu.saklamaz\Desktop\imagesCAJ4PFFS.jpg"/>
          <p:cNvPicPr>
            <a:picLocks noChangeAspect="1" noChangeArrowheads="1"/>
          </p:cNvPicPr>
          <p:nvPr/>
        </p:nvPicPr>
        <p:blipFill>
          <a:blip r:embed="rId2" cstate="print"/>
          <a:srcRect/>
          <a:stretch>
            <a:fillRect/>
          </a:stretch>
        </p:blipFill>
        <p:spPr bwMode="auto">
          <a:xfrm>
            <a:off x="0" y="0"/>
            <a:ext cx="2135188" cy="2286000"/>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26630"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1571625"/>
            <a:ext cx="8715375" cy="5286375"/>
          </a:xfrm>
        </p:spPr>
        <p:txBody>
          <a:bodyPr>
            <a:normAutofit fontScale="32500" lnSpcReduction="20000"/>
          </a:bodyPr>
          <a:lstStyle/>
          <a:p>
            <a:pPr marL="274320" indent="-274320" algn="just" fontAlgn="auto">
              <a:spcAft>
                <a:spcPts val="0"/>
              </a:spcAft>
              <a:buClr>
                <a:schemeClr val="accent3"/>
              </a:buClr>
              <a:buFont typeface="Wingdings 2"/>
              <a:buNone/>
              <a:defRPr/>
            </a:pPr>
            <a:r>
              <a:rPr lang="tr-TR" b="1" dirty="0" smtClean="0">
                <a:latin typeface="+mj-lt"/>
                <a:cs typeface="Arial" pitchFamily="34" charset="0"/>
              </a:rPr>
              <a:t>	</a:t>
            </a:r>
          </a:p>
          <a:p>
            <a:pPr marL="274320" indent="-274320" algn="just" fontAlgn="auto">
              <a:spcAft>
                <a:spcPts val="0"/>
              </a:spcAft>
              <a:buClr>
                <a:schemeClr val="accent3"/>
              </a:buClr>
              <a:buFont typeface="Wingdings 2"/>
              <a:buNone/>
              <a:defRPr/>
            </a:pPr>
            <a:r>
              <a:rPr lang="tr-TR" b="1" dirty="0" smtClean="0">
                <a:latin typeface="+mj-lt"/>
                <a:cs typeface="Arial" pitchFamily="34" charset="0"/>
              </a:rPr>
              <a:t>                               </a:t>
            </a:r>
          </a:p>
          <a:p>
            <a:pPr marL="274320" indent="-274320" algn="ctr" fontAlgn="auto">
              <a:spcAft>
                <a:spcPts val="0"/>
              </a:spcAft>
              <a:buClr>
                <a:schemeClr val="accent3"/>
              </a:buClr>
              <a:buFont typeface="Wingdings 2"/>
              <a:buNone/>
              <a:defRPr/>
            </a:pPr>
            <a:r>
              <a:rPr lang="tr-TR" b="1" dirty="0" smtClean="0">
                <a:latin typeface="+mj-lt"/>
                <a:cs typeface="Arial" pitchFamily="34" charset="0"/>
              </a:rPr>
              <a:t>	</a:t>
            </a:r>
            <a:r>
              <a:rPr lang="tr-TR" sz="5100" b="1" dirty="0" smtClean="0">
                <a:solidFill>
                  <a:srgbClr val="FF0000"/>
                </a:solidFill>
                <a:latin typeface="Times New Roman" pitchFamily="18" charset="0"/>
                <a:cs typeface="Times New Roman" pitchFamily="18" charset="0"/>
              </a:rPr>
              <a:t>Kanunun 6.7. ve 8. maddeleri;</a:t>
            </a:r>
          </a:p>
          <a:p>
            <a:pPr marL="274320" indent="-274320" algn="just" fontAlgn="auto">
              <a:spcAft>
                <a:spcPts val="0"/>
              </a:spcAft>
              <a:buClr>
                <a:schemeClr val="accent3"/>
              </a:buClr>
              <a:buFont typeface="Wingdings 2"/>
              <a:buNone/>
              <a:defRPr/>
            </a:pPr>
            <a:r>
              <a:rPr lang="tr-TR" sz="4400" b="1" dirty="0" smtClean="0">
                <a:solidFill>
                  <a:srgbClr val="FF0000"/>
                </a:solidFill>
                <a:latin typeface="Times New Roman" pitchFamily="18" charset="0"/>
                <a:cs typeface="Times New Roman" pitchFamily="18" charset="0"/>
              </a:rPr>
              <a:t>		 </a:t>
            </a:r>
          </a:p>
          <a:p>
            <a:pPr marL="274320" indent="-274320" algn="just" fontAlgn="auto">
              <a:spcAft>
                <a:spcPts val="0"/>
              </a:spcAft>
              <a:buClr>
                <a:schemeClr val="accent3"/>
              </a:buClr>
              <a:buFont typeface="Wingdings 2"/>
              <a:buNone/>
              <a:defRPr/>
            </a:pPr>
            <a:r>
              <a:rPr lang="tr-TR" sz="4400" b="1" dirty="0" smtClean="0">
                <a:solidFill>
                  <a:srgbClr val="FF0000"/>
                </a:solidFill>
                <a:latin typeface="Times New Roman" pitchFamily="18" charset="0"/>
                <a:cs typeface="Times New Roman" pitchFamily="18" charset="0"/>
              </a:rPr>
              <a:t>               </a:t>
            </a:r>
            <a:r>
              <a:rPr lang="tr-TR" sz="4400" b="1" dirty="0" smtClean="0">
                <a:latin typeface="Times New Roman" pitchFamily="18" charset="0"/>
                <a:cs typeface="Times New Roman" pitchFamily="18" charset="0"/>
              </a:rPr>
              <a:t>1)</a:t>
            </a:r>
            <a:r>
              <a:rPr lang="tr-TR" sz="4400" dirty="0" smtClean="0">
                <a:latin typeface="Times New Roman" pitchFamily="18" charset="0"/>
                <a:cs typeface="Times New Roman" pitchFamily="18" charset="0"/>
              </a:rPr>
              <a:t> </a:t>
            </a:r>
            <a:r>
              <a:rPr lang="tr-TR" sz="4600" b="1" dirty="0" smtClean="0">
                <a:solidFill>
                  <a:srgbClr val="FF0000"/>
                </a:solidFill>
                <a:latin typeface="Times New Roman" pitchFamily="18" charset="0"/>
                <a:cs typeface="Times New Roman" pitchFamily="18" charset="0"/>
              </a:rPr>
              <a:t>Kamu kurumları </a:t>
            </a:r>
            <a:r>
              <a:rPr lang="tr-TR" sz="4600" b="1" dirty="0" smtClean="0">
                <a:latin typeface="Times New Roman" pitchFamily="18" charset="0"/>
                <a:cs typeface="Times New Roman" pitchFamily="18" charset="0"/>
              </a:rPr>
              <a:t>ile</a:t>
            </a:r>
            <a:r>
              <a:rPr lang="tr-TR" sz="4600" b="1" dirty="0" smtClean="0">
                <a:solidFill>
                  <a:srgbClr val="FF0000"/>
                </a:solidFill>
                <a:latin typeface="Times New Roman" pitchFamily="18" charset="0"/>
                <a:cs typeface="Times New Roman" pitchFamily="18" charset="0"/>
              </a:rPr>
              <a:t> 50’den az </a:t>
            </a:r>
            <a:r>
              <a:rPr lang="tr-TR" sz="4600" b="1" dirty="0" smtClean="0">
                <a:latin typeface="Times New Roman" pitchFamily="18" charset="0"/>
                <a:cs typeface="Times New Roman" pitchFamily="18" charset="0"/>
              </a:rPr>
              <a:t>çalışanı olan ve </a:t>
            </a:r>
            <a:r>
              <a:rPr lang="tr-TR" sz="4600" b="1" dirty="0" smtClean="0">
                <a:solidFill>
                  <a:srgbClr val="FF0000"/>
                </a:solidFill>
                <a:latin typeface="Times New Roman" pitchFamily="18" charset="0"/>
                <a:cs typeface="Times New Roman" pitchFamily="18" charset="0"/>
              </a:rPr>
              <a:t>az tehlikeli</a:t>
            </a:r>
            <a:r>
              <a:rPr lang="tr-TR" sz="4600" b="1" dirty="0" smtClean="0">
                <a:latin typeface="Times New Roman" pitchFamily="18" charset="0"/>
                <a:cs typeface="Times New Roman" pitchFamily="18" charset="0"/>
              </a:rPr>
              <a:t>     </a:t>
            </a:r>
          </a:p>
          <a:p>
            <a:pPr marL="274320" indent="-274320" algn="just" fontAlgn="auto">
              <a:spcAft>
                <a:spcPts val="0"/>
              </a:spcAft>
              <a:buClr>
                <a:schemeClr val="accent3"/>
              </a:buClr>
              <a:buFont typeface="Wingdings 2"/>
              <a:buNone/>
              <a:defRPr/>
            </a:pPr>
            <a:r>
              <a:rPr lang="tr-TR" sz="4600" b="1" dirty="0" smtClean="0">
                <a:latin typeface="Times New Roman" pitchFamily="18" charset="0"/>
                <a:cs typeface="Times New Roman" pitchFamily="18" charset="0"/>
              </a:rPr>
              <a:t>                   sınıfta yer alan işyerleri için </a:t>
            </a:r>
            <a:r>
              <a:rPr lang="tr-TR" sz="4600" b="1" u="sng" dirty="0" smtClean="0">
                <a:solidFill>
                  <a:srgbClr val="FF0000"/>
                </a:solidFill>
                <a:latin typeface="Times New Roman" pitchFamily="18" charset="0"/>
                <a:cs typeface="Times New Roman" pitchFamily="18" charset="0"/>
              </a:rPr>
              <a:t>1 Temmuz 2016’te</a:t>
            </a:r>
            <a:r>
              <a:rPr lang="tr-TR" sz="4600" b="1" dirty="0" smtClean="0">
                <a:solidFill>
                  <a:srgbClr val="FF0000"/>
                </a:solidFill>
                <a:latin typeface="Times New Roman" pitchFamily="18" charset="0"/>
                <a:cs typeface="Times New Roman" pitchFamily="18" charset="0"/>
              </a:rPr>
              <a:t>,</a:t>
            </a:r>
          </a:p>
          <a:p>
            <a:pPr marL="274320" indent="-274320" algn="just" fontAlgn="auto">
              <a:spcAft>
                <a:spcPts val="0"/>
              </a:spcAft>
              <a:buClr>
                <a:schemeClr val="accent3"/>
              </a:buClr>
              <a:buFont typeface="Wingdings 2"/>
              <a:buNone/>
              <a:defRPr/>
            </a:pPr>
            <a:endParaRPr lang="tr-TR" sz="4600" b="1" dirty="0" smtClean="0">
              <a:latin typeface="Times New Roman" pitchFamily="18" charset="0"/>
              <a:cs typeface="Times New Roman" pitchFamily="18" charset="0"/>
            </a:endParaRPr>
          </a:p>
          <a:p>
            <a:pPr marL="274320" indent="-274320" algn="just" fontAlgn="auto">
              <a:lnSpc>
                <a:spcPct val="120000"/>
              </a:lnSpc>
              <a:spcBef>
                <a:spcPts val="0"/>
              </a:spcBef>
              <a:spcAft>
                <a:spcPts val="0"/>
              </a:spcAft>
              <a:buClr>
                <a:schemeClr val="accent3"/>
              </a:buClr>
              <a:buFont typeface="Wingdings 2"/>
              <a:buNone/>
              <a:defRPr/>
            </a:pPr>
            <a:r>
              <a:rPr lang="tr-TR" sz="4600" b="1" dirty="0" smtClean="0">
                <a:latin typeface="Times New Roman" pitchFamily="18" charset="0"/>
                <a:cs typeface="Times New Roman" pitchFamily="18" charset="0"/>
              </a:rPr>
              <a:t>               2) </a:t>
            </a:r>
            <a:r>
              <a:rPr lang="tr-TR" sz="4600" b="1" dirty="0" smtClean="0">
                <a:solidFill>
                  <a:srgbClr val="FF0000"/>
                </a:solidFill>
                <a:latin typeface="Times New Roman" pitchFamily="18" charset="0"/>
                <a:cs typeface="Times New Roman" pitchFamily="18" charset="0"/>
              </a:rPr>
              <a:t>50’den az </a:t>
            </a:r>
            <a:r>
              <a:rPr lang="tr-TR" sz="4600" b="1" dirty="0" smtClean="0">
                <a:latin typeface="Times New Roman" pitchFamily="18" charset="0"/>
                <a:cs typeface="Times New Roman" pitchFamily="18" charset="0"/>
              </a:rPr>
              <a:t>çalışanı olan </a:t>
            </a:r>
            <a:r>
              <a:rPr lang="tr-TR" sz="4600" b="1" dirty="0" smtClean="0">
                <a:solidFill>
                  <a:srgbClr val="FF0000"/>
                </a:solidFill>
                <a:latin typeface="Times New Roman" pitchFamily="18" charset="0"/>
                <a:cs typeface="Times New Roman" pitchFamily="18" charset="0"/>
              </a:rPr>
              <a:t>tehlikeli ve çok tehlikeli </a:t>
            </a:r>
            <a:r>
              <a:rPr lang="tr-TR" sz="4600" b="1" dirty="0" smtClean="0">
                <a:latin typeface="Times New Roman" pitchFamily="18" charset="0"/>
                <a:cs typeface="Times New Roman" pitchFamily="18" charset="0"/>
              </a:rPr>
              <a:t>sınıfta yer </a:t>
            </a:r>
          </a:p>
          <a:p>
            <a:pPr marL="274320" indent="-274320" algn="just" fontAlgn="auto">
              <a:lnSpc>
                <a:spcPct val="120000"/>
              </a:lnSpc>
              <a:spcBef>
                <a:spcPts val="0"/>
              </a:spcBef>
              <a:spcAft>
                <a:spcPts val="0"/>
              </a:spcAft>
              <a:buClr>
                <a:schemeClr val="accent3"/>
              </a:buClr>
              <a:buFont typeface="Wingdings 2"/>
              <a:buNone/>
              <a:defRPr/>
            </a:pPr>
            <a:r>
              <a:rPr lang="tr-TR" sz="4600" b="1" dirty="0" smtClean="0">
                <a:latin typeface="Times New Roman" pitchFamily="18" charset="0"/>
                <a:cs typeface="Times New Roman" pitchFamily="18" charset="0"/>
              </a:rPr>
              <a:t>                   alan işyerleri için </a:t>
            </a:r>
            <a:r>
              <a:rPr lang="tr-TR" sz="4600" b="1" u="sng" dirty="0" smtClean="0">
                <a:solidFill>
                  <a:srgbClr val="FF0000"/>
                </a:solidFill>
                <a:latin typeface="Times New Roman" pitchFamily="18" charset="0"/>
                <a:cs typeface="Times New Roman" pitchFamily="18" charset="0"/>
              </a:rPr>
              <a:t>1 Ocak 2014’te</a:t>
            </a:r>
            <a:r>
              <a:rPr lang="tr-TR" sz="4600" b="1" dirty="0" smtClean="0">
                <a:solidFill>
                  <a:srgbClr val="FF0000"/>
                </a:solidFill>
                <a:latin typeface="Times New Roman" pitchFamily="18" charset="0"/>
                <a:cs typeface="Times New Roman" pitchFamily="18" charset="0"/>
              </a:rPr>
              <a:t>,</a:t>
            </a:r>
            <a:r>
              <a:rPr lang="tr-TR" sz="4600" b="1" dirty="0" smtClean="0">
                <a:latin typeface="Times New Roman" pitchFamily="18" charset="0"/>
                <a:cs typeface="Times New Roman" pitchFamily="18" charset="0"/>
              </a:rPr>
              <a:t> yürürlüğe girMİŞTİR.</a:t>
            </a:r>
          </a:p>
          <a:p>
            <a:pPr marL="274320" indent="-274320" algn="just" fontAlgn="auto">
              <a:lnSpc>
                <a:spcPct val="120000"/>
              </a:lnSpc>
              <a:spcBef>
                <a:spcPts val="0"/>
              </a:spcBef>
              <a:spcAft>
                <a:spcPts val="0"/>
              </a:spcAft>
              <a:buClr>
                <a:schemeClr val="accent3"/>
              </a:buClr>
              <a:buFont typeface="Wingdings 2"/>
              <a:buNone/>
              <a:defRPr/>
            </a:pPr>
            <a:r>
              <a:rPr lang="tr-TR" sz="4600" b="1" dirty="0" smtClean="0">
                <a:latin typeface="Times New Roman" pitchFamily="18" charset="0"/>
                <a:cs typeface="Times New Roman" pitchFamily="18" charset="0"/>
              </a:rPr>
              <a:t>             </a:t>
            </a:r>
          </a:p>
          <a:p>
            <a:pPr marL="274320" indent="-274320" algn="just" fontAlgn="auto">
              <a:spcAft>
                <a:spcPts val="0"/>
              </a:spcAft>
              <a:buClr>
                <a:schemeClr val="accent3"/>
              </a:buClr>
              <a:buFont typeface="Wingdings 2"/>
              <a:buNone/>
              <a:defRPr/>
            </a:pPr>
            <a:r>
              <a:rPr lang="tr-TR" sz="4600" b="1" dirty="0" smtClean="0">
                <a:latin typeface="Times New Roman" pitchFamily="18" charset="0"/>
                <a:cs typeface="Times New Roman" pitchFamily="18" charset="0"/>
              </a:rPr>
              <a:t>               3) </a:t>
            </a:r>
            <a:r>
              <a:rPr lang="tr-TR" sz="4600" b="1" dirty="0" smtClean="0">
                <a:solidFill>
                  <a:srgbClr val="FF0000"/>
                </a:solidFill>
                <a:latin typeface="Times New Roman" pitchFamily="18" charset="0"/>
                <a:cs typeface="Times New Roman" pitchFamily="18" charset="0"/>
              </a:rPr>
              <a:t>50 üzeri çalışanı olan </a:t>
            </a:r>
            <a:r>
              <a:rPr lang="tr-TR" sz="4600" b="1" dirty="0" smtClean="0">
                <a:latin typeface="Times New Roman" pitchFamily="18" charset="0"/>
                <a:cs typeface="Times New Roman" pitchFamily="18" charset="0"/>
              </a:rPr>
              <a:t>işyerleri için </a:t>
            </a:r>
            <a:r>
              <a:rPr lang="tr-TR" sz="4600" b="1" u="sng" dirty="0" smtClean="0">
                <a:solidFill>
                  <a:srgbClr val="FF0000"/>
                </a:solidFill>
                <a:latin typeface="Times New Roman" pitchFamily="18" charset="0"/>
                <a:cs typeface="Times New Roman" pitchFamily="18" charset="0"/>
              </a:rPr>
              <a:t>1 ocak 2013’te</a:t>
            </a:r>
            <a:r>
              <a:rPr lang="tr-TR" sz="4600" b="1" dirty="0" smtClean="0">
                <a:solidFill>
                  <a:srgbClr val="FF0000"/>
                </a:solidFill>
                <a:latin typeface="Times New Roman" pitchFamily="18" charset="0"/>
                <a:cs typeface="Times New Roman" pitchFamily="18" charset="0"/>
              </a:rPr>
              <a:t> </a:t>
            </a:r>
            <a:r>
              <a:rPr lang="tr-TR" sz="4600" b="1" dirty="0" smtClean="0">
                <a:latin typeface="Times New Roman" pitchFamily="18" charset="0"/>
                <a:cs typeface="Times New Roman" pitchFamily="18" charset="0"/>
              </a:rPr>
              <a:t>yürürlüğe  </a:t>
            </a:r>
          </a:p>
          <a:p>
            <a:pPr marL="274320" indent="-274320" algn="just" fontAlgn="auto">
              <a:spcAft>
                <a:spcPts val="0"/>
              </a:spcAft>
              <a:buClr>
                <a:schemeClr val="accent3"/>
              </a:buClr>
              <a:buFont typeface="Wingdings 2"/>
              <a:buNone/>
              <a:defRPr/>
            </a:pPr>
            <a:r>
              <a:rPr lang="tr-TR" sz="4600" b="1" dirty="0" smtClean="0">
                <a:latin typeface="Times New Roman" pitchFamily="18" charset="0"/>
                <a:cs typeface="Times New Roman" pitchFamily="18" charset="0"/>
              </a:rPr>
              <a:t>                   girmiştir.</a:t>
            </a:r>
          </a:p>
          <a:p>
            <a:pPr marL="274320" indent="-274320" algn="just" fontAlgn="auto">
              <a:spcAft>
                <a:spcPts val="0"/>
              </a:spcAft>
              <a:buClr>
                <a:schemeClr val="accent3"/>
              </a:buClr>
              <a:buFont typeface="Wingdings 2"/>
              <a:buNone/>
              <a:defRPr/>
            </a:pPr>
            <a:endParaRPr lang="tr-TR" sz="4600" b="1" dirty="0" smtClean="0">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r>
              <a:rPr lang="tr-TR" sz="4600" b="1" dirty="0" smtClean="0">
                <a:latin typeface="Times New Roman" pitchFamily="18" charset="0"/>
                <a:cs typeface="Times New Roman" pitchFamily="18" charset="0"/>
              </a:rPr>
              <a:t>	</a:t>
            </a:r>
          </a:p>
          <a:p>
            <a:pPr marL="274320" indent="-274320" algn="just" fontAlgn="auto">
              <a:spcAft>
                <a:spcPts val="0"/>
              </a:spcAft>
              <a:buClr>
                <a:schemeClr val="accent3"/>
              </a:buClr>
              <a:buFont typeface="Wingdings 2"/>
              <a:buNone/>
              <a:defRPr/>
            </a:pPr>
            <a:r>
              <a:rPr lang="tr-TR" sz="4600" b="1" dirty="0" smtClean="0">
                <a:latin typeface="Times New Roman" pitchFamily="18" charset="0"/>
                <a:cs typeface="Times New Roman" pitchFamily="18" charset="0"/>
              </a:rPr>
              <a:t>	</a:t>
            </a:r>
            <a:endParaRPr lang="tr-TR" sz="4600" b="1" dirty="0" smtClean="0">
              <a:solidFill>
                <a:srgbClr val="FF0000"/>
              </a:solidFill>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endParaRPr lang="tr-TR" dirty="0" smtClean="0">
              <a:latin typeface="+mj-lt"/>
              <a:cs typeface="Arial" pitchFamily="34" charset="0"/>
            </a:endParaRPr>
          </a:p>
          <a:p>
            <a:pPr marL="274320" indent="-274320" algn="just" fontAlgn="auto">
              <a:spcAft>
                <a:spcPts val="0"/>
              </a:spcAft>
              <a:buClr>
                <a:schemeClr val="accent3"/>
              </a:buClr>
              <a:buFont typeface="Wingdings 2"/>
              <a:buNone/>
              <a:defRPr/>
            </a:pPr>
            <a:endParaRPr lang="tr-TR" dirty="0" smtClean="0">
              <a:latin typeface="+mj-lt"/>
              <a:cs typeface="Arial" pitchFamily="34" charset="0"/>
            </a:endParaRPr>
          </a:p>
          <a:p>
            <a:pPr marL="274320" indent="-274320" fontAlgn="auto">
              <a:spcAft>
                <a:spcPts val="0"/>
              </a:spcAft>
              <a:buClr>
                <a:schemeClr val="accent3"/>
              </a:buClr>
              <a:buFont typeface="Wingdings 2"/>
              <a:buChar char=""/>
              <a:defRPr/>
            </a:pPr>
            <a:endParaRPr lang="tr-TR" dirty="0"/>
          </a:p>
        </p:txBody>
      </p:sp>
      <p:pic>
        <p:nvPicPr>
          <p:cNvPr id="12291" name="Picture 1" descr="C:\Users\banu.saklamaz\Desktop\logo\images[7].jpg"/>
          <p:cNvPicPr>
            <a:picLocks noChangeAspect="1" noChangeArrowheads="1"/>
          </p:cNvPicPr>
          <p:nvPr/>
        </p:nvPicPr>
        <p:blipFill>
          <a:blip r:embed="rId2" cstate="print"/>
          <a:srcRect/>
          <a:stretch>
            <a:fillRect/>
          </a:stretch>
        </p:blipFill>
        <p:spPr bwMode="auto">
          <a:xfrm>
            <a:off x="0" y="1071563"/>
            <a:ext cx="1857375" cy="1643062"/>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2293" name="6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30</a:t>
            </a:fld>
            <a:endParaRPr lang="tr-TR"/>
          </a:p>
        </p:txBody>
      </p:sp>
      <p:sp>
        <p:nvSpPr>
          <p:cNvPr id="3" name="Dikdörtgen 2"/>
          <p:cNvSpPr/>
          <p:nvPr/>
        </p:nvSpPr>
        <p:spPr>
          <a:xfrm>
            <a:off x="467544" y="1340768"/>
            <a:ext cx="5040560" cy="707886"/>
          </a:xfrm>
          <a:prstGeom prst="rect">
            <a:avLst/>
          </a:prstGeom>
        </p:spPr>
        <p:txBody>
          <a:bodyPr wrap="square">
            <a:spAutoFit/>
          </a:bodyPr>
          <a:lstStyle/>
          <a:p>
            <a:r>
              <a:rPr lang="tr-TR" sz="4000" dirty="0">
                <a:latin typeface="Times New Roman" panose="02020603050405020304" pitchFamily="18" charset="0"/>
                <a:cs typeface="Times New Roman" panose="02020603050405020304" pitchFamily="18" charset="0"/>
              </a:rPr>
              <a:t>Sağlık Gözetimi</a:t>
            </a:r>
          </a:p>
        </p:txBody>
      </p:sp>
      <p:sp>
        <p:nvSpPr>
          <p:cNvPr id="4" name="Dikdörtgen 3"/>
          <p:cNvSpPr/>
          <p:nvPr/>
        </p:nvSpPr>
        <p:spPr>
          <a:xfrm>
            <a:off x="683568" y="2060848"/>
            <a:ext cx="6696744" cy="2954655"/>
          </a:xfrm>
          <a:prstGeom prst="rect">
            <a:avLst/>
          </a:prstGeom>
        </p:spPr>
        <p:txBody>
          <a:bodyPr wrap="square">
            <a:spAutoFit/>
          </a:bodyPr>
          <a:lstStyle/>
          <a:p>
            <a:pPr marL="285750" indent="-285750">
              <a:buFont typeface="Arial" panose="020B0604020202020204" pitchFamily="34" charset="0"/>
              <a:buChar char="•"/>
              <a:defRPr/>
            </a:pPr>
            <a:r>
              <a:rPr lang="tr-TR" sz="2400" dirty="0" smtClean="0">
                <a:solidFill>
                  <a:srgbClr val="FF0000"/>
                </a:solidFill>
                <a:latin typeface="Times New Roman" panose="02020603050405020304" pitchFamily="18" charset="0"/>
                <a:cs typeface="Times New Roman" panose="02020603050405020304" pitchFamily="18" charset="0"/>
              </a:rPr>
              <a:t>Tehlike sınıflarına göre en geç tekrarlama süreleri</a:t>
            </a:r>
          </a:p>
          <a:p>
            <a:pPr marL="742950" lvl="1" indent="-285750">
              <a:buFont typeface="Arial" panose="020B0604020202020204" pitchFamily="34" charset="0"/>
              <a:buChar char="•"/>
              <a:defRPr/>
            </a:pPr>
            <a:r>
              <a:rPr lang="tr-TR" sz="2400" dirty="0" smtClean="0">
                <a:solidFill>
                  <a:srgbClr val="00B050"/>
                </a:solidFill>
                <a:latin typeface="Times New Roman" panose="02020603050405020304" pitchFamily="18" charset="0"/>
                <a:cs typeface="Times New Roman" panose="02020603050405020304" pitchFamily="18" charset="0"/>
              </a:rPr>
              <a:t>Az tehlikeli → beş yılda bir</a:t>
            </a:r>
          </a:p>
          <a:p>
            <a:pPr marL="742950" lvl="1" indent="-285750">
              <a:buFont typeface="Arial" panose="020B0604020202020204" pitchFamily="34" charset="0"/>
              <a:buChar char="•"/>
              <a:defRPr/>
            </a:pPr>
            <a:r>
              <a:rPr lang="tr-TR" sz="2400" dirty="0" smtClean="0">
                <a:solidFill>
                  <a:srgbClr val="0070C0"/>
                </a:solidFill>
                <a:latin typeface="Times New Roman" panose="02020603050405020304" pitchFamily="18" charset="0"/>
                <a:cs typeface="Times New Roman" panose="02020603050405020304" pitchFamily="18" charset="0"/>
              </a:rPr>
              <a:t>Tehlikeli → üç yılda bir</a:t>
            </a:r>
          </a:p>
          <a:p>
            <a:pPr marL="742950" lvl="1" indent="-285750">
              <a:buFont typeface="Arial" panose="020B0604020202020204" pitchFamily="34" charset="0"/>
              <a:buChar char="•"/>
              <a:defRPr/>
            </a:pPr>
            <a:r>
              <a:rPr lang="tr-TR" sz="2400" dirty="0" smtClean="0">
                <a:solidFill>
                  <a:srgbClr val="FF0000"/>
                </a:solidFill>
                <a:latin typeface="Times New Roman" panose="02020603050405020304" pitchFamily="18" charset="0"/>
                <a:cs typeface="Times New Roman" panose="02020603050405020304" pitchFamily="18" charset="0"/>
              </a:rPr>
              <a:t>Çok tehlikeli → yılda bir</a:t>
            </a:r>
          </a:p>
          <a:p>
            <a:pPr marL="285750" indent="-285750">
              <a:buFont typeface="Arial" panose="020B0604020202020204" pitchFamily="34" charset="0"/>
              <a:buChar char="•"/>
              <a:defRPr/>
            </a:pPr>
            <a:endParaRPr lang="tr-TR"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defRPr/>
            </a:pPr>
            <a:r>
              <a:rPr lang="tr-TR" sz="2400" dirty="0" smtClean="0">
                <a:solidFill>
                  <a:srgbClr val="FF0000"/>
                </a:solidFill>
                <a:latin typeface="Times New Roman" panose="02020603050405020304" pitchFamily="18" charset="0"/>
                <a:cs typeface="Times New Roman" panose="02020603050405020304" pitchFamily="18" charset="0"/>
              </a:rPr>
              <a:t>Ancak işyeri hekiminin gerek görmesi halinde bu süreler kısaltılır.</a:t>
            </a:r>
          </a:p>
          <a:p>
            <a:pPr marL="285750" indent="-285750">
              <a:buFont typeface="Arial" panose="020B0604020202020204" pitchFamily="34" charset="0"/>
              <a:buChar char="•"/>
              <a:defRPr/>
            </a:pP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539552" y="4869160"/>
            <a:ext cx="6966520" cy="1754326"/>
          </a:xfrm>
          <a:prstGeom prst="rect">
            <a:avLst/>
          </a:prstGeom>
        </p:spPr>
        <p:txBody>
          <a:bodyPr wrap="square">
            <a:spAutoFit/>
          </a:bodyPr>
          <a:lstStyle/>
          <a:p>
            <a:pPr marL="285750" indent="-285750">
              <a:buFont typeface="Arial" panose="020B0604020202020204" pitchFamily="34" charset="0"/>
              <a:buChar char="•"/>
            </a:pPr>
            <a:r>
              <a:rPr lang="tr-TR" altLang="tr-TR" sz="2400" dirty="0">
                <a:latin typeface="Times New Roman" panose="02020603050405020304" pitchFamily="18" charset="0"/>
                <a:cs typeface="Times New Roman" panose="02020603050405020304" pitchFamily="18" charset="0"/>
              </a:rPr>
              <a:t>İşe giriş muayenesi </a:t>
            </a:r>
          </a:p>
          <a:p>
            <a:pPr marL="285750" indent="-285750">
              <a:buFont typeface="Arial" panose="020B0604020202020204" pitchFamily="34" charset="0"/>
              <a:buChar char="•"/>
            </a:pPr>
            <a:r>
              <a:rPr lang="tr-TR" altLang="tr-TR" sz="2400" dirty="0">
                <a:latin typeface="Times New Roman" panose="02020603050405020304" pitchFamily="18" charset="0"/>
                <a:cs typeface="Times New Roman" panose="02020603050405020304" pitchFamily="18" charset="0"/>
              </a:rPr>
              <a:t>Periyodik sağlık muayenesi </a:t>
            </a:r>
          </a:p>
          <a:p>
            <a:pPr marL="285750" indent="-285750">
              <a:buFont typeface="Arial" panose="020B0604020202020204" pitchFamily="34" charset="0"/>
              <a:buChar char="•"/>
            </a:pPr>
            <a:r>
              <a:rPr lang="tr-TR" altLang="tr-TR" sz="2400" dirty="0">
                <a:latin typeface="Times New Roman" panose="02020603050405020304" pitchFamily="18" charset="0"/>
                <a:cs typeface="Times New Roman" panose="02020603050405020304" pitchFamily="18" charset="0"/>
              </a:rPr>
              <a:t>Gerekli tetkiklerin sonuçları</a:t>
            </a:r>
          </a:p>
          <a:p>
            <a:pPr marL="285750" indent="-285750">
              <a:buFont typeface="Arial" panose="020B0604020202020204" pitchFamily="34" charset="0"/>
              <a:buChar char="•"/>
            </a:pPr>
            <a:endParaRPr lang="tr-TR" altLang="tr-TR" dirty="0">
              <a:latin typeface="Times New Roman" panose="02020603050405020304" pitchFamily="18" charset="0"/>
              <a:cs typeface="Times New Roman" panose="02020603050405020304" pitchFamily="18" charset="0"/>
            </a:endParaRPr>
          </a:p>
          <a:p>
            <a:pPr marL="285750" indent="-285750"/>
            <a:endParaRPr lang="tr-TR"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41376488"/>
      </p:ext>
    </p:extLst>
  </p:cSld>
  <p:clrMapOvr>
    <a:masterClrMapping/>
  </p:clrMapOvr>
  <p:transition spd="med">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31</a:t>
            </a:fld>
            <a:endParaRPr lang="tr-TR"/>
          </a:p>
        </p:txBody>
      </p:sp>
      <p:sp>
        <p:nvSpPr>
          <p:cNvPr id="3" name="Dikdörtgen 2"/>
          <p:cNvSpPr/>
          <p:nvPr/>
        </p:nvSpPr>
        <p:spPr>
          <a:xfrm>
            <a:off x="827584" y="1124744"/>
            <a:ext cx="5040560" cy="523220"/>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İlgili Birimlerle İşbirliği</a:t>
            </a:r>
          </a:p>
        </p:txBody>
      </p:sp>
      <p:sp>
        <p:nvSpPr>
          <p:cNvPr id="4" name="Dikdörtgen 3"/>
          <p:cNvSpPr/>
          <p:nvPr/>
        </p:nvSpPr>
        <p:spPr>
          <a:xfrm>
            <a:off x="683568" y="1700808"/>
            <a:ext cx="5040560" cy="2246769"/>
          </a:xfrm>
          <a:prstGeom prst="rect">
            <a:avLst/>
          </a:prstGeom>
        </p:spPr>
        <p:txBody>
          <a:bodyPr wrap="square">
            <a:spAutoFit/>
          </a:bodyPr>
          <a:lstStyle/>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Sağlık gözetimi sonuçlarına göre</a:t>
            </a:r>
          </a:p>
          <a:p>
            <a:pPr marL="285750" indent="-285750">
              <a:buFont typeface="Arial" panose="020B0604020202020204" pitchFamily="34" charset="0"/>
              <a:buChar char="•"/>
            </a:pPr>
            <a:endParaRPr lang="tr-TR" altLang="tr-TR"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altLang="tr-TR" sz="2000" dirty="0">
                <a:solidFill>
                  <a:srgbClr val="FF0000"/>
                </a:solidFill>
                <a:latin typeface="Times New Roman" panose="02020603050405020304" pitchFamily="18" charset="0"/>
                <a:cs typeface="Times New Roman" panose="02020603050405020304" pitchFamily="18" charset="0"/>
              </a:rPr>
              <a:t>İş güvenliği uzmanı ile işbirliği içinde </a:t>
            </a:r>
          </a:p>
          <a:p>
            <a:pPr marL="285750" indent="-285750">
              <a:buFont typeface="Arial" panose="020B0604020202020204" pitchFamily="34" charset="0"/>
              <a:buChar char="•"/>
            </a:pPr>
            <a:endParaRPr lang="tr-TR" altLang="tr-TR" sz="20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altLang="tr-TR" sz="2000" dirty="0">
                <a:solidFill>
                  <a:srgbClr val="FF0000"/>
                </a:solidFill>
                <a:latin typeface="Times New Roman" panose="02020603050405020304" pitchFamily="18" charset="0"/>
                <a:cs typeface="Times New Roman" panose="02020603050405020304" pitchFamily="18" charset="0"/>
              </a:rPr>
              <a:t>Çalışma ortamının gözetimi kapsamında </a:t>
            </a:r>
          </a:p>
          <a:p>
            <a:pPr marL="742950" lvl="1" indent="-285750">
              <a:buFont typeface="Arial" panose="020B0604020202020204" pitchFamily="34" charset="0"/>
              <a:buChar char="•"/>
            </a:pPr>
            <a:r>
              <a:rPr lang="tr-TR" altLang="tr-TR" sz="2000" dirty="0">
                <a:solidFill>
                  <a:srgbClr val="FF0000"/>
                </a:solidFill>
                <a:latin typeface="Times New Roman" panose="02020603050405020304" pitchFamily="18" charset="0"/>
                <a:cs typeface="Times New Roman" panose="02020603050405020304" pitchFamily="18" charset="0"/>
              </a:rPr>
              <a:t>gerekli ölçümlerin yapılmasını önermek</a:t>
            </a:r>
          </a:p>
          <a:p>
            <a:pPr marL="742950" lvl="1" indent="-285750">
              <a:buFont typeface="Arial" panose="020B0604020202020204" pitchFamily="34" charset="0"/>
              <a:buChar char="•"/>
            </a:pPr>
            <a:r>
              <a:rPr lang="tr-TR" altLang="tr-TR" sz="2000" dirty="0">
                <a:solidFill>
                  <a:srgbClr val="FF0000"/>
                </a:solidFill>
                <a:latin typeface="Times New Roman" panose="02020603050405020304" pitchFamily="18" charset="0"/>
                <a:cs typeface="Times New Roman" panose="02020603050405020304" pitchFamily="18" charset="0"/>
              </a:rPr>
              <a:t>ölçüm sonuçlarını </a:t>
            </a:r>
            <a:r>
              <a:rPr lang="tr-TR" altLang="tr-TR" sz="2000" dirty="0" smtClean="0">
                <a:solidFill>
                  <a:srgbClr val="FF0000"/>
                </a:solidFill>
                <a:latin typeface="Times New Roman" panose="02020603050405020304" pitchFamily="18" charset="0"/>
                <a:cs typeface="Times New Roman" panose="02020603050405020304" pitchFamily="18" charset="0"/>
              </a:rPr>
              <a:t>değerlendirmek</a:t>
            </a:r>
            <a:endParaRPr lang="tr-TR" altLang="tr-TR" sz="2000" dirty="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683568" y="3933056"/>
            <a:ext cx="7200800" cy="2554545"/>
          </a:xfrm>
          <a:prstGeom prst="rect">
            <a:avLst/>
          </a:prstGeom>
        </p:spPr>
        <p:txBody>
          <a:bodyPr wrap="square">
            <a:spAutoFit/>
          </a:bodyPr>
          <a:lstStyle/>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Üyesi </a:t>
            </a:r>
            <a:r>
              <a:rPr lang="tr-TR" altLang="tr-TR" sz="2000" dirty="0">
                <a:solidFill>
                  <a:srgbClr val="FF0000"/>
                </a:solidFill>
                <a:latin typeface="Times New Roman" panose="02020603050405020304" pitchFamily="18" charset="0"/>
                <a:cs typeface="Times New Roman" panose="02020603050405020304" pitchFamily="18" charset="0"/>
              </a:rPr>
              <a:t>olduğu iş sağlığı ve güvenliği kuruluyla işbirliği </a:t>
            </a:r>
          </a:p>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İşyerinde iş sağlığı ve güvenliği konularında bilgi ve eğitim sağlanması için ilgili taraflarla işbirliği </a:t>
            </a:r>
          </a:p>
          <a:p>
            <a:pPr marL="285750"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Çalışmalara katılmak</a:t>
            </a:r>
          </a:p>
          <a:p>
            <a:pPr marL="742950" lvl="1" indent="-285750">
              <a:buFont typeface="Arial" panose="020B0604020202020204" pitchFamily="34" charset="0"/>
              <a:buChar char="•"/>
            </a:pPr>
            <a:r>
              <a:rPr lang="tr-TR" altLang="tr-TR" sz="2000" dirty="0">
                <a:solidFill>
                  <a:srgbClr val="FF0000"/>
                </a:solidFill>
                <a:latin typeface="Times New Roman" panose="02020603050405020304" pitchFamily="18" charset="0"/>
                <a:cs typeface="Times New Roman" panose="02020603050405020304" pitchFamily="18" charset="0"/>
              </a:rPr>
              <a:t>İş kazaları ve meslek hastalıklarının analizi</a:t>
            </a:r>
          </a:p>
          <a:p>
            <a:pPr marL="742950" lvl="1"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İş uygulamalarının iyileştirilmesine yönelik programlar </a:t>
            </a:r>
          </a:p>
          <a:p>
            <a:pPr marL="742950" lvl="1" indent="-285750">
              <a:buFont typeface="Arial" panose="020B0604020202020204" pitchFamily="34" charset="0"/>
              <a:buChar char="•"/>
            </a:pPr>
            <a:r>
              <a:rPr lang="tr-TR" altLang="tr-TR" sz="2000" dirty="0">
                <a:latin typeface="Times New Roman" panose="02020603050405020304" pitchFamily="18" charset="0"/>
                <a:cs typeface="Times New Roman" panose="02020603050405020304" pitchFamily="18" charset="0"/>
              </a:rPr>
              <a:t>Yeni teknoloji ve donanımın sağlık açısından değerlendirilmesi ve test edilmesi</a:t>
            </a:r>
          </a:p>
        </p:txBody>
      </p:sp>
    </p:spTree>
    <p:extLst>
      <p:ext uri="{BB962C8B-B14F-4D97-AF65-F5344CB8AC3E}">
        <p14:creationId xmlns="" xmlns:p14="http://schemas.microsoft.com/office/powerpoint/2010/main" val="3503497879"/>
      </p:ext>
    </p:extLst>
  </p:cSld>
  <p:clrMapOvr>
    <a:masterClrMapping/>
  </p:clrMapOvr>
  <p:transition spd="med">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32</a:t>
            </a:fld>
            <a:endParaRPr lang="tr-TR"/>
          </a:p>
        </p:txBody>
      </p:sp>
      <p:sp>
        <p:nvSpPr>
          <p:cNvPr id="3" name="Dikdörtgen 2"/>
          <p:cNvSpPr/>
          <p:nvPr/>
        </p:nvSpPr>
        <p:spPr>
          <a:xfrm>
            <a:off x="611560" y="1268760"/>
            <a:ext cx="6192688" cy="523220"/>
          </a:xfrm>
          <a:prstGeom prst="rect">
            <a:avLst/>
          </a:prstGeom>
        </p:spPr>
        <p:txBody>
          <a:bodyPr wrap="square">
            <a:spAutoFit/>
          </a:bodyPr>
          <a:lstStyle/>
          <a:p>
            <a:r>
              <a:rPr lang="tr-TR" sz="2800" b="1" dirty="0">
                <a:latin typeface="Times New Roman" panose="02020603050405020304" pitchFamily="18" charset="0"/>
                <a:cs typeface="Times New Roman" panose="02020603050405020304" pitchFamily="18" charset="0"/>
              </a:rPr>
              <a:t>İşyeri Hekimlerinin Çalışma Süreleri</a:t>
            </a:r>
          </a:p>
        </p:txBody>
      </p:sp>
      <p:sp>
        <p:nvSpPr>
          <p:cNvPr id="4" name="Dikdörtgen 3"/>
          <p:cNvSpPr/>
          <p:nvPr/>
        </p:nvSpPr>
        <p:spPr>
          <a:xfrm>
            <a:off x="683568" y="1988840"/>
            <a:ext cx="7272808" cy="2677656"/>
          </a:xfrm>
          <a:prstGeom prst="rect">
            <a:avLst/>
          </a:prstGeom>
        </p:spPr>
        <p:txBody>
          <a:bodyPr wrap="square">
            <a:spAutoFit/>
          </a:bodyPr>
          <a:lstStyle/>
          <a:p>
            <a:pPr marL="285750" indent="-285750"/>
            <a:r>
              <a:rPr lang="tr-TR" altLang="tr-TR" sz="2400"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tr-TR" altLang="tr-TR" sz="2400" dirty="0" smtClean="0">
                <a:solidFill>
                  <a:srgbClr val="FF0000"/>
                </a:solidFill>
                <a:latin typeface="Times New Roman" panose="02020603050405020304" pitchFamily="18" charset="0"/>
                <a:cs typeface="Times New Roman" panose="02020603050405020304" pitchFamily="18" charset="0"/>
              </a:rPr>
              <a:t>Az </a:t>
            </a:r>
            <a:r>
              <a:rPr lang="tr-TR" altLang="tr-TR" sz="2400" dirty="0">
                <a:solidFill>
                  <a:srgbClr val="FF0000"/>
                </a:solidFill>
                <a:latin typeface="Times New Roman" panose="02020603050405020304" pitchFamily="18" charset="0"/>
                <a:cs typeface="Times New Roman" panose="02020603050405020304" pitchFamily="18" charset="0"/>
              </a:rPr>
              <a:t>tehlikeli </a:t>
            </a:r>
            <a:r>
              <a:rPr lang="tr-TR" altLang="tr-TR" sz="2400" dirty="0">
                <a:latin typeface="Times New Roman" panose="02020603050405020304" pitchFamily="18" charset="0"/>
                <a:cs typeface="Times New Roman" panose="02020603050405020304" pitchFamily="18" charset="0"/>
              </a:rPr>
              <a:t>sınıfta yer alanlarda</a:t>
            </a:r>
            <a:r>
              <a:rPr lang="tr-TR" altLang="tr-TR" sz="2400" dirty="0">
                <a:solidFill>
                  <a:srgbClr val="FF0000"/>
                </a:solidFill>
                <a:latin typeface="Times New Roman" panose="02020603050405020304" pitchFamily="18" charset="0"/>
                <a:cs typeface="Times New Roman" panose="02020603050405020304" pitchFamily="18" charset="0"/>
              </a:rPr>
              <a:t>, çalışan başına ayda en az </a:t>
            </a:r>
            <a:r>
              <a:rPr lang="tr-TR" altLang="tr-TR" sz="2400" b="1" u="sng" dirty="0">
                <a:solidFill>
                  <a:srgbClr val="FF0000"/>
                </a:solidFill>
                <a:latin typeface="Times New Roman" panose="02020603050405020304" pitchFamily="18" charset="0"/>
                <a:cs typeface="Times New Roman" panose="02020603050405020304" pitchFamily="18" charset="0"/>
              </a:rPr>
              <a:t>5</a:t>
            </a:r>
            <a:r>
              <a:rPr lang="tr-TR" altLang="tr-TR" sz="2400" b="1" u="sng" dirty="0" smtClean="0">
                <a:solidFill>
                  <a:srgbClr val="FF0000"/>
                </a:solidFill>
                <a:latin typeface="Times New Roman" panose="02020603050405020304" pitchFamily="18" charset="0"/>
                <a:cs typeface="Times New Roman" panose="02020603050405020304" pitchFamily="18" charset="0"/>
              </a:rPr>
              <a:t> </a:t>
            </a:r>
            <a:r>
              <a:rPr lang="tr-TR" altLang="tr-TR" sz="2400" b="1" u="sng" dirty="0">
                <a:solidFill>
                  <a:srgbClr val="FF0000"/>
                </a:solidFill>
                <a:latin typeface="Times New Roman" panose="02020603050405020304" pitchFamily="18" charset="0"/>
                <a:cs typeface="Times New Roman" panose="02020603050405020304" pitchFamily="18" charset="0"/>
              </a:rPr>
              <a:t>dakika</a:t>
            </a:r>
            <a:r>
              <a:rPr lang="tr-TR" altLang="tr-TR" sz="2400" dirty="0">
                <a:solidFill>
                  <a:srgbClr val="FF0000"/>
                </a:solidFill>
                <a:latin typeface="Times New Roman" panose="02020603050405020304" pitchFamily="18" charset="0"/>
                <a:cs typeface="Times New Roman" panose="02020603050405020304" pitchFamily="18" charset="0"/>
              </a:rPr>
              <a:t>.(2000/1 tam gün hekim)</a:t>
            </a:r>
          </a:p>
          <a:p>
            <a:pPr marL="285750" indent="-285750">
              <a:buFont typeface="Arial" panose="020B0604020202020204" pitchFamily="34" charset="0"/>
              <a:buChar char="•"/>
            </a:pPr>
            <a:r>
              <a:rPr lang="tr-TR" altLang="tr-TR" sz="2400" dirty="0">
                <a:latin typeface="Times New Roman" panose="02020603050405020304" pitchFamily="18" charset="0"/>
                <a:cs typeface="Times New Roman" panose="02020603050405020304" pitchFamily="18" charset="0"/>
              </a:rPr>
              <a:t>Tehlikeli sınıfta yer alanlarda, çalışan başına ayda en az </a:t>
            </a:r>
            <a:r>
              <a:rPr lang="tr-TR" altLang="tr-TR" sz="2400" b="1" u="sng" dirty="0" smtClean="0">
                <a:solidFill>
                  <a:srgbClr val="FF0000"/>
                </a:solidFill>
                <a:latin typeface="Times New Roman" panose="02020603050405020304" pitchFamily="18" charset="0"/>
                <a:cs typeface="Times New Roman" panose="02020603050405020304" pitchFamily="18" charset="0"/>
              </a:rPr>
              <a:t>10 </a:t>
            </a:r>
            <a:r>
              <a:rPr lang="tr-TR" altLang="tr-TR" sz="2400" b="1" u="sng" dirty="0">
                <a:solidFill>
                  <a:srgbClr val="FF0000"/>
                </a:solidFill>
                <a:latin typeface="Times New Roman" panose="02020603050405020304" pitchFamily="18" charset="0"/>
                <a:cs typeface="Times New Roman" panose="02020603050405020304" pitchFamily="18" charset="0"/>
              </a:rPr>
              <a:t>dakika</a:t>
            </a:r>
            <a:r>
              <a:rPr lang="tr-TR" altLang="tr-TR" sz="2400" dirty="0">
                <a:solidFill>
                  <a:srgbClr val="FF0000"/>
                </a:solidFill>
                <a:latin typeface="Times New Roman" panose="02020603050405020304" pitchFamily="18" charset="0"/>
                <a:cs typeface="Times New Roman" panose="02020603050405020304" pitchFamily="18" charset="0"/>
              </a:rPr>
              <a:t>.(</a:t>
            </a:r>
            <a:r>
              <a:rPr lang="tr-TR" altLang="tr-TR" sz="2400" dirty="0" smtClean="0">
                <a:solidFill>
                  <a:srgbClr val="FF0000"/>
                </a:solidFill>
                <a:latin typeface="Times New Roman" panose="02020603050405020304" pitchFamily="18" charset="0"/>
                <a:cs typeface="Times New Roman" panose="02020603050405020304" pitchFamily="18" charset="0"/>
              </a:rPr>
              <a:t>1000/1 </a:t>
            </a:r>
            <a:r>
              <a:rPr lang="tr-TR" altLang="tr-TR" sz="2400" dirty="0">
                <a:solidFill>
                  <a:srgbClr val="FF0000"/>
                </a:solidFill>
                <a:latin typeface="Times New Roman" panose="02020603050405020304" pitchFamily="18" charset="0"/>
                <a:cs typeface="Times New Roman" panose="02020603050405020304" pitchFamily="18" charset="0"/>
              </a:rPr>
              <a:t>tam gün hekim)</a:t>
            </a:r>
          </a:p>
          <a:p>
            <a:pPr marL="285750" indent="-285750">
              <a:buFont typeface="Arial" panose="020B0604020202020204" pitchFamily="34" charset="0"/>
              <a:buChar char="•"/>
            </a:pPr>
            <a:r>
              <a:rPr lang="tr-TR" altLang="tr-TR" sz="2400" dirty="0">
                <a:latin typeface="Times New Roman" panose="02020603050405020304" pitchFamily="18" charset="0"/>
                <a:cs typeface="Times New Roman" panose="02020603050405020304" pitchFamily="18" charset="0"/>
              </a:rPr>
              <a:t>Çok tehlikeli sınıfta yer alanlarda, çalışan başına ayda en </a:t>
            </a:r>
            <a:r>
              <a:rPr lang="tr-TR" altLang="tr-TR" sz="2400" dirty="0">
                <a:solidFill>
                  <a:srgbClr val="FF0000"/>
                </a:solidFill>
                <a:latin typeface="Times New Roman" panose="02020603050405020304" pitchFamily="18" charset="0"/>
                <a:cs typeface="Times New Roman" panose="02020603050405020304" pitchFamily="18" charset="0"/>
              </a:rPr>
              <a:t>az </a:t>
            </a:r>
            <a:r>
              <a:rPr lang="tr-TR" altLang="tr-TR" sz="2400" b="1" u="sng" dirty="0" smtClean="0">
                <a:solidFill>
                  <a:srgbClr val="FF0000"/>
                </a:solidFill>
                <a:latin typeface="Times New Roman" panose="02020603050405020304" pitchFamily="18" charset="0"/>
                <a:cs typeface="Times New Roman" panose="02020603050405020304" pitchFamily="18" charset="0"/>
              </a:rPr>
              <a:t>15 </a:t>
            </a:r>
            <a:r>
              <a:rPr lang="tr-TR" altLang="tr-TR" sz="2400" b="1" u="sng" dirty="0">
                <a:solidFill>
                  <a:srgbClr val="FF0000"/>
                </a:solidFill>
                <a:latin typeface="Times New Roman" panose="02020603050405020304" pitchFamily="18" charset="0"/>
                <a:cs typeface="Times New Roman" panose="02020603050405020304" pitchFamily="18" charset="0"/>
              </a:rPr>
              <a:t>dakika</a:t>
            </a:r>
            <a:r>
              <a:rPr lang="tr-TR" altLang="tr-TR" sz="2400" dirty="0" smtClean="0">
                <a:solidFill>
                  <a:srgbClr val="FF0000"/>
                </a:solidFill>
                <a:latin typeface="Times New Roman" panose="02020603050405020304" pitchFamily="18" charset="0"/>
                <a:cs typeface="Times New Roman" panose="02020603050405020304" pitchFamily="18" charset="0"/>
              </a:rPr>
              <a:t>.(750/1 </a:t>
            </a:r>
            <a:r>
              <a:rPr lang="tr-TR" altLang="tr-TR" sz="2400" dirty="0">
                <a:solidFill>
                  <a:srgbClr val="FF0000"/>
                </a:solidFill>
                <a:latin typeface="Times New Roman" panose="02020603050405020304" pitchFamily="18" charset="0"/>
                <a:cs typeface="Times New Roman" panose="02020603050405020304" pitchFamily="18" charset="0"/>
              </a:rPr>
              <a:t>tam gün hekim)</a:t>
            </a:r>
          </a:p>
        </p:txBody>
      </p:sp>
    </p:spTree>
    <p:extLst>
      <p:ext uri="{BB962C8B-B14F-4D97-AF65-F5344CB8AC3E}">
        <p14:creationId xmlns="" xmlns:p14="http://schemas.microsoft.com/office/powerpoint/2010/main" val="2504386138"/>
      </p:ext>
    </p:extLst>
  </p:cSld>
  <p:clrMapOvr>
    <a:masterClrMapping/>
  </p:clrMapOvr>
  <p:transition spd="med">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33</a:t>
            </a:fld>
            <a:endParaRPr lang="tr-TR"/>
          </a:p>
        </p:txBody>
      </p:sp>
      <p:sp>
        <p:nvSpPr>
          <p:cNvPr id="3" name="Dikdörtgen 2"/>
          <p:cNvSpPr/>
          <p:nvPr/>
        </p:nvSpPr>
        <p:spPr>
          <a:xfrm>
            <a:off x="755576" y="1556792"/>
            <a:ext cx="4608512" cy="830997"/>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Diğer Sağlık Personelinin Nitelikleri Ve Görevlendirilmeleri</a:t>
            </a:r>
          </a:p>
        </p:txBody>
      </p:sp>
      <p:sp>
        <p:nvSpPr>
          <p:cNvPr id="4" name="Dikdörtgen 3"/>
          <p:cNvSpPr/>
          <p:nvPr/>
        </p:nvSpPr>
        <p:spPr>
          <a:xfrm>
            <a:off x="755576" y="3429000"/>
            <a:ext cx="6192688" cy="1200329"/>
          </a:xfrm>
          <a:prstGeom prst="rect">
            <a:avLst/>
          </a:prstGeom>
        </p:spPr>
        <p:txBody>
          <a:bodyPr wrap="square">
            <a:spAutoFit/>
          </a:bodyPr>
          <a:lstStyle/>
          <a:p>
            <a:pPr marL="285750" indent="-285750">
              <a:buFont typeface="Arial" panose="020B0604020202020204" pitchFamily="34" charset="0"/>
              <a:buChar char="•"/>
            </a:pPr>
            <a:r>
              <a:rPr lang="tr-TR" altLang="tr-TR" sz="2400" dirty="0">
                <a:solidFill>
                  <a:srgbClr val="FF0000"/>
                </a:solidFill>
                <a:latin typeface="Times New Roman" panose="02020603050405020304" pitchFamily="18" charset="0"/>
                <a:cs typeface="Times New Roman" panose="02020603050405020304" pitchFamily="18" charset="0"/>
              </a:rPr>
              <a:t>Tam süreli işyeri hekimi görevlendirilen işyerlerinde, diğer sağlık personeli görevlendirilmesi </a:t>
            </a:r>
            <a:r>
              <a:rPr lang="tr-TR" altLang="tr-TR" sz="2400" b="1" u="sng" dirty="0">
                <a:solidFill>
                  <a:srgbClr val="FF0000"/>
                </a:solidFill>
                <a:latin typeface="Times New Roman" panose="02020603050405020304" pitchFamily="18" charset="0"/>
                <a:cs typeface="Times New Roman" panose="02020603050405020304" pitchFamily="18" charset="0"/>
              </a:rPr>
              <a:t>zorunlu değildir </a:t>
            </a:r>
          </a:p>
        </p:txBody>
      </p:sp>
    </p:spTree>
    <p:extLst>
      <p:ext uri="{BB962C8B-B14F-4D97-AF65-F5344CB8AC3E}">
        <p14:creationId xmlns="" xmlns:p14="http://schemas.microsoft.com/office/powerpoint/2010/main" val="1424168965"/>
      </p:ext>
    </p:extLst>
  </p:cSld>
  <p:clrMapOvr>
    <a:masterClrMapping/>
  </p:clrMapOvr>
  <p:transition spd="med">
    <p:cover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34</a:t>
            </a:fld>
            <a:endParaRPr lang="tr-TR"/>
          </a:p>
        </p:txBody>
      </p:sp>
      <p:sp>
        <p:nvSpPr>
          <p:cNvPr id="3" name="Dikdörtgen 2"/>
          <p:cNvSpPr/>
          <p:nvPr/>
        </p:nvSpPr>
        <p:spPr>
          <a:xfrm>
            <a:off x="755576" y="1340768"/>
            <a:ext cx="7632848" cy="1292662"/>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İŞ GÜVENLİĞİ UZMANLARININ GÖREV, YETKİ, SORUMLULUK VE EĞİTİMLERİ HAKKINDA YÖNETMELİK </a:t>
            </a:r>
            <a:br>
              <a:rPr lang="tr-TR" b="1" dirty="0">
                <a:latin typeface="Times New Roman" panose="02020603050405020304" pitchFamily="18" charset="0"/>
                <a:cs typeface="Times New Roman" panose="02020603050405020304" pitchFamily="18" charset="0"/>
              </a:rPr>
            </a:br>
            <a:r>
              <a:rPr lang="tr-TR" sz="1200" b="1" dirty="0">
                <a:latin typeface="Helvetica" pitchFamily="34" charset="0"/>
              </a:rPr>
              <a:t/>
            </a:r>
            <a:br>
              <a:rPr lang="tr-TR" sz="1200" b="1" dirty="0">
                <a:latin typeface="Helvetica" pitchFamily="34" charset="0"/>
              </a:rPr>
            </a:br>
            <a:r>
              <a:rPr lang="tr-TR" sz="1200" b="1" dirty="0">
                <a:latin typeface="Helvetica" pitchFamily="34" charset="0"/>
              </a:rPr>
              <a:t>(29 Aralık 2012)</a:t>
            </a:r>
            <a:r>
              <a:rPr lang="tr-TR" b="1" dirty="0">
                <a:latin typeface="Helvetica" pitchFamily="34" charset="0"/>
              </a:rPr>
              <a:t/>
            </a:r>
            <a:br>
              <a:rPr lang="tr-TR" b="1" dirty="0">
                <a:latin typeface="Helvetica" pitchFamily="34" charset="0"/>
              </a:rPr>
            </a:br>
            <a:endParaRPr lang="tr-TR" dirty="0"/>
          </a:p>
        </p:txBody>
      </p:sp>
      <p:sp>
        <p:nvSpPr>
          <p:cNvPr id="4" name="Dikdörtgen 3"/>
          <p:cNvSpPr/>
          <p:nvPr/>
        </p:nvSpPr>
        <p:spPr>
          <a:xfrm>
            <a:off x="899593" y="2420888"/>
            <a:ext cx="4464495" cy="646331"/>
          </a:xfrm>
          <a:prstGeom prst="rect">
            <a:avLst/>
          </a:prstGeom>
        </p:spPr>
        <p:txBody>
          <a:bodyPr wrap="square">
            <a:spAutoFit/>
          </a:bodyPr>
          <a:lstStyle/>
          <a:p>
            <a:r>
              <a:rPr lang="tr-TR" sz="3600" b="1" dirty="0">
                <a:solidFill>
                  <a:srgbClr val="C00000"/>
                </a:solidFill>
                <a:latin typeface="Times New Roman" panose="02020603050405020304" pitchFamily="18" charset="0"/>
                <a:cs typeface="Times New Roman" panose="02020603050405020304" pitchFamily="18" charset="0"/>
              </a:rPr>
              <a:t>Birinci Bölüm</a:t>
            </a:r>
            <a:endParaRPr lang="tr-TR" sz="3600" dirty="0">
              <a:latin typeface="Times New Roman" panose="02020603050405020304" pitchFamily="18" charset="0"/>
              <a:cs typeface="Times New Roman" panose="02020603050405020304" pitchFamily="18" charset="0"/>
            </a:endParaRPr>
          </a:p>
        </p:txBody>
      </p:sp>
      <p:sp>
        <p:nvSpPr>
          <p:cNvPr id="5" name="Dikdörtgen 4"/>
          <p:cNvSpPr/>
          <p:nvPr/>
        </p:nvSpPr>
        <p:spPr>
          <a:xfrm>
            <a:off x="971601" y="2924944"/>
            <a:ext cx="7272808" cy="3662541"/>
          </a:xfrm>
          <a:prstGeom prst="rect">
            <a:avLst/>
          </a:prstGeom>
        </p:spPr>
        <p:txBody>
          <a:bodyPr wrap="square">
            <a:spAutoFit/>
          </a:bodyPr>
          <a:lstStyle/>
          <a:p>
            <a:pPr lvl="1">
              <a:buFont typeface="Wingdings" pitchFamily="2" charset="2"/>
              <a:buChar char="ü"/>
            </a:pPr>
            <a:r>
              <a:rPr lang="tr-TR" sz="2000" dirty="0">
                <a:latin typeface="Helvetica" pitchFamily="34" charset="0"/>
              </a:rPr>
              <a:t>İş sağlığı ve güvenliği hizmetlerinde görevli iş güvenliği uzmanlarının nitelikleri, eğitimleri ve belgelendirilmeleri, görev, yetki ve sorumlulukları ile çalışma usul ve esaslarını düzenlemektedir</a:t>
            </a:r>
            <a:r>
              <a:rPr lang="tr-TR" sz="2000" dirty="0" smtClean="0">
                <a:latin typeface="Helvetica" pitchFamily="34" charset="0"/>
              </a:rPr>
              <a:t>.</a:t>
            </a:r>
            <a:endParaRPr lang="tr-TR" sz="2000" dirty="0">
              <a:latin typeface="Helvetica" pitchFamily="34" charset="0"/>
            </a:endParaRPr>
          </a:p>
          <a:p>
            <a:pPr lvl="1">
              <a:buFont typeface="Wingdings" pitchFamily="2" charset="2"/>
              <a:buChar char="ü"/>
            </a:pPr>
            <a:endParaRPr lang="tr-TR" sz="2000" dirty="0">
              <a:latin typeface="Helvetica" pitchFamily="34" charset="0"/>
            </a:endParaRPr>
          </a:p>
          <a:p>
            <a:r>
              <a:rPr lang="tr-TR" sz="2400" b="1" dirty="0">
                <a:latin typeface="Helvetica" pitchFamily="34" charset="0"/>
              </a:rPr>
              <a:t>Kapsam;</a:t>
            </a:r>
          </a:p>
          <a:p>
            <a:endParaRPr lang="tr-TR" sz="2400" b="1" dirty="0">
              <a:latin typeface="Helvetica" pitchFamily="34" charset="0"/>
            </a:endParaRPr>
          </a:p>
          <a:p>
            <a:pPr lvl="1">
              <a:buFont typeface="Wingdings" pitchFamily="2" charset="2"/>
              <a:buChar char="ü"/>
            </a:pPr>
            <a:r>
              <a:rPr lang="tr-TR" sz="2000" dirty="0">
                <a:latin typeface="Helvetica" pitchFamily="34" charset="0"/>
              </a:rPr>
              <a:t>Bu Yönetmelik, 20/6/2012 tarihli ve 6331 sayılı İş Sağlığı ve Güvenliği Kanunu kapsamında yer alan işyerleri ile eğitim kurumlarını kapsar.</a:t>
            </a:r>
          </a:p>
          <a:p>
            <a:pPr lvl="1">
              <a:buFont typeface="Wingdings" pitchFamily="2" charset="2"/>
              <a:buChar char="ü"/>
            </a:pPr>
            <a:endParaRPr lang="tr-TR" sz="2400" b="1" dirty="0">
              <a:latin typeface="Helvetica" pitchFamily="34" charset="0"/>
            </a:endParaRPr>
          </a:p>
        </p:txBody>
      </p:sp>
    </p:spTree>
    <p:extLst>
      <p:ext uri="{BB962C8B-B14F-4D97-AF65-F5344CB8AC3E}">
        <p14:creationId xmlns="" xmlns:p14="http://schemas.microsoft.com/office/powerpoint/2010/main" val="4105001042"/>
      </p:ext>
    </p:extLst>
  </p:cSld>
  <p:clrMapOvr>
    <a:masterClrMapping/>
  </p:clrMapOvr>
  <p:transition spd="med">
    <p:cover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35</a:t>
            </a:fld>
            <a:endParaRPr lang="tr-TR"/>
          </a:p>
        </p:txBody>
      </p:sp>
      <p:sp>
        <p:nvSpPr>
          <p:cNvPr id="3" name="Dikdörtgen 2"/>
          <p:cNvSpPr/>
          <p:nvPr/>
        </p:nvSpPr>
        <p:spPr>
          <a:xfrm>
            <a:off x="467544" y="1124744"/>
            <a:ext cx="5328591" cy="707886"/>
          </a:xfrm>
          <a:prstGeom prst="rect">
            <a:avLst/>
          </a:prstGeom>
        </p:spPr>
        <p:txBody>
          <a:bodyPr wrap="square">
            <a:spAutoFit/>
          </a:bodyPr>
          <a:lstStyle/>
          <a:p>
            <a:r>
              <a:rPr lang="tr-TR" sz="4000" b="1" dirty="0" smtClean="0">
                <a:latin typeface="Times New Roman" panose="02020603050405020304" pitchFamily="18" charset="0"/>
                <a:cs typeface="Times New Roman" panose="02020603050405020304" pitchFamily="18" charset="0"/>
              </a:rPr>
              <a:t>Tanımlar</a:t>
            </a:r>
            <a:endParaRPr lang="tr-TR" sz="4000" dirty="0">
              <a:latin typeface="Times New Roman" panose="02020603050405020304" pitchFamily="18" charset="0"/>
              <a:cs typeface="Times New Roman" panose="02020603050405020304" pitchFamily="18" charset="0"/>
            </a:endParaRPr>
          </a:p>
        </p:txBody>
      </p:sp>
      <p:sp>
        <p:nvSpPr>
          <p:cNvPr id="4" name="Dikdörtgen 3"/>
          <p:cNvSpPr/>
          <p:nvPr/>
        </p:nvSpPr>
        <p:spPr>
          <a:xfrm>
            <a:off x="-33608" y="1988840"/>
            <a:ext cx="8422032" cy="1631216"/>
          </a:xfrm>
          <a:prstGeom prst="rect">
            <a:avLst/>
          </a:prstGeom>
        </p:spPr>
        <p:txBody>
          <a:bodyPr wrap="square">
            <a:spAutoFit/>
          </a:bodyPr>
          <a:lstStyle/>
          <a:p>
            <a:pPr lvl="1">
              <a:buFont typeface="Wingdings" pitchFamily="2" charset="2"/>
              <a:buChar char="ü"/>
            </a:pPr>
            <a:r>
              <a:rPr lang="tr-TR" sz="2000" b="1" u="sng" dirty="0">
                <a:solidFill>
                  <a:srgbClr val="FF0000"/>
                </a:solidFill>
                <a:latin typeface="Times New Roman" panose="02020603050405020304" pitchFamily="18" charset="0"/>
                <a:cs typeface="Times New Roman" panose="02020603050405020304" pitchFamily="18" charset="0"/>
              </a:rPr>
              <a:t>İş güvenliği uzmanı</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İş sağlığı ve güvenliği alanında görev yapmak üzere Bakanlıkça yetkilendirilmiş, </a:t>
            </a:r>
            <a:r>
              <a:rPr lang="tr-TR" sz="2000" dirty="0" err="1">
                <a:latin typeface="Times New Roman" panose="02020603050405020304" pitchFamily="18" charset="0"/>
                <a:cs typeface="Times New Roman" panose="02020603050405020304" pitchFamily="18" charset="0"/>
              </a:rPr>
              <a:t>işgüvenliği</a:t>
            </a:r>
            <a:r>
              <a:rPr lang="tr-TR" sz="2000" dirty="0">
                <a:latin typeface="Times New Roman" panose="02020603050405020304" pitchFamily="18" charset="0"/>
                <a:cs typeface="Times New Roman" panose="02020603050405020304" pitchFamily="18" charset="0"/>
              </a:rPr>
              <a:t> uzmanlığı belgesine sahip, </a:t>
            </a:r>
            <a:r>
              <a:rPr lang="tr-TR" sz="2000" b="1" dirty="0">
                <a:solidFill>
                  <a:srgbClr val="FF0000"/>
                </a:solidFill>
                <a:latin typeface="Times New Roman" panose="02020603050405020304" pitchFamily="18" charset="0"/>
                <a:cs typeface="Times New Roman" panose="02020603050405020304" pitchFamily="18" charset="0"/>
              </a:rPr>
              <a:t>Bakanlık ve ilgili kuruluşlarında çalışma hayatını denetleyen müfettişler ile mühendislik veya mimarlık eğitimi veren fakültelerin mezunları ile teknik elemanı</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(11 Ekim 2013 değişiklik)</a:t>
            </a:r>
          </a:p>
        </p:txBody>
      </p:sp>
    </p:spTree>
    <p:extLst>
      <p:ext uri="{BB962C8B-B14F-4D97-AF65-F5344CB8AC3E}">
        <p14:creationId xmlns="" xmlns:p14="http://schemas.microsoft.com/office/powerpoint/2010/main" val="275340846"/>
      </p:ext>
    </p:extLst>
  </p:cSld>
  <p:clrMapOvr>
    <a:masterClrMapping/>
  </p:clrMapOvr>
  <p:transition spd="med">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36</a:t>
            </a:fld>
            <a:endParaRPr lang="tr-TR"/>
          </a:p>
        </p:txBody>
      </p:sp>
      <p:sp>
        <p:nvSpPr>
          <p:cNvPr id="3" name="Dikdörtgen 2"/>
          <p:cNvSpPr/>
          <p:nvPr/>
        </p:nvSpPr>
        <p:spPr>
          <a:xfrm>
            <a:off x="467544" y="1052736"/>
            <a:ext cx="8496944" cy="1938992"/>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Üçüncü Bölüm- </a:t>
            </a:r>
            <a:br>
              <a:rPr lang="tr-TR" sz="2400" b="1" dirty="0">
                <a:latin typeface="Times New Roman" panose="02020603050405020304" pitchFamily="18" charset="0"/>
                <a:cs typeface="Times New Roman" panose="02020603050405020304" pitchFamily="18" charset="0"/>
              </a:rPr>
            </a:br>
            <a:r>
              <a:rPr lang="tr-TR" sz="2400" b="1" dirty="0">
                <a:latin typeface="Times New Roman" panose="02020603050405020304" pitchFamily="18" charset="0"/>
                <a:cs typeface="Times New Roman" panose="02020603050405020304" pitchFamily="18" charset="0"/>
              </a:rPr>
              <a:t>İş Güvenliği Uzmanlarının Nitelikleri, Görev, Yetki ve Yükümlülükleri ile Çalışma </a:t>
            </a:r>
            <a:r>
              <a:rPr lang="tr-TR" sz="2400" b="1" dirty="0" err="1">
                <a:latin typeface="Times New Roman" panose="02020603050405020304" pitchFamily="18" charset="0"/>
                <a:cs typeface="Times New Roman" panose="02020603050405020304" pitchFamily="18" charset="0"/>
              </a:rPr>
              <a:t>Usûl</a:t>
            </a:r>
            <a:r>
              <a:rPr lang="tr-TR" sz="2400" b="1" dirty="0">
                <a:latin typeface="Times New Roman" panose="02020603050405020304" pitchFamily="18" charset="0"/>
                <a:cs typeface="Times New Roman" panose="02020603050405020304" pitchFamily="18" charset="0"/>
              </a:rPr>
              <a:t> ve </a:t>
            </a:r>
            <a:r>
              <a:rPr lang="tr-TR" sz="2400" b="1" dirty="0" smtClean="0">
                <a:latin typeface="Times New Roman" panose="02020603050405020304" pitchFamily="18" charset="0"/>
                <a:cs typeface="Times New Roman" panose="02020603050405020304" pitchFamily="18" charset="0"/>
              </a:rPr>
              <a:t>Esasları</a:t>
            </a:r>
          </a:p>
          <a:p>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4" name="Dikdörtgen 3"/>
          <p:cNvSpPr/>
          <p:nvPr/>
        </p:nvSpPr>
        <p:spPr>
          <a:xfrm>
            <a:off x="467544" y="2991728"/>
            <a:ext cx="8496944" cy="2677656"/>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İş güvenliği uzmanlarının nitelikleri ve görevlendirilmeleri;</a:t>
            </a:r>
          </a:p>
          <a:p>
            <a:endParaRPr lang="tr-TR" sz="2400" b="1" dirty="0">
              <a:latin typeface="Times New Roman" panose="02020603050405020304" pitchFamily="18" charset="0"/>
              <a:cs typeface="Times New Roman" panose="02020603050405020304" pitchFamily="18" charset="0"/>
            </a:endParaRPr>
          </a:p>
          <a:p>
            <a:pPr lvl="1">
              <a:buFont typeface="Wingdings" pitchFamily="2" charset="2"/>
              <a:buChar char="ü"/>
            </a:pPr>
            <a:r>
              <a:rPr lang="tr-TR" sz="2000" dirty="0">
                <a:latin typeface="Times New Roman" panose="02020603050405020304" pitchFamily="18" charset="0"/>
                <a:cs typeface="Times New Roman" panose="02020603050405020304" pitchFamily="18" charset="0"/>
              </a:rPr>
              <a:t>iş güvenliği uzmanı olarak </a:t>
            </a:r>
            <a:r>
              <a:rPr lang="tr-TR" sz="2000" u="sng" dirty="0">
                <a:latin typeface="Times New Roman" panose="02020603050405020304" pitchFamily="18" charset="0"/>
                <a:cs typeface="Times New Roman" panose="02020603050405020304" pitchFamily="18" charset="0"/>
              </a:rPr>
              <a:t>görevlendirilecekler</a:t>
            </a:r>
            <a:r>
              <a:rPr lang="tr-TR" sz="2000"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işgüvenliği</a:t>
            </a:r>
            <a:r>
              <a:rPr lang="tr-TR" sz="2000" b="1" dirty="0">
                <a:latin typeface="Times New Roman" panose="02020603050405020304" pitchFamily="18" charset="0"/>
                <a:cs typeface="Times New Roman" panose="02020603050405020304" pitchFamily="18" charset="0"/>
              </a:rPr>
              <a:t> uzmanlığı belgesine sahip olmak zorundadır.</a:t>
            </a:r>
          </a:p>
          <a:p>
            <a:pPr lvl="1">
              <a:buFont typeface="Wingdings" pitchFamily="2" charset="2"/>
              <a:buChar char="ü"/>
            </a:pPr>
            <a:r>
              <a:rPr lang="tr-TR" sz="2000" b="1" dirty="0">
                <a:solidFill>
                  <a:srgbClr val="FF0000"/>
                </a:solidFill>
                <a:latin typeface="Times New Roman" panose="02020603050405020304" pitchFamily="18" charset="0"/>
                <a:cs typeface="Times New Roman" panose="02020603050405020304" pitchFamily="18" charset="0"/>
              </a:rPr>
              <a:t>(C) sınıfı belgeye sahip olanlar az tehlikeli sınıfta</a:t>
            </a:r>
          </a:p>
          <a:p>
            <a:pPr lvl="1">
              <a:buFont typeface="Wingdings" pitchFamily="2" charset="2"/>
              <a:buChar char="ü"/>
            </a:pPr>
            <a:r>
              <a:rPr lang="tr-TR" sz="2000" b="1" dirty="0">
                <a:solidFill>
                  <a:srgbClr val="FF0000"/>
                </a:solidFill>
                <a:latin typeface="Times New Roman" panose="02020603050405020304" pitchFamily="18" charset="0"/>
                <a:cs typeface="Times New Roman" panose="02020603050405020304" pitchFamily="18" charset="0"/>
              </a:rPr>
              <a:t>(B) sınıfı belgeye sahip olanlar az tehlikeli ve tehlikeli sınıflarda</a:t>
            </a:r>
          </a:p>
          <a:p>
            <a:pPr lvl="1">
              <a:buFont typeface="Wingdings" pitchFamily="2" charset="2"/>
              <a:buChar char="ü"/>
            </a:pPr>
            <a:r>
              <a:rPr lang="tr-TR" sz="2000" b="1" dirty="0">
                <a:solidFill>
                  <a:srgbClr val="FF0000"/>
                </a:solidFill>
                <a:latin typeface="Times New Roman" panose="02020603050405020304" pitchFamily="18" charset="0"/>
                <a:cs typeface="Times New Roman" panose="02020603050405020304" pitchFamily="18" charset="0"/>
              </a:rPr>
              <a:t>(A) sınıfı belgeye sahip olanlar ise bütün tehlike sınıflarında </a:t>
            </a:r>
          </a:p>
          <a:p>
            <a:pPr lvl="1"/>
            <a:r>
              <a:rPr lang="tr-TR" sz="2000" dirty="0">
                <a:latin typeface="Times New Roman" panose="02020603050405020304" pitchFamily="18" charset="0"/>
                <a:cs typeface="Times New Roman" panose="02020603050405020304" pitchFamily="18" charset="0"/>
              </a:rPr>
              <a:t>yer alan işyerlerinde çalışabilirler.</a:t>
            </a:r>
          </a:p>
        </p:txBody>
      </p:sp>
    </p:spTree>
    <p:extLst>
      <p:ext uri="{BB962C8B-B14F-4D97-AF65-F5344CB8AC3E}">
        <p14:creationId xmlns="" xmlns:p14="http://schemas.microsoft.com/office/powerpoint/2010/main" val="2072623276"/>
      </p:ext>
    </p:extLst>
  </p:cSld>
  <p:clrMapOvr>
    <a:masterClrMapping/>
  </p:clrMapOvr>
  <p:transition spd="med">
    <p:cover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37</a:t>
            </a:fld>
            <a:endParaRPr lang="tr-TR"/>
          </a:p>
        </p:txBody>
      </p:sp>
      <p:sp>
        <p:nvSpPr>
          <p:cNvPr id="3" name="Dikdörtgen 2"/>
          <p:cNvSpPr/>
          <p:nvPr/>
        </p:nvSpPr>
        <p:spPr>
          <a:xfrm>
            <a:off x="611560" y="1268760"/>
            <a:ext cx="7200800" cy="923330"/>
          </a:xfrm>
          <a:prstGeom prst="rect">
            <a:avLst/>
          </a:prstGeom>
        </p:spPr>
        <p:txBody>
          <a:bodyPr wrap="square">
            <a:spAutoFit/>
          </a:bodyPr>
          <a:lstStyle/>
          <a:p>
            <a:r>
              <a:rPr lang="tr-TR" b="1" dirty="0">
                <a:solidFill>
                  <a:srgbClr val="C00000"/>
                </a:solidFill>
                <a:latin typeface="Helvetica Narrow" pitchFamily="34" charset="0"/>
              </a:rPr>
              <a:t>Üçüncü Bölüm- </a:t>
            </a:r>
            <a:br>
              <a:rPr lang="tr-TR" b="1" dirty="0">
                <a:solidFill>
                  <a:srgbClr val="C00000"/>
                </a:solidFill>
                <a:latin typeface="Helvetica Narrow" pitchFamily="34" charset="0"/>
              </a:rPr>
            </a:br>
            <a:r>
              <a:rPr lang="tr-TR" b="1" dirty="0">
                <a:solidFill>
                  <a:srgbClr val="C00000"/>
                </a:solidFill>
                <a:latin typeface="Helvetica Narrow" pitchFamily="34" charset="0"/>
              </a:rPr>
              <a:t>İş Güvenliği Uzmanlarının Nitelikleri, Görev, Yetki ve Yükümlülükleri ile Çalışma </a:t>
            </a:r>
            <a:r>
              <a:rPr lang="tr-TR" b="1" dirty="0" err="1">
                <a:solidFill>
                  <a:srgbClr val="C00000"/>
                </a:solidFill>
                <a:latin typeface="Helvetica Narrow" pitchFamily="34" charset="0"/>
              </a:rPr>
              <a:t>Usûl</a:t>
            </a:r>
            <a:r>
              <a:rPr lang="tr-TR" b="1" dirty="0">
                <a:solidFill>
                  <a:srgbClr val="C00000"/>
                </a:solidFill>
                <a:latin typeface="Helvetica Narrow" pitchFamily="34" charset="0"/>
              </a:rPr>
              <a:t> ve Esasları</a:t>
            </a:r>
            <a:endParaRPr lang="tr-TR" dirty="0"/>
          </a:p>
        </p:txBody>
      </p:sp>
      <p:sp>
        <p:nvSpPr>
          <p:cNvPr id="4" name="Dikdörtgen 3"/>
          <p:cNvSpPr/>
          <p:nvPr/>
        </p:nvSpPr>
        <p:spPr>
          <a:xfrm>
            <a:off x="467544" y="2348880"/>
            <a:ext cx="8352928" cy="4154984"/>
          </a:xfrm>
          <a:prstGeom prst="rect">
            <a:avLst/>
          </a:prstGeom>
        </p:spPr>
        <p:txBody>
          <a:bodyPr wrap="square">
            <a:spAutoFit/>
          </a:bodyPr>
          <a:lstStyle/>
          <a:p>
            <a:r>
              <a:rPr lang="tr-TR" sz="2400" b="1" dirty="0">
                <a:latin typeface="Helvetica" pitchFamily="34" charset="0"/>
              </a:rPr>
              <a:t>İş güvenliği uzmanlarının görevleri;</a:t>
            </a:r>
          </a:p>
          <a:p>
            <a:r>
              <a:rPr lang="tr-TR" sz="2000" dirty="0">
                <a:solidFill>
                  <a:srgbClr val="FF0000"/>
                </a:solidFill>
                <a:latin typeface="Helvetica" pitchFamily="34" charset="0"/>
              </a:rPr>
              <a:t>1-Rehberlik;</a:t>
            </a:r>
          </a:p>
          <a:p>
            <a:pPr lvl="1">
              <a:buFont typeface="Wingdings" pitchFamily="2" charset="2"/>
              <a:buChar char="ü"/>
            </a:pPr>
            <a:r>
              <a:rPr lang="tr-TR" dirty="0">
                <a:latin typeface="Helvetica" pitchFamily="34" charset="0"/>
              </a:rPr>
              <a:t>iş sağlığı ve güvenliği mevzuatına ve genel iş güvenliği kurallarına uygun olarak sürdürülmesini sağlamak için işverene önerilerde bulunmak.</a:t>
            </a:r>
          </a:p>
          <a:p>
            <a:pPr lvl="1">
              <a:buFont typeface="Wingdings" pitchFamily="2" charset="2"/>
              <a:buChar char="ü"/>
            </a:pPr>
            <a:r>
              <a:rPr lang="tr-TR" dirty="0">
                <a:latin typeface="Helvetica" pitchFamily="34" charset="0"/>
              </a:rPr>
              <a:t>İş sağlığı ve güvenliğiyle ilgili alınması gereken tedbirleri işverene yazılı olarak bildirmek</a:t>
            </a:r>
          </a:p>
          <a:p>
            <a:r>
              <a:rPr lang="tr-TR" sz="2000" dirty="0">
                <a:solidFill>
                  <a:srgbClr val="FF0000"/>
                </a:solidFill>
                <a:latin typeface="Helvetica" pitchFamily="34" charset="0"/>
              </a:rPr>
              <a:t>2- Risk Değerlendirmesi</a:t>
            </a:r>
          </a:p>
          <a:p>
            <a:pPr lvl="1">
              <a:buFont typeface="Wingdings" pitchFamily="2" charset="2"/>
              <a:buChar char="ü"/>
            </a:pPr>
            <a:r>
              <a:rPr lang="tr-TR" dirty="0">
                <a:latin typeface="Helvetica" pitchFamily="34" charset="0"/>
              </a:rPr>
              <a:t>Risk değerlendirmesi yapılmasıyla ilgili çalışmalara katılmak, risk değerlendirmesi sonucunda alınması gereken sağlık ve güvenlik önlemleri konusunda işverene önerilerde bulunmak ve takibini yapmak.</a:t>
            </a:r>
          </a:p>
          <a:p>
            <a:r>
              <a:rPr lang="tr-TR" sz="2000" dirty="0">
                <a:solidFill>
                  <a:srgbClr val="FF0000"/>
                </a:solidFill>
                <a:latin typeface="Helvetica" pitchFamily="34" charset="0"/>
              </a:rPr>
              <a:t>3- Çalışma ortamı gözetimi</a:t>
            </a:r>
            <a:r>
              <a:rPr lang="tr-TR" sz="2000" dirty="0">
                <a:latin typeface="Helvetica" pitchFamily="34" charset="0"/>
              </a:rPr>
              <a:t>;</a:t>
            </a:r>
          </a:p>
          <a:p>
            <a:pPr lvl="1">
              <a:buFont typeface="Wingdings" panose="05000000000000000000" pitchFamily="2" charset="2"/>
              <a:buChar char="ü"/>
            </a:pPr>
            <a:r>
              <a:rPr lang="tr-TR" dirty="0">
                <a:latin typeface="Helvetica" pitchFamily="34" charset="0"/>
              </a:rPr>
              <a:t>işyerinde iş sağlığı ve güvenliği mevzuatı gereği yapılması gereken periyodik bakım, kontrol ve ölçümleri planlamak ve uygulamalarını kontrol etmek.</a:t>
            </a:r>
          </a:p>
        </p:txBody>
      </p:sp>
    </p:spTree>
    <p:extLst>
      <p:ext uri="{BB962C8B-B14F-4D97-AF65-F5344CB8AC3E}">
        <p14:creationId xmlns="" xmlns:p14="http://schemas.microsoft.com/office/powerpoint/2010/main" val="480789642"/>
      </p:ext>
    </p:extLst>
  </p:cSld>
  <p:clrMapOvr>
    <a:masterClrMapping/>
  </p:clrMapOvr>
  <p:transition spd="med">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38</a:t>
            </a:fld>
            <a:endParaRPr lang="tr-TR"/>
          </a:p>
        </p:txBody>
      </p:sp>
      <p:sp>
        <p:nvSpPr>
          <p:cNvPr id="3" name="Dikdörtgen 2"/>
          <p:cNvSpPr/>
          <p:nvPr/>
        </p:nvSpPr>
        <p:spPr>
          <a:xfrm>
            <a:off x="323528" y="1268760"/>
            <a:ext cx="8496944" cy="923330"/>
          </a:xfrm>
          <a:prstGeom prst="rect">
            <a:avLst/>
          </a:prstGeom>
        </p:spPr>
        <p:txBody>
          <a:bodyPr wrap="square">
            <a:spAutoFit/>
          </a:bodyPr>
          <a:lstStyle/>
          <a:p>
            <a:r>
              <a:rPr lang="tr-TR" b="1" dirty="0">
                <a:solidFill>
                  <a:srgbClr val="C00000"/>
                </a:solidFill>
                <a:latin typeface="Helvetica Narrow" pitchFamily="34" charset="0"/>
              </a:rPr>
              <a:t>Üçüncü Bölüm- </a:t>
            </a:r>
            <a:br>
              <a:rPr lang="tr-TR" b="1" dirty="0">
                <a:solidFill>
                  <a:srgbClr val="C00000"/>
                </a:solidFill>
                <a:latin typeface="Helvetica Narrow" pitchFamily="34" charset="0"/>
              </a:rPr>
            </a:br>
            <a:r>
              <a:rPr lang="tr-TR" b="1" dirty="0">
                <a:solidFill>
                  <a:srgbClr val="C00000"/>
                </a:solidFill>
                <a:latin typeface="Helvetica Narrow" pitchFamily="34" charset="0"/>
              </a:rPr>
              <a:t>İş Güvenliği Uzmanlarının Nitelikleri, Görev, Yetki ve Yükümlülükleri ile Çalışma </a:t>
            </a:r>
            <a:r>
              <a:rPr lang="tr-TR" b="1" dirty="0" err="1">
                <a:solidFill>
                  <a:srgbClr val="C00000"/>
                </a:solidFill>
                <a:latin typeface="Helvetica Narrow" pitchFamily="34" charset="0"/>
              </a:rPr>
              <a:t>Usûl</a:t>
            </a:r>
            <a:r>
              <a:rPr lang="tr-TR" b="1" dirty="0">
                <a:solidFill>
                  <a:srgbClr val="C00000"/>
                </a:solidFill>
                <a:latin typeface="Helvetica Narrow" pitchFamily="34" charset="0"/>
              </a:rPr>
              <a:t> ve Esasları</a:t>
            </a:r>
            <a:endParaRPr lang="tr-TR" dirty="0"/>
          </a:p>
        </p:txBody>
      </p:sp>
      <p:sp>
        <p:nvSpPr>
          <p:cNvPr id="4" name="Dikdörtgen 3"/>
          <p:cNvSpPr/>
          <p:nvPr/>
        </p:nvSpPr>
        <p:spPr>
          <a:xfrm>
            <a:off x="323528" y="2192090"/>
            <a:ext cx="8568952" cy="3939540"/>
          </a:xfrm>
          <a:prstGeom prst="rect">
            <a:avLst/>
          </a:prstGeom>
        </p:spPr>
        <p:txBody>
          <a:bodyPr wrap="square">
            <a:spAutoFit/>
          </a:bodyPr>
          <a:lstStyle/>
          <a:p>
            <a:r>
              <a:rPr lang="tr-TR" sz="2400" b="1" dirty="0">
                <a:latin typeface="Helvetica" pitchFamily="34" charset="0"/>
              </a:rPr>
              <a:t>İş güvenliği uzmanlarının görevleri;</a:t>
            </a:r>
          </a:p>
          <a:p>
            <a:endParaRPr lang="tr-TR" sz="2400" b="1" dirty="0">
              <a:latin typeface="Helvetica" pitchFamily="34" charset="0"/>
            </a:endParaRPr>
          </a:p>
          <a:p>
            <a:r>
              <a:rPr lang="tr-TR" sz="2000" dirty="0">
                <a:solidFill>
                  <a:srgbClr val="FF0000"/>
                </a:solidFill>
                <a:latin typeface="Helvetica" pitchFamily="34" charset="0"/>
              </a:rPr>
              <a:t>4- Eğitim, bilgilendirme ve kayıt</a:t>
            </a:r>
            <a:r>
              <a:rPr lang="tr-TR" sz="2000" dirty="0">
                <a:latin typeface="Helvetica" pitchFamily="34" charset="0"/>
              </a:rPr>
              <a:t>;</a:t>
            </a:r>
          </a:p>
          <a:p>
            <a:pPr lvl="1">
              <a:buFont typeface="Wingdings" pitchFamily="2" charset="2"/>
              <a:buChar char="ü"/>
            </a:pPr>
            <a:r>
              <a:rPr lang="tr-TR" dirty="0">
                <a:latin typeface="Helvetica" pitchFamily="34" charset="0"/>
              </a:rPr>
              <a:t>Çalışanların iş sağlığı ve güvenliği eğitimlerinin ilgili mevzuata uygun olarak planlanması konusunda çalışma yaparak işverenin onayına sunmak ve uygulamalarını yapmak veya kontrol etmek.</a:t>
            </a:r>
          </a:p>
          <a:p>
            <a:pPr lvl="1">
              <a:buFont typeface="Wingdings" pitchFamily="2" charset="2"/>
              <a:buChar char="ü"/>
            </a:pPr>
            <a:r>
              <a:rPr lang="tr-TR" dirty="0">
                <a:latin typeface="Helvetica" pitchFamily="34" charset="0"/>
              </a:rPr>
              <a:t>Bakanlıkça belirlenecek iş sağlığı ve güvenliğini ilgilendiren konularla ilgili bilgileri, İSG </a:t>
            </a:r>
            <a:r>
              <a:rPr lang="tr-TR" dirty="0" err="1">
                <a:latin typeface="Helvetica" pitchFamily="34" charset="0"/>
              </a:rPr>
              <a:t>KATİP’e</a:t>
            </a:r>
            <a:r>
              <a:rPr lang="tr-TR" dirty="0">
                <a:latin typeface="Helvetica" pitchFamily="34" charset="0"/>
              </a:rPr>
              <a:t> bildirmek.(11 Ekim 2013 değişiklik)</a:t>
            </a:r>
          </a:p>
          <a:p>
            <a:r>
              <a:rPr lang="tr-TR" sz="2000" dirty="0">
                <a:solidFill>
                  <a:srgbClr val="FF0000"/>
                </a:solidFill>
                <a:latin typeface="Helvetica" pitchFamily="34" charset="0"/>
              </a:rPr>
              <a:t>5- İlgili birimlerle işbirliği</a:t>
            </a:r>
            <a:r>
              <a:rPr lang="tr-TR" sz="2000" dirty="0">
                <a:latin typeface="Helvetica" pitchFamily="34" charset="0"/>
              </a:rPr>
              <a:t>;</a:t>
            </a:r>
          </a:p>
          <a:p>
            <a:pPr lvl="1">
              <a:buFont typeface="Wingdings" pitchFamily="2" charset="2"/>
              <a:buChar char="ü"/>
            </a:pPr>
            <a:r>
              <a:rPr lang="tr-TR" dirty="0">
                <a:latin typeface="Helvetica" pitchFamily="34" charset="0"/>
              </a:rPr>
              <a:t>İşyeri hekimiyle birlikte iş kazaları ve meslek hastalıklarıyla ilgili değerlendirme yapmak, tehlikeli olayın tekrarlanmaması için inceleme ve araştırma yaparak gerekli önleyici faaliyet planlarını hazırlamak ve uygulamaların takibini yapmak.</a:t>
            </a:r>
          </a:p>
        </p:txBody>
      </p:sp>
    </p:spTree>
    <p:extLst>
      <p:ext uri="{BB962C8B-B14F-4D97-AF65-F5344CB8AC3E}">
        <p14:creationId xmlns="" xmlns:p14="http://schemas.microsoft.com/office/powerpoint/2010/main" val="2133261508"/>
      </p:ext>
    </p:extLst>
  </p:cSld>
  <p:clrMapOvr>
    <a:masterClrMapping/>
  </p:clrMapOvr>
  <p:transition spd="med">
    <p:cover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39</a:t>
            </a:fld>
            <a:endParaRPr lang="tr-TR"/>
          </a:p>
        </p:txBody>
      </p:sp>
      <p:sp>
        <p:nvSpPr>
          <p:cNvPr id="3" name="Dikdörtgen 2"/>
          <p:cNvSpPr/>
          <p:nvPr/>
        </p:nvSpPr>
        <p:spPr>
          <a:xfrm>
            <a:off x="467544" y="1124744"/>
            <a:ext cx="7848872" cy="1200329"/>
          </a:xfrm>
          <a:prstGeom prst="rect">
            <a:avLst/>
          </a:prstGeom>
        </p:spPr>
        <p:txBody>
          <a:bodyPr wrap="square">
            <a:spAutoFit/>
          </a:bodyPr>
          <a:lstStyle/>
          <a:p>
            <a:r>
              <a:rPr lang="tr-TR" b="1" dirty="0">
                <a:solidFill>
                  <a:srgbClr val="C00000"/>
                </a:solidFill>
                <a:latin typeface="Helvetica Narrow" pitchFamily="34" charset="0"/>
              </a:rPr>
              <a:t>Üçüncü Bölüm- </a:t>
            </a:r>
            <a:br>
              <a:rPr lang="tr-TR" b="1" dirty="0">
                <a:solidFill>
                  <a:srgbClr val="C00000"/>
                </a:solidFill>
                <a:latin typeface="Helvetica Narrow" pitchFamily="34" charset="0"/>
              </a:rPr>
            </a:br>
            <a:r>
              <a:rPr lang="tr-TR" b="1" dirty="0">
                <a:solidFill>
                  <a:srgbClr val="C00000"/>
                </a:solidFill>
                <a:latin typeface="Helvetica Narrow" pitchFamily="34" charset="0"/>
              </a:rPr>
              <a:t>İş Güvenliği Uzmanlarının Nitelikleri, Görev, Yetki ve Yükümlülükleri ile Çalışma </a:t>
            </a:r>
            <a:r>
              <a:rPr lang="tr-TR" b="1" dirty="0" err="1">
                <a:solidFill>
                  <a:srgbClr val="C00000"/>
                </a:solidFill>
                <a:latin typeface="Helvetica Narrow" pitchFamily="34" charset="0"/>
              </a:rPr>
              <a:t>Usûl</a:t>
            </a:r>
            <a:r>
              <a:rPr lang="tr-TR" b="1" dirty="0">
                <a:solidFill>
                  <a:srgbClr val="C00000"/>
                </a:solidFill>
                <a:latin typeface="Helvetica Narrow" pitchFamily="34" charset="0"/>
              </a:rPr>
              <a:t> ve Esasları</a:t>
            </a:r>
            <a:br>
              <a:rPr lang="tr-TR" b="1" dirty="0">
                <a:solidFill>
                  <a:srgbClr val="C00000"/>
                </a:solidFill>
                <a:latin typeface="Helvetica Narrow" pitchFamily="34" charset="0"/>
              </a:rPr>
            </a:br>
            <a:endParaRPr lang="tr-TR" dirty="0"/>
          </a:p>
        </p:txBody>
      </p:sp>
      <p:sp>
        <p:nvSpPr>
          <p:cNvPr id="4" name="Dikdörtgen 3"/>
          <p:cNvSpPr/>
          <p:nvPr/>
        </p:nvSpPr>
        <p:spPr>
          <a:xfrm>
            <a:off x="467544" y="2276872"/>
            <a:ext cx="7848872" cy="3139321"/>
          </a:xfrm>
          <a:prstGeom prst="rect">
            <a:avLst/>
          </a:prstGeom>
        </p:spPr>
        <p:txBody>
          <a:bodyPr wrap="square">
            <a:spAutoFit/>
          </a:bodyPr>
          <a:lstStyle/>
          <a:p>
            <a:r>
              <a:rPr lang="tr-TR" sz="2400" b="1" dirty="0">
                <a:latin typeface="Helvetica" pitchFamily="34" charset="0"/>
              </a:rPr>
              <a:t>İş güvenliği uzmanlarının çalışma süreleri;</a:t>
            </a:r>
          </a:p>
          <a:p>
            <a:endParaRPr lang="tr-TR" sz="2400" b="1" dirty="0">
              <a:latin typeface="Helvetica" pitchFamily="34" charset="0"/>
            </a:endParaRPr>
          </a:p>
          <a:p>
            <a:pPr>
              <a:buFont typeface="Wingdings" pitchFamily="2" charset="2"/>
              <a:buChar char="ü"/>
            </a:pPr>
            <a:r>
              <a:rPr lang="tr-TR" sz="2000" b="1" dirty="0">
                <a:latin typeface="Helvetica" pitchFamily="34" charset="0"/>
              </a:rPr>
              <a:t>10’dan az çalışanı olan ve az tehlikeli sınıfta </a:t>
            </a:r>
            <a:r>
              <a:rPr lang="tr-TR" sz="2000" dirty="0">
                <a:latin typeface="Helvetica" pitchFamily="34" charset="0"/>
              </a:rPr>
              <a:t>yer alan işyerlerinde </a:t>
            </a:r>
            <a:r>
              <a:rPr lang="tr-TR" sz="2000" b="1" dirty="0">
                <a:latin typeface="Helvetica" pitchFamily="34" charset="0"/>
              </a:rPr>
              <a:t>çalışan başına </a:t>
            </a:r>
            <a:r>
              <a:rPr lang="tr-TR" sz="2000" b="1" u="sng" dirty="0">
                <a:latin typeface="Helvetica" pitchFamily="34" charset="0"/>
              </a:rPr>
              <a:t>yılda</a:t>
            </a:r>
            <a:r>
              <a:rPr lang="tr-TR" sz="2000" b="1" dirty="0">
                <a:latin typeface="Helvetica" pitchFamily="34" charset="0"/>
              </a:rPr>
              <a:t> en az </a:t>
            </a:r>
            <a:r>
              <a:rPr lang="tr-TR" sz="2000" b="1" i="1" dirty="0">
                <a:latin typeface="Helvetica" pitchFamily="34" charset="0"/>
              </a:rPr>
              <a:t>60 dakika.</a:t>
            </a:r>
          </a:p>
          <a:p>
            <a:pPr>
              <a:buFont typeface="Wingdings" pitchFamily="2" charset="2"/>
              <a:buChar char="ü"/>
            </a:pPr>
            <a:r>
              <a:rPr lang="tr-TR" sz="2000" b="1" dirty="0">
                <a:latin typeface="Helvetica" pitchFamily="34" charset="0"/>
              </a:rPr>
              <a:t>Diğer işyerlerinden</a:t>
            </a:r>
            <a:r>
              <a:rPr lang="tr-TR" sz="2000" dirty="0">
                <a:latin typeface="Helvetica" pitchFamily="34" charset="0"/>
              </a:rPr>
              <a:t>; (11 Ekim 2013 değişiklik)</a:t>
            </a:r>
          </a:p>
          <a:p>
            <a:pPr lvl="1">
              <a:buFont typeface="Wingdings" pitchFamily="2" charset="2"/>
              <a:buChar char="ü"/>
            </a:pPr>
            <a:r>
              <a:rPr lang="tr-TR" b="1" dirty="0">
                <a:latin typeface="Helvetica" pitchFamily="34" charset="0"/>
              </a:rPr>
              <a:t>Az tehlikeli sınıfta </a:t>
            </a:r>
            <a:r>
              <a:rPr lang="tr-TR" dirty="0">
                <a:latin typeface="Helvetica" pitchFamily="34" charset="0"/>
              </a:rPr>
              <a:t>yer alanlarda, çalışan başına </a:t>
            </a:r>
            <a:r>
              <a:rPr lang="tr-TR" u="sng" dirty="0">
                <a:latin typeface="Helvetica" pitchFamily="34" charset="0"/>
              </a:rPr>
              <a:t>ayda </a:t>
            </a:r>
            <a:r>
              <a:rPr lang="tr-TR" b="1" dirty="0">
                <a:latin typeface="Helvetica" pitchFamily="34" charset="0"/>
              </a:rPr>
              <a:t>en az </a:t>
            </a:r>
            <a:r>
              <a:rPr lang="tr-TR" b="1" dirty="0" smtClean="0">
                <a:latin typeface="Helvetica" pitchFamily="34" charset="0"/>
              </a:rPr>
              <a:t>10dakika</a:t>
            </a:r>
            <a:r>
              <a:rPr lang="tr-TR" dirty="0">
                <a:latin typeface="Helvetica" pitchFamily="34" charset="0"/>
              </a:rPr>
              <a:t>.</a:t>
            </a:r>
          </a:p>
          <a:p>
            <a:pPr lvl="1">
              <a:buFont typeface="Wingdings" pitchFamily="2" charset="2"/>
              <a:buChar char="ü"/>
            </a:pPr>
            <a:r>
              <a:rPr lang="tr-TR" b="1" dirty="0">
                <a:solidFill>
                  <a:srgbClr val="FF0000"/>
                </a:solidFill>
                <a:latin typeface="Helvetica" pitchFamily="34" charset="0"/>
              </a:rPr>
              <a:t>Tehlikeli sınıfta </a:t>
            </a:r>
            <a:r>
              <a:rPr lang="tr-TR" dirty="0">
                <a:solidFill>
                  <a:srgbClr val="FF0000"/>
                </a:solidFill>
                <a:latin typeface="Helvetica" pitchFamily="34" charset="0"/>
              </a:rPr>
              <a:t>yer alanlarda, çalışan başına ayda en az </a:t>
            </a:r>
            <a:r>
              <a:rPr lang="tr-TR" b="1" dirty="0" smtClean="0">
                <a:solidFill>
                  <a:srgbClr val="FF0000"/>
                </a:solidFill>
                <a:latin typeface="Helvetica" pitchFamily="34" charset="0"/>
              </a:rPr>
              <a:t>20 </a:t>
            </a:r>
            <a:r>
              <a:rPr lang="tr-TR" b="1" dirty="0">
                <a:solidFill>
                  <a:srgbClr val="FF0000"/>
                </a:solidFill>
                <a:latin typeface="Helvetica" pitchFamily="34" charset="0"/>
              </a:rPr>
              <a:t>dakika</a:t>
            </a:r>
            <a:r>
              <a:rPr lang="tr-TR" b="1" dirty="0">
                <a:latin typeface="Helvetica" pitchFamily="34" charset="0"/>
              </a:rPr>
              <a:t>.</a:t>
            </a:r>
          </a:p>
          <a:p>
            <a:pPr lvl="1">
              <a:buFont typeface="Wingdings" pitchFamily="2" charset="2"/>
              <a:buChar char="ü"/>
            </a:pPr>
            <a:r>
              <a:rPr lang="tr-TR" b="1" dirty="0">
                <a:latin typeface="Helvetica" pitchFamily="34" charset="0"/>
              </a:rPr>
              <a:t>Çok tehlikeli sınıfta </a:t>
            </a:r>
            <a:r>
              <a:rPr lang="tr-TR" dirty="0">
                <a:latin typeface="Helvetica" pitchFamily="34" charset="0"/>
              </a:rPr>
              <a:t>yer alanlarda, </a:t>
            </a:r>
            <a:r>
              <a:rPr lang="tr-TR" b="1" dirty="0">
                <a:latin typeface="Helvetica" pitchFamily="34" charset="0"/>
              </a:rPr>
              <a:t>çalışan başına ayda en az </a:t>
            </a:r>
            <a:r>
              <a:rPr lang="tr-TR" b="1" dirty="0" smtClean="0">
                <a:latin typeface="Helvetica" pitchFamily="34" charset="0"/>
              </a:rPr>
              <a:t>40 </a:t>
            </a:r>
            <a:r>
              <a:rPr lang="tr-TR" b="1" dirty="0">
                <a:latin typeface="Helvetica" pitchFamily="34" charset="0"/>
              </a:rPr>
              <a:t>dakika.</a:t>
            </a:r>
          </a:p>
        </p:txBody>
      </p:sp>
    </p:spTree>
    <p:extLst>
      <p:ext uri="{BB962C8B-B14F-4D97-AF65-F5344CB8AC3E}">
        <p14:creationId xmlns="" xmlns:p14="http://schemas.microsoft.com/office/powerpoint/2010/main" val="519070044"/>
      </p:ext>
    </p:extLst>
  </p:cSld>
  <p:clrMapOvr>
    <a:masterClrMapping/>
  </p:clrMapOvr>
  <p:transition spd="med">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2286000" y="1428750"/>
            <a:ext cx="5786438" cy="1214438"/>
          </a:xfrm>
        </p:spPr>
        <p:txBody>
          <a:bodyPr/>
          <a:lstStyle/>
          <a:p>
            <a:r>
              <a:rPr lang="tr-TR" b="1" smtClean="0"/>
              <a:t>KAMU KURUMLARI</a:t>
            </a:r>
          </a:p>
        </p:txBody>
      </p:sp>
      <p:sp>
        <p:nvSpPr>
          <p:cNvPr id="3" name="2 İçerik Yer Tutucusu"/>
          <p:cNvSpPr>
            <a:spLocks noGrp="1"/>
          </p:cNvSpPr>
          <p:nvPr>
            <p:ph idx="4294967295"/>
          </p:nvPr>
        </p:nvSpPr>
        <p:spPr>
          <a:xfrm>
            <a:off x="0" y="2786063"/>
            <a:ext cx="8929688" cy="3340100"/>
          </a:xfrm>
          <a:prstGeom prst="rect">
            <a:avLst/>
          </a:prstGeom>
        </p:spPr>
        <p:txBody>
          <a:bodyPr>
            <a:normAutofit fontScale="85000" lnSpcReduction="20000"/>
          </a:bodyPr>
          <a:lstStyle/>
          <a:p>
            <a:pPr marL="274320" indent="-274320" algn="just" fontAlgn="auto">
              <a:spcAft>
                <a:spcPts val="0"/>
              </a:spcAft>
              <a:buClr>
                <a:schemeClr val="accent3"/>
              </a:buClr>
              <a:buFont typeface="Wingdings 2"/>
              <a:buNone/>
              <a:defRPr/>
            </a:pPr>
            <a:r>
              <a:rPr lang="tr-TR" sz="2800" dirty="0" smtClean="0"/>
              <a:t>		</a:t>
            </a:r>
            <a:r>
              <a:rPr lang="tr-TR" sz="4000" dirty="0" smtClean="0">
                <a:latin typeface="Times New Roman" pitchFamily="18" charset="0"/>
                <a:cs typeface="Times New Roman" pitchFamily="18" charset="0"/>
              </a:rPr>
              <a:t>Bu hizmeti, </a:t>
            </a:r>
            <a:r>
              <a:rPr lang="tr-TR" sz="4000" u="sng" dirty="0" smtClean="0">
                <a:solidFill>
                  <a:srgbClr val="FF0000"/>
                </a:solidFill>
                <a:latin typeface="Times New Roman" pitchFamily="18" charset="0"/>
                <a:cs typeface="Times New Roman" pitchFamily="18" charset="0"/>
              </a:rPr>
              <a:t>doğrudan</a:t>
            </a:r>
            <a:r>
              <a:rPr lang="tr-TR" sz="4000" dirty="0" smtClean="0">
                <a:latin typeface="Times New Roman" pitchFamily="18" charset="0"/>
                <a:cs typeface="Times New Roman" pitchFamily="18" charset="0"/>
              </a:rPr>
              <a:t> Sağlık Bakanlığına ait döner sermayeli kuruluşlardan </a:t>
            </a:r>
            <a:r>
              <a:rPr lang="tr-TR" sz="4000" u="sng" dirty="0" smtClean="0">
                <a:solidFill>
                  <a:srgbClr val="FF0000"/>
                </a:solidFill>
                <a:latin typeface="Times New Roman" pitchFamily="18" charset="0"/>
                <a:cs typeface="Times New Roman" pitchFamily="18" charset="0"/>
              </a:rPr>
              <a:t>(ÇSB)</a:t>
            </a:r>
            <a:r>
              <a:rPr lang="tr-TR" sz="4000" dirty="0" smtClean="0">
                <a:solidFill>
                  <a:srgbClr val="FF0000"/>
                </a:solidFill>
                <a:latin typeface="Times New Roman" pitchFamily="18" charset="0"/>
                <a:cs typeface="Times New Roman" pitchFamily="18" charset="0"/>
              </a:rPr>
              <a:t> </a:t>
            </a:r>
            <a:r>
              <a:rPr lang="tr-TR" sz="4000" dirty="0" smtClean="0">
                <a:latin typeface="Times New Roman" pitchFamily="18" charset="0"/>
                <a:cs typeface="Times New Roman" pitchFamily="18" charset="0"/>
              </a:rPr>
              <a:t>alabileceği gibi, 4737 sayılı Kamu ihale kanunu kapsamında özel sektörden de alabileceklerdir. </a:t>
            </a:r>
            <a:endParaRPr lang="tr-TR" sz="4000" dirty="0">
              <a:latin typeface="Times New Roman" pitchFamily="18" charset="0"/>
              <a:cs typeface="Times New Roman" pitchFamily="18" charset="0"/>
            </a:endParaRPr>
          </a:p>
        </p:txBody>
      </p:sp>
      <p:pic>
        <p:nvPicPr>
          <p:cNvPr id="11268" name="Picture 1" descr="C:\Users\banu.saklamaz\Desktop\imagesCAPYC4N5.jpg"/>
          <p:cNvPicPr>
            <a:picLocks noChangeAspect="1" noChangeArrowheads="1"/>
          </p:cNvPicPr>
          <p:nvPr/>
        </p:nvPicPr>
        <p:blipFill>
          <a:blip r:embed="rId2" cstate="print"/>
          <a:srcRect/>
          <a:stretch>
            <a:fillRect/>
          </a:stretch>
        </p:blipFill>
        <p:spPr bwMode="auto">
          <a:xfrm>
            <a:off x="0" y="1071563"/>
            <a:ext cx="2214563" cy="1714500"/>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11270"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14290"/>
            <a:ext cx="7715304" cy="928694"/>
          </a:xfrm>
          <a:solidFill>
            <a:srgbClr val="00B0F0"/>
          </a:solidFill>
          <a:ln/>
          <a:effectLst>
            <a:glow rad="101600">
              <a:schemeClr val="accent3">
                <a:satMod val="175000"/>
                <a:alpha val="40000"/>
              </a:schemeClr>
            </a:glow>
          </a:effectLst>
        </p:spPr>
        <p:txBody>
          <a:bodyPr>
            <a:noAutofit/>
          </a:bodyPr>
          <a:lstStyle/>
          <a:p>
            <a:pPr algn="ctr" fontAlgn="auto">
              <a:spcAft>
                <a:spcPts val="0"/>
              </a:spcAft>
              <a:defRPr/>
            </a:pPr>
            <a:r>
              <a:rPr lang="tr-TR" sz="2800" b="1" dirty="0" smtClean="0">
                <a:solidFill>
                  <a:srgbClr val="C00000"/>
                </a:solidFill>
              </a:rPr>
              <a:t>KANUNUN ÇALIŞANA GETİRDİĞİ YÜKÜMLÜLÜKLER</a:t>
            </a:r>
            <a:endParaRPr lang="tr-TR" sz="2800" b="1" dirty="0">
              <a:solidFill>
                <a:srgbClr val="C00000"/>
              </a:solidFill>
            </a:endParaRPr>
          </a:p>
        </p:txBody>
      </p:sp>
      <p:sp>
        <p:nvSpPr>
          <p:cNvPr id="3" name="2 İçerik Yer Tutucusu"/>
          <p:cNvSpPr>
            <a:spLocks noGrp="1"/>
          </p:cNvSpPr>
          <p:nvPr>
            <p:ph idx="4294967295"/>
          </p:nvPr>
        </p:nvSpPr>
        <p:spPr>
          <a:xfrm>
            <a:off x="214313" y="1285875"/>
            <a:ext cx="8715375" cy="5143500"/>
          </a:xfrm>
          <a:prstGeom prst="rect">
            <a:avLst/>
          </a:prstGeom>
        </p:spPr>
        <p:txBody>
          <a:bodyPr>
            <a:normAutofit fontScale="85000" lnSpcReduction="20000"/>
          </a:bodyPr>
          <a:lstStyle/>
          <a:p>
            <a:pPr marL="274320" indent="-274320" algn="just" fontAlgn="auto">
              <a:spcAft>
                <a:spcPts val="0"/>
              </a:spcAft>
              <a:buClr>
                <a:schemeClr val="accent3"/>
              </a:buClr>
              <a:buFont typeface="Wingdings" pitchFamily="2" charset="2"/>
              <a:buChar char="q"/>
              <a:defRPr/>
            </a:pPr>
            <a:r>
              <a:rPr lang="tr-TR" dirty="0" smtClean="0"/>
              <a:t>Çalışanlar, iş sağlığı ve güvenliği konusunda aldıkları </a:t>
            </a:r>
            <a:r>
              <a:rPr lang="tr-TR" dirty="0" smtClean="0">
                <a:solidFill>
                  <a:srgbClr val="FF0000"/>
                </a:solidFill>
              </a:rPr>
              <a:t>eğitim     </a:t>
            </a:r>
          </a:p>
          <a:p>
            <a:pPr marL="274320" indent="-274320" algn="just" fontAlgn="auto">
              <a:spcAft>
                <a:spcPts val="0"/>
              </a:spcAft>
              <a:buClr>
                <a:schemeClr val="accent3"/>
              </a:buClr>
              <a:buFont typeface="Wingdings 2"/>
              <a:buNone/>
              <a:defRPr/>
            </a:pPr>
            <a:r>
              <a:rPr lang="tr-TR" dirty="0" smtClean="0">
                <a:solidFill>
                  <a:srgbClr val="FF0000"/>
                </a:solidFill>
              </a:rPr>
              <a:t>       ve talimatlar doğrultusunda </a:t>
            </a:r>
            <a:r>
              <a:rPr lang="tr-TR" dirty="0" smtClean="0"/>
              <a:t>çalışmak,</a:t>
            </a:r>
          </a:p>
          <a:p>
            <a:pPr marL="274320" indent="-274320" algn="just" fontAlgn="auto">
              <a:spcAft>
                <a:spcPts val="0"/>
              </a:spcAft>
              <a:buClr>
                <a:schemeClr val="accent3"/>
              </a:buClr>
              <a:buFont typeface="Wingdings" pitchFamily="2" charset="2"/>
              <a:buChar char="q"/>
              <a:defRPr/>
            </a:pPr>
            <a:r>
              <a:rPr lang="tr-TR" dirty="0" smtClean="0"/>
              <a:t> Çalıştığı </a:t>
            </a:r>
            <a:r>
              <a:rPr lang="tr-TR" dirty="0" smtClean="0">
                <a:solidFill>
                  <a:srgbClr val="FF0000"/>
                </a:solidFill>
              </a:rPr>
              <a:t>Cihaz ve Ekipmanları korumak </a:t>
            </a:r>
            <a:r>
              <a:rPr lang="tr-TR" dirty="0" smtClean="0"/>
              <a:t>kullanma talimatlarını oluşturmak ve emniyet kurallarına uymak, </a:t>
            </a:r>
          </a:p>
          <a:p>
            <a:pPr marL="274320" indent="-274320" algn="just" fontAlgn="auto">
              <a:spcAft>
                <a:spcPts val="0"/>
              </a:spcAft>
              <a:buClr>
                <a:schemeClr val="accent3"/>
              </a:buClr>
              <a:buFont typeface="Wingdings" pitchFamily="2" charset="2"/>
              <a:buChar char="q"/>
              <a:defRPr/>
            </a:pPr>
            <a:r>
              <a:rPr lang="tr-TR" dirty="0" smtClean="0"/>
              <a:t>Çalıştığı İşyerinin </a:t>
            </a:r>
            <a:r>
              <a:rPr lang="tr-TR" dirty="0" smtClean="0">
                <a:solidFill>
                  <a:srgbClr val="FF0000"/>
                </a:solidFill>
              </a:rPr>
              <a:t>tertip düzenini sağlamak</a:t>
            </a:r>
          </a:p>
          <a:p>
            <a:pPr marL="274320" indent="-274320" algn="just" fontAlgn="auto">
              <a:spcAft>
                <a:spcPts val="0"/>
              </a:spcAft>
              <a:buClr>
                <a:schemeClr val="accent3"/>
              </a:buClr>
              <a:buFont typeface="Wingdings" pitchFamily="2" charset="2"/>
              <a:buChar char="q"/>
              <a:defRPr/>
            </a:pPr>
            <a:r>
              <a:rPr lang="tr-TR" dirty="0" smtClean="0"/>
              <a:t>Çalıştığı alandaki </a:t>
            </a:r>
            <a:r>
              <a:rPr lang="tr-TR" dirty="0" smtClean="0">
                <a:solidFill>
                  <a:srgbClr val="FF0000"/>
                </a:solidFill>
              </a:rPr>
              <a:t>atıkların toplanmasını </a:t>
            </a:r>
            <a:r>
              <a:rPr lang="tr-TR" dirty="0" smtClean="0"/>
              <a:t>sağlamak ve kontrol etmek,</a:t>
            </a:r>
          </a:p>
          <a:p>
            <a:pPr marL="274320" indent="-274320" algn="just" fontAlgn="auto">
              <a:spcAft>
                <a:spcPts val="0"/>
              </a:spcAft>
              <a:buClr>
                <a:schemeClr val="accent3"/>
              </a:buClr>
              <a:buFont typeface="Wingdings" pitchFamily="2" charset="2"/>
              <a:buChar char="q"/>
              <a:defRPr/>
            </a:pPr>
            <a:r>
              <a:rPr lang="tr-TR" dirty="0" smtClean="0"/>
              <a:t> İşyerinde güvenlik yönünden karşılaştığı </a:t>
            </a:r>
            <a:r>
              <a:rPr lang="tr-TR" dirty="0" smtClean="0">
                <a:solidFill>
                  <a:srgbClr val="FF0000"/>
                </a:solidFill>
              </a:rPr>
              <a:t>eksiklikleri </a:t>
            </a:r>
            <a:r>
              <a:rPr lang="tr-TR" dirty="0" smtClean="0"/>
              <a:t>işverene  </a:t>
            </a:r>
          </a:p>
          <a:p>
            <a:pPr marL="274320" indent="-274320" algn="just" fontAlgn="auto">
              <a:spcAft>
                <a:spcPts val="0"/>
              </a:spcAft>
              <a:buClr>
                <a:schemeClr val="accent3"/>
              </a:buClr>
              <a:buFont typeface="Wingdings 2"/>
              <a:buNone/>
              <a:defRPr/>
            </a:pPr>
            <a:r>
              <a:rPr lang="tr-TR" dirty="0" smtClean="0"/>
              <a:t>     veya çalışan temsilcisine </a:t>
            </a:r>
            <a:r>
              <a:rPr lang="tr-TR" dirty="0" smtClean="0">
                <a:solidFill>
                  <a:srgbClr val="FF0000"/>
                </a:solidFill>
              </a:rPr>
              <a:t>bildirmek</a:t>
            </a:r>
            <a:r>
              <a:rPr lang="tr-TR" dirty="0" smtClean="0"/>
              <a:t>,</a:t>
            </a:r>
          </a:p>
          <a:p>
            <a:pPr marL="274320" indent="-274320" algn="just" fontAlgn="auto">
              <a:spcAft>
                <a:spcPts val="0"/>
              </a:spcAft>
              <a:buClr>
                <a:schemeClr val="accent3"/>
              </a:buClr>
              <a:buFont typeface="Wingdings" pitchFamily="2" charset="2"/>
              <a:buChar char="q"/>
              <a:defRPr/>
            </a:pPr>
            <a:r>
              <a:rPr lang="tr-TR" dirty="0" smtClean="0"/>
              <a:t> İşyerinde iş sağlığı ve güvenliğinin sağlanabilmesi için </a:t>
            </a:r>
          </a:p>
          <a:p>
            <a:pPr marL="274320" indent="-274320" algn="just" fontAlgn="auto">
              <a:spcAft>
                <a:spcPts val="0"/>
              </a:spcAft>
              <a:buClr>
                <a:schemeClr val="accent3"/>
              </a:buClr>
              <a:buFont typeface="Wingdings 2"/>
              <a:buNone/>
              <a:defRPr/>
            </a:pPr>
            <a:r>
              <a:rPr lang="tr-TR" dirty="0" smtClean="0"/>
              <a:t>    işveren ve çalışan temsilcisi ile </a:t>
            </a:r>
            <a:r>
              <a:rPr lang="tr-TR" dirty="0" smtClean="0">
                <a:solidFill>
                  <a:srgbClr val="FF0000"/>
                </a:solidFill>
              </a:rPr>
              <a:t>işbirliği yapmak  </a:t>
            </a:r>
            <a:r>
              <a:rPr lang="tr-TR" dirty="0" smtClean="0"/>
              <a:t>zorundadırlar.</a:t>
            </a:r>
          </a:p>
          <a:p>
            <a:pPr marL="274320" indent="-274320" algn="just" fontAlgn="auto">
              <a:spcAft>
                <a:spcPts val="0"/>
              </a:spcAft>
              <a:buClr>
                <a:schemeClr val="accent3"/>
              </a:buClr>
              <a:buFont typeface="Wingdings" pitchFamily="2" charset="2"/>
              <a:buChar char="q"/>
              <a:defRPr/>
            </a:pPr>
            <a:r>
              <a:rPr lang="tr-TR" dirty="0" smtClean="0"/>
              <a:t> </a:t>
            </a:r>
            <a:r>
              <a:rPr lang="tr-TR" dirty="0" smtClean="0">
                <a:solidFill>
                  <a:srgbClr val="FF0000"/>
                </a:solidFill>
              </a:rPr>
              <a:t>Kişisel koruyucu donanımları </a:t>
            </a:r>
            <a:r>
              <a:rPr lang="tr-TR" dirty="0" smtClean="0"/>
              <a:t>doğru kullanmak,</a:t>
            </a:r>
          </a:p>
          <a:p>
            <a:pPr marL="274320" indent="-274320" algn="just" fontAlgn="auto">
              <a:spcAft>
                <a:spcPts val="0"/>
              </a:spcAft>
              <a:buClr>
                <a:schemeClr val="accent3"/>
              </a:buClr>
              <a:buFont typeface="Wingdings" pitchFamily="2" charset="2"/>
              <a:buChar char="q"/>
              <a:defRPr/>
            </a:pPr>
            <a:r>
              <a:rPr lang="tr-TR" dirty="0" smtClean="0"/>
              <a:t>İş sağlığı ve güvenliği ile ilgili İSGK hazırlanan </a:t>
            </a:r>
            <a:r>
              <a:rPr lang="tr-TR" dirty="0" smtClean="0">
                <a:solidFill>
                  <a:srgbClr val="FF0000"/>
                </a:solidFill>
              </a:rPr>
              <a:t>prosedürleri ve </a:t>
            </a:r>
            <a:r>
              <a:rPr lang="tr-TR" smtClean="0">
                <a:solidFill>
                  <a:srgbClr val="FF0000"/>
                </a:solidFill>
              </a:rPr>
              <a:t>yönergede yer alan </a:t>
            </a:r>
            <a:r>
              <a:rPr lang="tr-TR" dirty="0" smtClean="0">
                <a:solidFill>
                  <a:srgbClr val="FF0000"/>
                </a:solidFill>
              </a:rPr>
              <a:t>kuralları uygulamak</a:t>
            </a:r>
          </a:p>
          <a:p>
            <a:pPr marL="274320" indent="-274320" algn="just" fontAlgn="auto">
              <a:spcAft>
                <a:spcPts val="0"/>
              </a:spcAft>
              <a:buClr>
                <a:schemeClr val="accent3"/>
              </a:buClr>
              <a:buFont typeface="Wingdings" pitchFamily="2" charset="2"/>
              <a:buChar char="q"/>
              <a:defRPr/>
            </a:pPr>
            <a:endParaRPr lang="tr-TR" dirty="0" smtClean="0"/>
          </a:p>
          <a:p>
            <a:pPr marL="274320" indent="-274320" algn="just" fontAlgn="auto">
              <a:spcAft>
                <a:spcPts val="0"/>
              </a:spcAft>
              <a:buClr>
                <a:schemeClr val="accent3"/>
              </a:buClr>
              <a:buFont typeface="Wingdings" pitchFamily="2" charset="2"/>
              <a:buChar char="q"/>
              <a:defRPr/>
            </a:pPr>
            <a:endParaRPr lang="tr-TR" dirty="0" smtClean="0"/>
          </a:p>
          <a:p>
            <a:pPr marL="274320" indent="-274320" algn="just" fontAlgn="auto">
              <a:spcAft>
                <a:spcPts val="0"/>
              </a:spcAft>
              <a:buClr>
                <a:schemeClr val="accent3"/>
              </a:buClr>
              <a:buFont typeface="Wingdings" pitchFamily="2" charset="2"/>
              <a:buChar char="q"/>
              <a:defRPr/>
            </a:pPr>
            <a:endParaRPr lang="tr-TR" dirty="0" smtClean="0"/>
          </a:p>
          <a:p>
            <a:pPr marL="274320" indent="-274320" algn="just" fontAlgn="auto">
              <a:spcAft>
                <a:spcPts val="0"/>
              </a:spcAft>
              <a:buClr>
                <a:schemeClr val="accent3"/>
              </a:buClr>
              <a:buFont typeface="Wingdings 2"/>
              <a:buNone/>
              <a:defRPr/>
            </a:pPr>
            <a:endParaRPr lang="tr-TR" dirty="0" smtClean="0"/>
          </a:p>
          <a:p>
            <a:pPr marL="274320" indent="-274320" algn="just" fontAlgn="auto">
              <a:spcAft>
                <a:spcPts val="0"/>
              </a:spcAft>
              <a:buClr>
                <a:schemeClr val="accent3"/>
              </a:buClr>
              <a:buFont typeface="Wingdings 2"/>
              <a:buNone/>
              <a:defRPr/>
            </a:pPr>
            <a:endParaRPr lang="tr-TR" dirty="0" smtClean="0"/>
          </a:p>
          <a:p>
            <a:pPr marL="274320" indent="-274320" fontAlgn="auto">
              <a:spcAft>
                <a:spcPts val="0"/>
              </a:spcAft>
              <a:buClr>
                <a:schemeClr val="accent3"/>
              </a:buClr>
              <a:buFont typeface="Wingdings 2"/>
              <a:buChar char=""/>
              <a:defRPr/>
            </a:pPr>
            <a:endParaRPr lang="tr-TR" dirty="0"/>
          </a:p>
        </p:txBody>
      </p:sp>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0727" name="7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457200" y="1357313"/>
            <a:ext cx="8229600" cy="1143000"/>
          </a:xfrm>
        </p:spPr>
        <p:txBody>
          <a:bodyPr/>
          <a:lstStyle/>
          <a:p>
            <a:pPr algn="ctr"/>
            <a:r>
              <a:rPr lang="tr-TR" sz="4400" b="1" dirty="0" smtClean="0"/>
              <a:t>İŞYERİ TEHLİKE SINIFI</a:t>
            </a:r>
          </a:p>
        </p:txBody>
      </p:sp>
      <p:sp>
        <p:nvSpPr>
          <p:cNvPr id="20483" name="2 İçerik Yer Tutucusu"/>
          <p:cNvSpPr>
            <a:spLocks noGrp="1"/>
          </p:cNvSpPr>
          <p:nvPr>
            <p:ph idx="4294967295"/>
          </p:nvPr>
        </p:nvSpPr>
        <p:spPr>
          <a:xfrm>
            <a:off x="457200" y="2643188"/>
            <a:ext cx="8229600" cy="3681412"/>
          </a:xfrm>
          <a:prstGeom prst="rect">
            <a:avLst/>
          </a:prstGeom>
        </p:spPr>
        <p:txBody>
          <a:bodyPr>
            <a:normAutofit fontScale="85000" lnSpcReduction="10000"/>
          </a:bodyPr>
          <a:lstStyle/>
          <a:p>
            <a:pPr>
              <a:buFont typeface="Wingdings" pitchFamily="2" charset="2"/>
              <a:buChar char="q"/>
            </a:pPr>
            <a:r>
              <a:rPr lang="tr-TR" sz="3200" dirty="0" smtClean="0"/>
              <a:t>Müdürlük                                Az Tehlikeli </a:t>
            </a:r>
          </a:p>
          <a:p>
            <a:endParaRPr lang="tr-TR" sz="3200" dirty="0" smtClean="0"/>
          </a:p>
          <a:p>
            <a:pPr>
              <a:buFont typeface="Wingdings" pitchFamily="2" charset="2"/>
              <a:buChar char="q"/>
            </a:pPr>
            <a:r>
              <a:rPr lang="tr-TR" sz="3200" dirty="0" smtClean="0"/>
              <a:t>TSM                                         Tehlikeli</a:t>
            </a:r>
          </a:p>
          <a:p>
            <a:endParaRPr lang="tr-TR" sz="3200" dirty="0" smtClean="0"/>
          </a:p>
          <a:p>
            <a:pPr>
              <a:buFont typeface="Wingdings" pitchFamily="2" charset="2"/>
              <a:buChar char="q"/>
            </a:pPr>
            <a:r>
              <a:rPr lang="tr-TR" sz="3200" dirty="0" smtClean="0"/>
              <a:t>Halk Sağlığı </a:t>
            </a:r>
            <a:r>
              <a:rPr lang="tr-TR" sz="3200" dirty="0" err="1" smtClean="0"/>
              <a:t>Lab</a:t>
            </a:r>
            <a:r>
              <a:rPr lang="tr-TR" sz="3200" dirty="0" smtClean="0"/>
              <a:t>.                    Çok Tehlikeli</a:t>
            </a:r>
          </a:p>
        </p:txBody>
      </p:sp>
      <p:sp>
        <p:nvSpPr>
          <p:cNvPr id="5" name="4 Sağ Ok"/>
          <p:cNvSpPr/>
          <p:nvPr/>
        </p:nvSpPr>
        <p:spPr>
          <a:xfrm>
            <a:off x="2699792" y="2708920"/>
            <a:ext cx="1049338"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5 Sağ Ok"/>
          <p:cNvSpPr/>
          <p:nvPr/>
        </p:nvSpPr>
        <p:spPr>
          <a:xfrm>
            <a:off x="3419872" y="5589240"/>
            <a:ext cx="1049338"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Sağ Ok"/>
          <p:cNvSpPr/>
          <p:nvPr/>
        </p:nvSpPr>
        <p:spPr>
          <a:xfrm>
            <a:off x="2195736" y="4149080"/>
            <a:ext cx="1120775"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9" name="8 Altbilgi Yer Tutucusu"/>
          <p:cNvSpPr>
            <a:spLocks noGrp="1"/>
          </p:cNvSpPr>
          <p:nvPr>
            <p:ph type="ftr" sz="quarter" idx="11"/>
          </p:nvPr>
        </p:nvSpPr>
        <p:spPr/>
        <p:txBody>
          <a:bodyPr/>
          <a:lstStyle/>
          <a:p>
            <a:pPr algn="ctr">
              <a:defRPr/>
            </a:pPr>
            <a:endParaRPr lang="tr-TR" dirty="0"/>
          </a:p>
        </p:txBody>
      </p:sp>
      <p:pic>
        <p:nvPicPr>
          <p:cNvPr id="20488" name="9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A36AD8D-391B-44FB-824B-73D5040A8D09}" type="slidenum">
              <a:rPr lang="tr-TR" smtClean="0"/>
              <a:pPr/>
              <a:t>42</a:t>
            </a:fld>
            <a:endParaRPr lang="tr-TR"/>
          </a:p>
        </p:txBody>
      </p:sp>
      <p:pic>
        <p:nvPicPr>
          <p:cNvPr id="5" name="4 Resim" descr="Ekran Alıntısı.JPG"/>
          <p:cNvPicPr>
            <a:picLocks noChangeAspect="1"/>
          </p:cNvPicPr>
          <p:nvPr/>
        </p:nvPicPr>
        <p:blipFill>
          <a:blip r:embed="rId2" cstate="print"/>
          <a:stretch>
            <a:fillRect/>
          </a:stretch>
        </p:blipFill>
        <p:spPr>
          <a:xfrm>
            <a:off x="1" y="1052736"/>
            <a:ext cx="8964488" cy="5691296"/>
          </a:xfrm>
          <a:prstGeom prst="rect">
            <a:avLst/>
          </a:prstGeom>
        </p:spPr>
      </p:pic>
    </p:spTree>
  </p:cSld>
  <p:clrMapOvr>
    <a:masterClrMapping/>
  </p:clrMapOvr>
  <p:transition spd="med">
    <p:cover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A36AD8D-391B-44FB-824B-73D5040A8D09}" type="slidenum">
              <a:rPr lang="tr-TR" smtClean="0"/>
              <a:pPr/>
              <a:t>43</a:t>
            </a:fld>
            <a:endParaRPr lang="tr-TR"/>
          </a:p>
        </p:txBody>
      </p:sp>
      <p:pic>
        <p:nvPicPr>
          <p:cNvPr id="3" name="Resim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107" y="0"/>
            <a:ext cx="9220200" cy="7029400"/>
          </a:xfrm>
          <a:prstGeom prst="rect">
            <a:avLst/>
          </a:prstGeom>
        </p:spPr>
      </p:pic>
    </p:spTree>
    <p:extLst>
      <p:ext uri="{BB962C8B-B14F-4D97-AF65-F5344CB8AC3E}">
        <p14:creationId xmlns="" xmlns:p14="http://schemas.microsoft.com/office/powerpoint/2010/main" val="487135979"/>
      </p:ext>
    </p:extLst>
  </p:cSld>
  <p:clrMapOvr>
    <a:masterClrMapping/>
  </p:clrMapOvr>
  <p:transition spd="med">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3429000" y="1214438"/>
            <a:ext cx="2857500" cy="1000125"/>
          </a:xfrm>
        </p:spPr>
        <p:txBody>
          <a:bodyPr/>
          <a:lstStyle/>
          <a:p>
            <a:pPr algn="ctr"/>
            <a:r>
              <a:rPr lang="tr-TR" sz="4000" b="1" smtClean="0"/>
              <a:t>KAPSAM</a:t>
            </a:r>
          </a:p>
        </p:txBody>
      </p:sp>
      <p:sp>
        <p:nvSpPr>
          <p:cNvPr id="8195" name="2 İçerik Yer Tutucusu"/>
          <p:cNvSpPr>
            <a:spLocks noGrp="1"/>
          </p:cNvSpPr>
          <p:nvPr>
            <p:ph idx="4294967295"/>
          </p:nvPr>
        </p:nvSpPr>
        <p:spPr>
          <a:xfrm>
            <a:off x="457200" y="2714625"/>
            <a:ext cx="8229600" cy="3411538"/>
          </a:xfrm>
          <a:prstGeom prst="rect">
            <a:avLst/>
          </a:prstGeom>
        </p:spPr>
        <p:txBody>
          <a:bodyPr>
            <a:normAutofit fontScale="92500" lnSpcReduction="20000"/>
          </a:bodyPr>
          <a:lstStyle/>
          <a:p>
            <a:pPr>
              <a:buFontTx/>
              <a:buNone/>
            </a:pPr>
            <a:r>
              <a:rPr lang="tr-TR" smtClean="0"/>
              <a:t>		</a:t>
            </a:r>
          </a:p>
          <a:p>
            <a:pPr algn="ctr">
              <a:buFontTx/>
              <a:buNone/>
            </a:pPr>
            <a:r>
              <a:rPr lang="tr-TR" sz="2800" b="1" smtClean="0">
                <a:latin typeface="Times New Roman" pitchFamily="18" charset="0"/>
                <a:cs typeface="Times New Roman" pitchFamily="18" charset="0"/>
              </a:rPr>
              <a:t>6331 sayılı İş Sağlığı ve Güvenliği Kanunu</a:t>
            </a:r>
          </a:p>
          <a:p>
            <a:pPr>
              <a:buFontTx/>
              <a:buNone/>
            </a:pPr>
            <a:endParaRPr lang="tr-TR" sz="2800" smtClean="0"/>
          </a:p>
          <a:p>
            <a:pPr>
              <a:buFont typeface="Wingdings" pitchFamily="2" charset="2"/>
              <a:buChar char="§"/>
            </a:pPr>
            <a:r>
              <a:rPr lang="tr-TR" sz="2800" b="1" smtClean="0">
                <a:solidFill>
                  <a:srgbClr val="FF0000"/>
                </a:solidFill>
                <a:latin typeface="Times New Roman" pitchFamily="18" charset="0"/>
                <a:cs typeface="Times New Roman" pitchFamily="18" charset="0"/>
              </a:rPr>
              <a:t>Kamu ve özel </a:t>
            </a:r>
            <a:r>
              <a:rPr lang="tr-TR" sz="2800" smtClean="0">
                <a:latin typeface="Times New Roman" pitchFamily="18" charset="0"/>
                <a:cs typeface="Times New Roman" pitchFamily="18" charset="0"/>
              </a:rPr>
              <a:t>bütün işyerleri, </a:t>
            </a:r>
          </a:p>
          <a:p>
            <a:pPr>
              <a:buFont typeface="Wingdings" pitchFamily="2" charset="2"/>
              <a:buChar char="§"/>
            </a:pPr>
            <a:endParaRPr lang="tr-TR" sz="2800" smtClean="0">
              <a:latin typeface="Times New Roman" pitchFamily="18" charset="0"/>
              <a:cs typeface="Times New Roman" pitchFamily="18" charset="0"/>
            </a:endParaRPr>
          </a:p>
          <a:p>
            <a:pPr>
              <a:buFont typeface="Wingdings" pitchFamily="2" charset="2"/>
              <a:buChar char="§"/>
            </a:pPr>
            <a:r>
              <a:rPr lang="tr-TR" sz="2800" b="1" smtClean="0">
                <a:solidFill>
                  <a:srgbClr val="FF0000"/>
                </a:solidFill>
                <a:latin typeface="Times New Roman" pitchFamily="18" charset="0"/>
                <a:cs typeface="Times New Roman" pitchFamily="18" charset="0"/>
              </a:rPr>
              <a:t>Memur ve işçi </a:t>
            </a:r>
            <a:r>
              <a:rPr lang="tr-TR" sz="2800" smtClean="0">
                <a:latin typeface="Times New Roman" pitchFamily="18" charset="0"/>
                <a:cs typeface="Times New Roman" pitchFamily="18" charset="0"/>
              </a:rPr>
              <a:t>bütün çalışanları kapsamaktadır.</a:t>
            </a:r>
          </a:p>
          <a:p>
            <a:pPr>
              <a:buFont typeface="Wingdings 2" pitchFamily="18" charset="2"/>
              <a:buNone/>
            </a:pPr>
            <a:endParaRPr lang="tr-TR" smtClean="0">
              <a:latin typeface="Times New Roman" pitchFamily="18" charset="0"/>
              <a:cs typeface="Times New Roman" pitchFamily="18" charset="0"/>
            </a:endParaRPr>
          </a:p>
        </p:txBody>
      </p:sp>
      <p:pic>
        <p:nvPicPr>
          <p:cNvPr id="8196" name="Picture 1" descr="C:\Users\banu.saklamaz\Desktop\imagesCAWUBJ1P.jpg"/>
          <p:cNvPicPr>
            <a:picLocks noChangeAspect="1" noChangeArrowheads="1"/>
          </p:cNvPicPr>
          <p:nvPr/>
        </p:nvPicPr>
        <p:blipFill>
          <a:blip r:embed="rId3" cstate="print"/>
          <a:srcRect/>
          <a:stretch>
            <a:fillRect/>
          </a:stretch>
        </p:blipFill>
        <p:spPr bwMode="auto">
          <a:xfrm>
            <a:off x="0" y="1071563"/>
            <a:ext cx="3286125" cy="2000250"/>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8198" name="9 Resim" descr="logo_halksm_1 (3) küçük.png"/>
          <p:cNvPicPr>
            <a:picLocks noChangeAspect="1"/>
          </p:cNvPicPr>
          <p:nvPr/>
        </p:nvPicPr>
        <p:blipFill>
          <a:blip r:embed="rId4"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3000375" y="1357313"/>
            <a:ext cx="3143250" cy="785812"/>
          </a:xfrm>
        </p:spPr>
        <p:txBody>
          <a:bodyPr>
            <a:normAutofit fontScale="90000"/>
          </a:bodyPr>
          <a:lstStyle/>
          <a:p>
            <a:pPr algn="ctr"/>
            <a:r>
              <a:rPr lang="tr-TR" sz="4400" b="1" smtClean="0">
                <a:solidFill>
                  <a:srgbClr val="262673"/>
                </a:solidFill>
              </a:rPr>
              <a:t/>
            </a:r>
            <a:br>
              <a:rPr lang="tr-TR" sz="4400" b="1" smtClean="0">
                <a:solidFill>
                  <a:srgbClr val="262673"/>
                </a:solidFill>
              </a:rPr>
            </a:br>
            <a:r>
              <a:rPr lang="tr-TR" sz="4400" b="1" smtClean="0"/>
              <a:t>İSTİSNALAR</a:t>
            </a:r>
            <a:endParaRPr lang="tr-TR" sz="4400" smtClean="0"/>
          </a:p>
        </p:txBody>
      </p:sp>
      <p:sp>
        <p:nvSpPr>
          <p:cNvPr id="3" name="2 İçerik Yer Tutucusu"/>
          <p:cNvSpPr>
            <a:spLocks noGrp="1"/>
          </p:cNvSpPr>
          <p:nvPr>
            <p:ph idx="4294967295"/>
          </p:nvPr>
        </p:nvSpPr>
        <p:spPr>
          <a:xfrm>
            <a:off x="571500" y="2571750"/>
            <a:ext cx="8115300" cy="3857625"/>
          </a:xfrm>
          <a:prstGeom prst="rect">
            <a:avLst/>
          </a:prstGeom>
        </p:spPr>
        <p:txBody>
          <a:bodyPr>
            <a:noAutofit/>
          </a:bodyPr>
          <a:lstStyle/>
          <a:p>
            <a:pPr marL="457200" indent="-457200" algn="just">
              <a:spcBef>
                <a:spcPct val="0"/>
              </a:spcBef>
              <a:buClr>
                <a:schemeClr val="accent3"/>
              </a:buClr>
              <a:buFont typeface="Wingdings 2"/>
              <a:buNone/>
              <a:defRPr/>
            </a:pPr>
            <a:r>
              <a:rPr lang="tr-TR" sz="2200" b="1" dirty="0" smtClean="0">
                <a:solidFill>
                  <a:srgbClr val="000000"/>
                </a:solidFill>
                <a:latin typeface="+mj-lt"/>
              </a:rPr>
              <a:t>a) Türk Silahlı Kuvvetleri,</a:t>
            </a:r>
          </a:p>
          <a:p>
            <a:pPr marL="0" indent="0" algn="just">
              <a:spcBef>
                <a:spcPct val="0"/>
              </a:spcBef>
              <a:buClr>
                <a:schemeClr val="accent3"/>
              </a:buClr>
              <a:buFont typeface="Wingdings 2"/>
              <a:buNone/>
              <a:defRPr/>
            </a:pPr>
            <a:r>
              <a:rPr lang="tr-TR" sz="2200" b="1" dirty="0" smtClean="0">
                <a:solidFill>
                  <a:srgbClr val="000000"/>
                </a:solidFill>
                <a:latin typeface="+mj-lt"/>
              </a:rPr>
              <a:t>b) Genel kolluk kuvvetleri,</a:t>
            </a:r>
          </a:p>
          <a:p>
            <a:pPr marL="0" indent="0" algn="just">
              <a:spcBef>
                <a:spcPct val="0"/>
              </a:spcBef>
              <a:buClr>
                <a:schemeClr val="accent3"/>
              </a:buClr>
              <a:buFont typeface="Wingdings 2"/>
              <a:buNone/>
              <a:defRPr/>
            </a:pPr>
            <a:r>
              <a:rPr lang="tr-TR" sz="2200" b="1" dirty="0" smtClean="0">
                <a:solidFill>
                  <a:srgbClr val="000000"/>
                </a:solidFill>
                <a:latin typeface="+mj-lt"/>
              </a:rPr>
              <a:t>c)  Milli istihbarat teşkilatının,</a:t>
            </a:r>
          </a:p>
          <a:p>
            <a:pPr marL="0" indent="0" algn="just">
              <a:spcBef>
                <a:spcPct val="0"/>
              </a:spcBef>
              <a:buClr>
                <a:schemeClr val="accent3"/>
              </a:buClr>
              <a:buFont typeface="Wingdings 2"/>
              <a:buNone/>
              <a:defRPr/>
            </a:pPr>
            <a:r>
              <a:rPr lang="tr-TR" sz="2200" b="1" dirty="0" smtClean="0">
                <a:solidFill>
                  <a:srgbClr val="000000"/>
                </a:solidFill>
                <a:latin typeface="+mj-lt"/>
              </a:rPr>
              <a:t>     eğitim, operasyon, tatbikat ve benzeri kendine özgü faaliyetleri,</a:t>
            </a:r>
          </a:p>
          <a:p>
            <a:pPr marL="0" indent="0" algn="just">
              <a:spcBef>
                <a:spcPct val="0"/>
              </a:spcBef>
              <a:buClr>
                <a:schemeClr val="accent3"/>
              </a:buClr>
              <a:buFont typeface="Wingdings 2"/>
              <a:buNone/>
              <a:defRPr/>
            </a:pPr>
            <a:r>
              <a:rPr lang="tr-TR" sz="2200" b="1" dirty="0" smtClean="0">
                <a:solidFill>
                  <a:srgbClr val="000000"/>
                </a:solidFill>
                <a:latin typeface="+mj-lt"/>
              </a:rPr>
              <a:t>ç)  Afet ve acil durum birimlerinin müdahale faaliyetleri,</a:t>
            </a:r>
          </a:p>
          <a:p>
            <a:pPr marL="0" indent="0" algn="just">
              <a:spcBef>
                <a:spcPct val="0"/>
              </a:spcBef>
              <a:buClr>
                <a:schemeClr val="accent3"/>
              </a:buClr>
              <a:buFont typeface="Wingdings 2"/>
              <a:buNone/>
              <a:defRPr/>
            </a:pPr>
            <a:r>
              <a:rPr lang="tr-TR" sz="2200" b="1" dirty="0" smtClean="0">
                <a:solidFill>
                  <a:srgbClr val="000000"/>
                </a:solidFill>
                <a:latin typeface="+mj-lt"/>
              </a:rPr>
              <a:t>d) Ev hizmetleri,</a:t>
            </a:r>
          </a:p>
          <a:p>
            <a:pPr marL="0" indent="0" algn="just">
              <a:spcBef>
                <a:spcPct val="0"/>
              </a:spcBef>
              <a:buClr>
                <a:schemeClr val="accent3"/>
              </a:buClr>
              <a:buFont typeface="Wingdings 2"/>
              <a:buNone/>
              <a:defRPr/>
            </a:pPr>
            <a:r>
              <a:rPr lang="tr-TR" sz="2200" b="1" dirty="0" smtClean="0">
                <a:solidFill>
                  <a:srgbClr val="000000"/>
                </a:solidFill>
                <a:latin typeface="+mj-lt"/>
              </a:rPr>
              <a:t>e) Çalışan istihdam etmeksizin kendi nam ve hesabına mal ve hizmet  </a:t>
            </a:r>
          </a:p>
          <a:p>
            <a:pPr marL="0" indent="0" algn="just">
              <a:spcBef>
                <a:spcPct val="0"/>
              </a:spcBef>
              <a:buClr>
                <a:schemeClr val="accent3"/>
              </a:buClr>
              <a:buFont typeface="Wingdings 2"/>
              <a:buNone/>
              <a:defRPr/>
            </a:pPr>
            <a:r>
              <a:rPr lang="tr-TR" sz="2200" b="1" dirty="0" smtClean="0">
                <a:solidFill>
                  <a:srgbClr val="000000"/>
                </a:solidFill>
                <a:latin typeface="+mj-lt"/>
              </a:rPr>
              <a:t>     üretimi   yapanlar,</a:t>
            </a:r>
          </a:p>
          <a:p>
            <a:pPr marL="0" indent="0" algn="just">
              <a:spcBef>
                <a:spcPct val="0"/>
              </a:spcBef>
              <a:buClr>
                <a:schemeClr val="accent3"/>
              </a:buClr>
              <a:buFont typeface="Wingdings 2"/>
              <a:buNone/>
              <a:defRPr/>
            </a:pPr>
            <a:r>
              <a:rPr lang="tr-TR" sz="2200" b="1" dirty="0" smtClean="0">
                <a:solidFill>
                  <a:srgbClr val="000000"/>
                </a:solidFill>
                <a:latin typeface="+mj-lt"/>
              </a:rPr>
              <a:t>f)  Ceza infaz kurumlarının iş yurdu, eğitim, güvenlik ve meslek      </a:t>
            </a:r>
          </a:p>
          <a:p>
            <a:pPr marL="0" indent="0" algn="just">
              <a:spcBef>
                <a:spcPct val="0"/>
              </a:spcBef>
              <a:buClr>
                <a:schemeClr val="accent3"/>
              </a:buClr>
              <a:buFont typeface="Wingdings 2"/>
              <a:buNone/>
              <a:defRPr/>
            </a:pPr>
            <a:r>
              <a:rPr lang="tr-TR" sz="2200" b="1" dirty="0" smtClean="0">
                <a:solidFill>
                  <a:srgbClr val="000000"/>
                </a:solidFill>
                <a:latin typeface="+mj-lt"/>
              </a:rPr>
              <a:t>     edindirme faaliyetleri</a:t>
            </a:r>
          </a:p>
          <a:p>
            <a:pPr marL="274320" indent="-274320" fontAlgn="auto">
              <a:spcAft>
                <a:spcPts val="0"/>
              </a:spcAft>
              <a:buClr>
                <a:schemeClr val="accent3"/>
              </a:buClr>
              <a:buFont typeface="Wingdings 2"/>
              <a:buNone/>
              <a:defRPr/>
            </a:pPr>
            <a:endParaRPr lang="tr-TR" sz="1400" b="1" dirty="0">
              <a:latin typeface="+mj-lt"/>
            </a:endParaRPr>
          </a:p>
        </p:txBody>
      </p:sp>
      <p:sp>
        <p:nvSpPr>
          <p:cNvPr id="9220" name="AutoShape 2" descr="data:image/jpeg;base64,/9j/4AAQSkZJRgABAQAAAQABAAD/2wCEAAkGBhQSEBUUEBQVFRAWFRcUFBAQFxUQEBUQFBQVFRQQFBUXGyYeFxkkGRQUHy8gJCcpLCwsFR4xNTAqNSYrLCkBCQoKDgwOGg8PGiwkHB8tKS0pKikqKSopNSwpKSwsKi8pKSksLCk1LCovLCwpLCkpKiopKSkpLCk1LCk1KTUsLf/AABEIAMwAzAMBIgACEQEDEQH/xAAcAAABBQEBAQAAAAAAAAAAAAAAAwQFBgcCAQj/xABGEAABAwIDAwgFCgMHBQEAAAABAAIDBBEGITEFElEHEyIyQWFxgUJykaGyFCMkNVJisbPB0TOCkiU0Q2NzovAVU8LS4Rf/xAAbAQACAwEBAQAAAAAAAAAAAAAAAwECBAUGB//EAC0RAAIBAwMCBQIHAQAAAAAAAAABAgMRMQQSIQVBEyJRYXHB8BQygaGx0eGR/9oADAMBAAIRAxEAPwDcUIQgAQhCABCEIAEIXD52jVwHiQEAdoTSTa0Q1kb5G/4JtJiSEekT4AqrnFdydrJRCgZMXRjRrj7AmsuM/sxjzd+wVHVh6ltki0IVLlxpL2Bg8if1TSXGE59IDwaFXx4k+Gy/oWZy4oqD/iuHhYfomU2IpjrK/wDqIUeOvQPDZrKFjLtuSk2EkhcdAHPJJ7gCrLhf5UJmOmke1hNuae4uLgftA6firKrd4BwsaChCE4WCEIQAIQhAAhCEACEIQA12lXiGJ0jgSG2uBrmQP1Vakx+PQi/qd+wUtjA/QpvAfG1ZayZZ6s5J2Q2EU1yXOTG0p0DG+AJ/Epu/E8x1kI8AB+irAnXvyhZ3KT7jLL0J6Ta73dZ7j4klImsUOaleNqCdLnwBP4KtrliXNWuDVJtDs+d/VikP8pA96exYXqXata31nD8BdG0Ljd1Skn1KmYsFv9OVo9Rpd7zZO48Gwjrue7zDR7gp2kXKnJWBJxvfIbRsc8/caXe8K+0+woGdWJl+LhvH2uupKMWFhkOAyCmxFygU+FKqTVojHGR1j/SLlS1JgBgzmlc/7rPm2+03J9yti8KsQMKTZUUItDG1veB0j4uOa4i/jM9cfinz0xh/js9cK0ckMtKEIWwQCEIQAIQhAAhCEACEIQBCY1P0Cb1R8bVkbZMlrWOD/Z8/qj42rG2SZLNWyNhgeCVeGZNecSckyTYYaVg+gifSte6Njnlz7uc0OOTyBr3KwsYB1QB6oA/BQGAn3oWetJ+Y5T5KgD269C5XoQQekLgrsrlykBMJRqTIXbVFyRReOQqTykYn5qMU8RtK8XeRq2Lh3F34X4qspqKuzVo9LPV1lShl/su7LlImUH8eP1wozB2IPlVKC4/PMsyTiSOq/wAx7wVJQH5+P1wrU5KVmhWooToVJUp5jwWlCELoGEEIQgAQhCABCEIAEIQgCBx19Xz+qPjasTa9bXjz6un9UfG1Ye1yz1cjYYFy9WPCWERVDnZXWhDi3cZ13ubYkE+i3Md6qznLQcDAHZ7r9kspzzFw1nZ2pD4RcuFNTsjYGRtDWDJrW5NAVN5TNrPiZAI3Fr98yBzcj0BYfErVsojmWWtYi+WYzJOthf2KqcomGpJw2aK7jG0h0Xbu3Li9vE56dwss9W+12Ot0d0lrIOq0o85xjge4QxsyqAjlsyp4aNkt2s4H7vsVrC+eWPIIIJBBuCMiCNCFpuDMeiXdhqiBLoyU5CTg13B/fofHWlKtfiR1+sdCdK9bTLy94+nx7fx/F6XLl0EnK6wWo8meb2a6akI0sCl3JaGm3NsMpYHyv7BZre1zz1WD/mgKw2vrnzSOkkN3vJcT38B3dnkp/HeJflU+6w/MR3DODnelJ56DuHeoGgoXTStjjF3uNh+pPcBn5LHVnvdkfRuidPWioOrV4lJXd+y9Pq/8LbyaUcnOvlBIhDdxw7HuOYb5a38u1WbaOIBDKObbzkodkwaX4G3b3BJ1r20VMyCDrkW3u378p7ydP/iZbGgDLvPX4nUcVuow2o8nrqy1teVdry4S9Uu7+/bsTEVFX1ZvNUcw0/4cQsQOBsfxJTbaGD5Y82Vsu93l1r+Tk5j2xu9qb1m3N7UrXwYV4l+LJfCI1mLK6icBK4TRff6QPcHjMHxV9w3iuGtZeM7sg68Tuu3vHEd4WeVlYHtLXZg6/uq1TVj6eYSQu3ZGHIj3g8QeCqpuLGVNLGrG9rSPoJCjMO7bbV07Jm5XFnN+y8ZOb7fcQpNaTjNOLswQhCCAQhCAK/j76tqPVHxtWFtctz5QPq2o9UfG1YQ0rPVyMhgUc5aFgaW2z3a/xZerm7qxi4Has5c5X7BkwGzzc2vLMNbZ7seV+xIngYi5bNuI2gixzuBpqdO7gnJKYbOcebbvda2YvvWv2X7UrX17IYnyyndjY0ve6xdZrRcmwBJ8kjuXsVLGmCmyXmpgBLq+IZB/3m8Hd3b465uQQbHIjsOt1r02KqcURrd76Pub4cRZzs7BoB9InIDvVR2/QCajFdO2OjlcN7mnvyew5sDyQLSkZ2HcD3JqUm+Uj1vR+ueHahqH5e0vT59vft8Ye4Q5QCA2GqdloyZ3Z2Bjzw+97eKvRkvmV89021opHbrHXd2CxF/C4U5sLlLqmsMMEbH7rt0SVLiGtA9DokX9uXhpanvxL9+CvV9Dp52r6RpuTfljzdrNrXxlr9TbGvyVT5QcTczDzEZtLIOkdC2Lt83aeF1TdtcpsstDA9pdTb8z4aqWEb74zGGu3YiervB176ixHYb0l9bG9srnzSTAgFwlcXPyNhYkA8AmzhJL/Dl9Jp051vEna0buzklyk2uM2VubJklHWMc7da9pdwBBPsU9hTFsNKySZsE9Q9pLZXxMsyniBALnOOV3Z+TVWNj7LcKijnkhYymNXFEWt6zt83LHHt6Iz8e9X/YlJ8xtum4VFSANOi9j93L+UIp0Ix82Td1frNapF6a1vW1+VZNZ5Xvf2H1btHn3iWxDS1pa1+Tg0tBAI7DnmuBX2FlEUdbeKMm9zGwm+ubGnP2pGoqM1owYqcPKvgkptppnJtAqOfOkjKjkb5US8Mhd2+1RsslyUj8oISTpEWIckaRyQ7TPOTQHQtErRwIO672gt9i09YxyREnaDraCF9/NzAFs61U/ynC1dvFdgQhCuZQQhCAK7yg/VtR6o+NqwkDJbryh/VlR6rfjasJYcvJZ6uRkMHLirlguuidCIHOAlEr3tY47geHBoAa7QnI9HtuqWSkZEtq5dOxuNN0RYCwGVtLW7E2xQzfoKpv2qeYe2JwUVgusc+iidI4udeRu843dutkIaCe2wyU5WM34Xt+0x7eOrSNPNZsMblGLYW2+x/8A0+CvDo6GLfMbni0E1UJHbpkcctxu8B465HLScf7Tiihh5ynbUzPma2mhf1DORYOcdLAO948VFYKwiJtjNpa+FzOlIQ143JWbzt5srb5tOZ/XIpSDkzkfSilrKoyRxP36SWNpbPDa4sSTZzbWy7LZGydJxcr+hRJ2KjjDD1SK2jdUOp/lE7+bbBTMETGaNaL6uuXW3iqtTVjaeWeOW4eJXdDdJdcEgjTI5dq2nZ/J7SQlssxfPUMcJBVVMji8Ob1TkQA0HMA3zWeYi+Tx1VXMaiEumnvHHG8SPDRvB7pN24aCbEZ3scwDcCk7Si+L8duO52el6qdOtCG5Ll8vm14255Xou/BA0b520+61oLXyuldC/o2JAAPjYe9L7Lwy+pl3HNaJJQI2sj0aLg7xPEWvfgE7bKCLggtOhBy9qnMJ4tpqGZzqkOLnMtHzTeceM8+j36Xv2d6yxqTlKyXLPW6rSUNLpXO+5RXCdrNtWv8Ardu1/hFy2NyS00QZz75ql8bg6MyvcxkZBvZjGHIE2JuTfdHBWafZ7GF742Na6Q70rmgAvdpvuI1KhDygxk0XNxvMdZJJEHyDmnxujO6Q5mdyT3qbqa89gHnmtT3dz53e7uZ9jOEsn3/RkF7/AH2izh+BVarK1rW3Jz03RqfBaHt2CKaIxyOAOrXDMteNCsynYYpRvgb7DkTm0jscOITIcnSpVZOFhM7SNr82+2t+yyVjqg4Xaf3UnVbQppY29Esm9IjNh8lBSwtDt5p8baFXLttc3uOy9IyypF9QpvBuD5dozANBbTtPzs3YB9hvF54dmpVlG4udVRVzQeRTYxbFLUuH8QiOO/2GElzvNxt/KtMSFDRMhjZHE0NjY0Na0djQEutCVkcact8mwQhCkoCEIQBXOUT6sqPVb8bVg0ZyW8co31ZUeq342rBI3JFTIyGDwlJyFekrh5SyxpeCX2oovGX81ys8b1UsGu+hReMv5rlZonrLPLHLA9aV2Cm7XJQOVCSGx1HvbMqx/kSO/pbvf+Kxukijkgj+ajFo2tNmi7nNFnPcbZuJub/stR5R9r83SPiaenMxzT3R2s726e1Y3svabhC1kcbnyC4vowXcbXPsUy3ShaPZ/Q9F0aFOjVVWuuJxlt4u3ZrC9xIUruZqmMuWRkP47rd8A39yevpJRJzsJZ0mNBEl7iwGi0TB+ASdmTtkcBPWNN5CN4NaTdpt45+xNcf4EY2GnMUc89XzbID8nb0HiJgAklAzaTfW50t2XTXzh/t7L+hEdbCnV8OUXZWStJqzUptcpPCltx2IOLGclSyg5/OamrmgSNud+M2zOtyC0Z9uS0nbu0C2zW9Y6nuWWbMidA1g6skdtMiHjXzvdXB+1OfLX6HdAcODhr5dvmqwqqctvoP1XSJafZWfKkufaVvv/hO7N2XzmvvTDE2GmhhLwC0Z3vmPAqQ2bXbgyTfbtWZmFpOX4lauLHOW/f7GYVUBaTu3t2A6+0JoZCrdNskdpTcbMjGoujcTKg3gYYbfTNkvWxyysysyJ4YO/evmR4ELbtgcoGzebbHE4U7QLNjezmmjuBHR96yP/oYf/BzP2e1RlTTuY4tcCHDUFWUzPU0yeT6dgqGvaHMc1zTo5pDmnwISi+aNhYnqKKTfp3kD0oznE4cHN/XVbxg3F8e0IN9nRkbYSxE3LHcRxaew/snRlc59Wi4c9ifQhCsIBCEIArXKP9V1Hqt/MasBiK33lJ+q6n1W/mNXz9GUipkZHB0SuHFDjmuHFULGiYRd9Di8ZfzSrNC5VTCTvokXjL+aVZYXLNLI1YH7HLt8oAJJsALknQADMpsxyrmONsbkQhaenJm63ZGOzzOXkUqT2q5s0emlqq0aUe/8d2VHb21TUTvkPVJswHsYNB+viSu8N7I+UTtZowdJ54MGo89PNRi0LCGy+Zh3nD5yTpHiGei39fPuWWC3S5PoHU9THp+ktT4dtsfv2z8lnE1hZuQGQ4AcAhr01D0o1y2M+alZxhhwSkyxC0oHSaPTHH1vxVV2fJutsdbn9Fo9S/NULEzg2odYWuGk24kZn3IhDzbkdvT9SqSofhp8pcp/T+vQfw1mQXUk6haefROJJ1oJsnyKTSJs8rh0q8LkE3PWTFp3mmxHaEnWy87cu6/HihyQeVJSRGSssVO4BxAaOvjfe0TyIpR2Fjza/kbHyURVN7U0cmJmKpFO6Pq5CY7EqecpoXnV0THHxLASny0nFfAIQhAFY5Svqqp9Vv5jF8+RlfQXKYf7KqPVb+Y1fPcZSamRkcHTzmuHFevOaTcUssaBhN30SLxl/NKscT1WMJn6JF4yfmFWKNyzyyNWB6JFmW2ax0s73PBDr23Tq0DIN9i0drlB4k2CJhvxj50DMfbA7D38PYs9WLa4PQdC1lLS134q/Nxf0/xlaw9szn5wD1G9J/qj0fM2C0beUHhnZvMw3cLSP6Tr6gei3/nFS2+inCyF9b134rUtRfljwvq/vskLBy7a9Ng9dh6acQ5qn5rPsWy/ST6rfwV/nZfTVUDG9I5sgkA6JAaT2BzdL+ITKeRtJ2kM6OTTwTh8iYbOdl/Kl99Na5OnGXlFQ5LAJBiUdUAd54KC6Z0/IJlI9dPlJ1TeR2YUpC5SOph0L96Yu0T58nQI70yOhVkJmfS2E/7hTf6EfwBSyisKD6DTf6EfwBSq1I4css8JSTpVzM+yi6yt3UEEXykz32ZUD7rfjasAYVrmPNr71FM2+oHxBZA1yTUyXidyHNJucvSCTZoJPAC5TyDDlTJ1YX24uG6P91lRIsW3Cj/okfjJ+YVYI3qC2LQvghZHIAHjeJAIcOk4uGY7ipVj1nkuWNWB8JF1ziaCRHOqliR0ZF5zibc4vOcRYB1zi6EiZ86vDMiwD3nVF1bwS4GxBOYOYSpnUXUz9I+KskQyr1Tw2eQNsBcgAZC3ABJCVJV8nz8nrFJtetFjowl5UPOcK8ukmvRvoGXFwU2c/pBd84m290ghESY4kPRKbnQrqSbJcMzFgLk5ADMk8FJRs+mMK/3Gm/0I/gClVH4epnR0kDH5PbFG1w4ODACFILScV5GVUoipzVjc2+qY1Oyg7qmx78wggpm1cORTtLX3AOu6bHW6bUeCqOLSBrjxkJf7ibK0z7Oe3UXHEZhNTGosBHS0LWt+ba1ltAxoblwyCjXhWExqMraSxuND+KkCs7RdaTy/QLhki520601u4fgE1bMsM15maI4H/Oo51MufXJqFSxa4+55eGdMDUJamppZTaJj3n7oJU2IuLGdcOqVM0OAKuTrhsY4vOfsFyrJQcmcLbGZ7pDwHQb+6uqUmVc0Z+Ji42aCSdAMz5BPYMG1L3XkbzTCetJkbdzdVrNBseGEWhjazvA6Xm7Up25gIsRccCnRopZKOZ8s4hhENXNHe4bI5t9L27bJtFICtbx3yOGeV9RRPAked50EmTS7tLH9l+By7wsi2pseelk5uojfG/g8WBHFp0cO8KXE2U6qaHQXDnprDVpbngVWxp3JnYlSMjl1bguHlBDZN4P2M2tqDFK4sbuOfvMAJu22Vj4rVsN4Jo6R4kaHSyjNr5bENPFrRlfvN1lGCavm6q/8AluHtstKpdrX7U2KRhrTle1y/M2hdLNq1UKevKkY6s2VzNYtKEIQQCQmomO1GfEZFLoQBFzbG+yfI/umFVsx1iHNNuIzHirGhAGIYmid8qc0Ak2bkBc33Woo8MVcvUgfbi4bg/wB1ltbadoJcGgOOrgBc2yFylEp0ru5feZZR8mlS7+I5kY7yXn2BTlHyWxD+LK954NAYP1Ku6FKpxRG5kLRYPpYurC0njJ84f92SmI4w0WaABwAsPcukK6SWCtwQhCkAQhCABM9qbIhqYzHURskYfReAfMHUHvCeIQBkOKeQwZv2e+3b8nmOXgyT9He1ZXtXY89LJzdRG+N/B4tfvadHDvC+skz2psiGpjMdRGySM+i8X8wdQe8KriOjWayfJwkK657itfxHyEtJ3qCXdH/Znu5o9WQZ+RB8VXf/AMPr76wW475/9VTaaFVXqVLYLvnsvslX3ZjHZKWw1yMvhdvTSt3iMyxpdbuF7K7UWCIY9S5x77NHsCukZ6k02VyhgKnIKFxGTT7FYKfZ0bOqwDv1PvTlWFXBCEIIBCEIAEIQgAQhCABCEIAEIQgAQhCABCEIAEIQgAQhCABCEIAEIQgAQhCAP//Z"/>
          <p:cNvSpPr>
            <a:spLocks noChangeAspect="1" noChangeArrowheads="1"/>
          </p:cNvSpPr>
          <p:nvPr/>
        </p:nvSpPr>
        <p:spPr bwMode="auto">
          <a:xfrm>
            <a:off x="63500" y="-766763"/>
            <a:ext cx="1571625" cy="1571626"/>
          </a:xfrm>
          <a:prstGeom prst="rect">
            <a:avLst/>
          </a:prstGeom>
          <a:noFill/>
          <a:ln w="9525">
            <a:noFill/>
            <a:miter lim="800000"/>
            <a:headEnd/>
            <a:tailEnd/>
          </a:ln>
        </p:spPr>
        <p:txBody>
          <a:bodyPr/>
          <a:lstStyle/>
          <a:p>
            <a:endParaRPr lang="tr-TR">
              <a:latin typeface="Constantia" pitchFamily="18" charset="0"/>
            </a:endParaRPr>
          </a:p>
        </p:txBody>
      </p:sp>
      <p:pic>
        <p:nvPicPr>
          <p:cNvPr id="9221" name="Picture 3" descr="C:\Users\banu.saklamaz\Desktop\kapsam_disi(1)[1].png"/>
          <p:cNvPicPr>
            <a:picLocks noChangeAspect="1" noChangeArrowheads="1"/>
          </p:cNvPicPr>
          <p:nvPr/>
        </p:nvPicPr>
        <p:blipFill>
          <a:blip r:embed="rId2" cstate="print"/>
          <a:srcRect/>
          <a:stretch>
            <a:fillRect/>
          </a:stretch>
        </p:blipFill>
        <p:spPr bwMode="auto">
          <a:xfrm>
            <a:off x="0" y="714375"/>
            <a:ext cx="2214563" cy="1928813"/>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pPr algn="ctr">
              <a:defRPr/>
            </a:pPr>
            <a:r>
              <a:rPr lang="tr-TR" dirty="0"/>
              <a:t>İZMİR HALK SAĞLIĞI MÜDÜRLÜĞÜ       ÇALIŞAN SAĞLIĞI ŞUBE MÜDÜRLÜĞÜ  </a:t>
            </a:r>
          </a:p>
        </p:txBody>
      </p:sp>
      <p:pic>
        <p:nvPicPr>
          <p:cNvPr id="9223" name="8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643063"/>
            <a:ext cx="8229600" cy="785812"/>
          </a:xfrm>
        </p:spPr>
        <p:txBody>
          <a:bodyPr>
            <a:normAutofit/>
          </a:bodyPr>
          <a:lstStyle/>
          <a:p>
            <a:pPr algn="ctr" fontAlgn="auto">
              <a:spcAft>
                <a:spcPts val="0"/>
              </a:spcAft>
              <a:defRPr/>
            </a:pPr>
            <a:r>
              <a:rPr lang="tr-TR" b="1" dirty="0" smtClean="0"/>
              <a:t>Cezai Yaptırımlar</a:t>
            </a:r>
            <a:endParaRPr lang="tr-TR" b="1" dirty="0"/>
          </a:p>
        </p:txBody>
      </p:sp>
      <p:sp>
        <p:nvSpPr>
          <p:cNvPr id="41987" name="2 İçerik Yer Tutucusu"/>
          <p:cNvSpPr>
            <a:spLocks noGrp="1"/>
          </p:cNvSpPr>
          <p:nvPr>
            <p:ph idx="4294967295"/>
          </p:nvPr>
        </p:nvSpPr>
        <p:spPr>
          <a:xfrm>
            <a:off x="457200" y="2500313"/>
            <a:ext cx="8229600" cy="3824287"/>
          </a:xfrm>
          <a:prstGeom prst="rect">
            <a:avLst/>
          </a:prstGeom>
        </p:spPr>
        <p:txBody>
          <a:bodyPr/>
          <a:lstStyle/>
          <a:p>
            <a:pPr>
              <a:buFont typeface="Wingdings 2" pitchFamily="18" charset="2"/>
              <a:buNone/>
            </a:pPr>
            <a:endParaRPr lang="tr-TR" sz="4000" smtClean="0"/>
          </a:p>
          <a:p>
            <a:pPr>
              <a:buFont typeface="Wingdings" pitchFamily="2" charset="2"/>
              <a:buChar char="q"/>
            </a:pPr>
            <a:r>
              <a:rPr lang="tr-TR" sz="4000" smtClean="0"/>
              <a:t> İşin durdurulması</a:t>
            </a:r>
          </a:p>
          <a:p>
            <a:pPr>
              <a:buFont typeface="Wingdings 2" pitchFamily="18" charset="2"/>
              <a:buNone/>
            </a:pPr>
            <a:endParaRPr lang="tr-TR" sz="4000" smtClean="0"/>
          </a:p>
          <a:p>
            <a:pPr>
              <a:buFont typeface="Wingdings" pitchFamily="2" charset="2"/>
              <a:buChar char="q"/>
            </a:pPr>
            <a:r>
              <a:rPr lang="tr-TR" sz="4000" smtClean="0">
                <a:solidFill>
                  <a:srgbClr val="FF0000"/>
                </a:solidFill>
                <a:hlinkClick r:id="rId2" action="ppaction://hlinkfile"/>
              </a:rPr>
              <a:t>İdari para cezaları</a:t>
            </a:r>
            <a:endParaRPr lang="tr-TR" sz="4000" smtClean="0">
              <a:solidFill>
                <a:srgbClr val="FF0000"/>
              </a:solidFill>
            </a:endParaRPr>
          </a:p>
        </p:txBody>
      </p:sp>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41989" name="6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000375" y="1785938"/>
            <a:ext cx="4071938" cy="928687"/>
          </a:xfrm>
        </p:spPr>
        <p:txBody>
          <a:bodyPr>
            <a:normAutofit fontScale="90000"/>
          </a:bodyPr>
          <a:lstStyle/>
          <a:p>
            <a:r>
              <a:rPr lang="tr-TR" sz="3600" b="1" smtClean="0"/>
              <a:t>6331 Sayılı Kanun ile</a:t>
            </a:r>
          </a:p>
        </p:txBody>
      </p:sp>
      <p:sp>
        <p:nvSpPr>
          <p:cNvPr id="3" name="2 İçerik Yer Tutucusu"/>
          <p:cNvSpPr>
            <a:spLocks noGrp="1"/>
          </p:cNvSpPr>
          <p:nvPr>
            <p:ph idx="4294967295"/>
          </p:nvPr>
        </p:nvSpPr>
        <p:spPr>
          <a:xfrm>
            <a:off x="457200" y="2857500"/>
            <a:ext cx="8258175" cy="2643188"/>
          </a:xfrm>
          <a:prstGeom prst="rect">
            <a:avLst/>
          </a:prstGeom>
        </p:spPr>
        <p:txBody>
          <a:bodyPr>
            <a:normAutofit fontScale="32500" lnSpcReduction="20000"/>
          </a:bodyPr>
          <a:lstStyle/>
          <a:p>
            <a:pPr marL="0" indent="0" algn="just" fontAlgn="auto">
              <a:lnSpc>
                <a:spcPct val="90000"/>
              </a:lnSpc>
              <a:spcAft>
                <a:spcPts val="0"/>
              </a:spcAft>
              <a:buClr>
                <a:schemeClr val="accent3"/>
              </a:buClr>
              <a:buFont typeface="Wingdings 2"/>
              <a:buNone/>
              <a:defRPr/>
            </a:pPr>
            <a:r>
              <a:rPr lang="tr-TR" sz="2800" dirty="0" smtClean="0">
                <a:latin typeface="+mj-lt"/>
              </a:rPr>
              <a:t>	                 </a:t>
            </a:r>
          </a:p>
          <a:p>
            <a:pPr marL="0" indent="0" algn="just" fontAlgn="auto">
              <a:lnSpc>
                <a:spcPct val="90000"/>
              </a:lnSpc>
              <a:spcAft>
                <a:spcPts val="0"/>
              </a:spcAft>
              <a:buClr>
                <a:schemeClr val="accent3"/>
              </a:buClr>
              <a:buFont typeface="Wingdings 2"/>
              <a:buNone/>
              <a:defRPr/>
            </a:pPr>
            <a:endParaRPr lang="tr-TR" sz="2800" dirty="0" smtClean="0">
              <a:latin typeface="+mj-lt"/>
            </a:endParaRPr>
          </a:p>
          <a:p>
            <a:pPr marL="0" indent="0" algn="just" fontAlgn="auto">
              <a:lnSpc>
                <a:spcPct val="90000"/>
              </a:lnSpc>
              <a:spcAft>
                <a:spcPts val="0"/>
              </a:spcAft>
              <a:buClr>
                <a:schemeClr val="accent3"/>
              </a:buClr>
              <a:buFont typeface="Wingdings 2"/>
              <a:buNone/>
              <a:defRPr/>
            </a:pPr>
            <a:r>
              <a:rPr lang="tr-TR" sz="2800" dirty="0" smtClean="0">
                <a:latin typeface="+mj-lt"/>
              </a:rPr>
              <a:t>	</a:t>
            </a:r>
            <a:endParaRPr lang="tr-TR" b="1" dirty="0" smtClean="0">
              <a:latin typeface="+mj-lt"/>
              <a:ea typeface="+mj-ea"/>
              <a:cs typeface="+mj-cs"/>
            </a:endParaRPr>
          </a:p>
          <a:p>
            <a:pPr marL="0" indent="0" algn="just" fontAlgn="auto">
              <a:lnSpc>
                <a:spcPct val="90000"/>
              </a:lnSpc>
              <a:spcAft>
                <a:spcPts val="0"/>
              </a:spcAft>
              <a:buClr>
                <a:schemeClr val="accent3"/>
              </a:buClr>
              <a:buFont typeface="Wingdings 2"/>
              <a:buNone/>
              <a:defRPr/>
            </a:pPr>
            <a:r>
              <a:rPr lang="tr-TR" dirty="0">
                <a:latin typeface="+mj-lt"/>
              </a:rPr>
              <a:t>	</a:t>
            </a:r>
            <a:endParaRPr lang="tr-TR" dirty="0" smtClean="0">
              <a:latin typeface="+mj-lt"/>
            </a:endParaRPr>
          </a:p>
          <a:p>
            <a:pPr marL="0" indent="0" algn="just" fontAlgn="auto">
              <a:lnSpc>
                <a:spcPct val="90000"/>
              </a:lnSpc>
              <a:spcAft>
                <a:spcPts val="0"/>
              </a:spcAft>
              <a:buClr>
                <a:schemeClr val="accent3"/>
              </a:buClr>
              <a:buFont typeface="Wingdings 2"/>
              <a:buNone/>
              <a:defRPr/>
            </a:pPr>
            <a:r>
              <a:rPr lang="tr-TR" sz="8000" dirty="0" smtClean="0">
                <a:latin typeface="Times New Roman" pitchFamily="18" charset="0"/>
                <a:cs typeface="Times New Roman" pitchFamily="18" charset="0"/>
              </a:rPr>
              <a:t>	İş </a:t>
            </a:r>
            <a:r>
              <a:rPr lang="tr-TR" sz="8000" dirty="0">
                <a:latin typeface="Times New Roman" pitchFamily="18" charset="0"/>
                <a:cs typeface="Times New Roman" pitchFamily="18" charset="0"/>
              </a:rPr>
              <a:t>sağlığı ve güvenliği konularında, işyerinde çalışanların görüşlerinin alınması ve katılımlarının </a:t>
            </a:r>
            <a:r>
              <a:rPr lang="tr-TR" sz="8000" dirty="0" smtClean="0">
                <a:latin typeface="Times New Roman" pitchFamily="18" charset="0"/>
                <a:cs typeface="Times New Roman" pitchFamily="18" charset="0"/>
              </a:rPr>
              <a:t>sağlanması için </a:t>
            </a:r>
            <a:r>
              <a:rPr lang="tr-TR" sz="8000" b="1" dirty="0" smtClean="0">
                <a:solidFill>
                  <a:srgbClr val="FF0000"/>
                </a:solidFill>
                <a:latin typeface="Times New Roman" pitchFamily="18" charset="0"/>
                <a:cs typeface="Times New Roman" pitchFamily="18" charset="0"/>
              </a:rPr>
              <a:t>çalışan temsilcisi</a:t>
            </a:r>
            <a:r>
              <a:rPr lang="tr-TR" sz="8000" dirty="0" smtClean="0">
                <a:latin typeface="Times New Roman" pitchFamily="18" charset="0"/>
                <a:cs typeface="Times New Roman" pitchFamily="18" charset="0"/>
              </a:rPr>
              <a:t> kavramı getirildi.</a:t>
            </a:r>
            <a:endParaRPr lang="tr-TR" sz="8000" dirty="0">
              <a:latin typeface="Times New Roman" pitchFamily="18" charset="0"/>
              <a:cs typeface="Times New Roman" pitchFamily="18" charset="0"/>
            </a:endParaRPr>
          </a:p>
          <a:p>
            <a:pPr marL="0" indent="0" algn="just" fontAlgn="auto">
              <a:lnSpc>
                <a:spcPct val="90000"/>
              </a:lnSpc>
              <a:spcAft>
                <a:spcPts val="0"/>
              </a:spcAft>
              <a:buClr>
                <a:schemeClr val="accent3"/>
              </a:buClr>
              <a:buFont typeface="Wingdings 2"/>
              <a:buNone/>
              <a:defRPr/>
            </a:pPr>
            <a:r>
              <a:rPr lang="tr-TR" dirty="0" smtClean="0">
                <a:latin typeface="+mj-lt"/>
              </a:rPr>
              <a:t>	</a:t>
            </a:r>
            <a:endParaRPr lang="tr-TR" dirty="0">
              <a:latin typeface="+mj-lt"/>
            </a:endParaRPr>
          </a:p>
          <a:p>
            <a:pPr marL="274320" indent="-274320" fontAlgn="auto">
              <a:spcAft>
                <a:spcPts val="0"/>
              </a:spcAft>
              <a:buClr>
                <a:schemeClr val="accent3"/>
              </a:buClr>
              <a:buFont typeface="Wingdings 2"/>
              <a:buChar char=""/>
              <a:defRPr/>
            </a:pPr>
            <a:endParaRPr lang="tr-TR" sz="3600" dirty="0"/>
          </a:p>
        </p:txBody>
      </p:sp>
      <p:pic>
        <p:nvPicPr>
          <p:cNvPr id="31748" name="Picture 3" descr="C:\Users\banu.saklamaz\Desktop\imagesCAR2E6JM.jpg"/>
          <p:cNvPicPr>
            <a:picLocks noChangeAspect="1" noChangeArrowheads="1"/>
          </p:cNvPicPr>
          <p:nvPr/>
        </p:nvPicPr>
        <p:blipFill>
          <a:blip r:embed="rId2" cstate="print"/>
          <a:srcRect/>
          <a:stretch>
            <a:fillRect/>
          </a:stretch>
        </p:blipFill>
        <p:spPr bwMode="auto">
          <a:xfrm>
            <a:off x="0" y="1071563"/>
            <a:ext cx="2000250" cy="2000250"/>
          </a:xfrm>
          <a:prstGeom prst="rect">
            <a:avLst/>
          </a:prstGeom>
          <a:noFill/>
          <a:ln w="9525">
            <a:noFill/>
            <a:miter lim="800000"/>
            <a:headEnd/>
            <a:tailEnd/>
          </a:ln>
        </p:spPr>
      </p:pic>
      <p:sp>
        <p:nvSpPr>
          <p:cNvPr id="6" name="5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1750" name="7 Resim" descr="logo_halksm_1 (3) küçük.png"/>
          <p:cNvPicPr>
            <a:picLocks noChangeAspect="1"/>
          </p:cNvPicPr>
          <p:nvPr/>
        </p:nvPicPr>
        <p:blipFill>
          <a:blip r:embed="rId3"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4294967295"/>
          </p:nvPr>
        </p:nvSpPr>
        <p:spPr>
          <a:xfrm>
            <a:off x="357188" y="2000250"/>
            <a:ext cx="8358187" cy="4125913"/>
          </a:xfrm>
        </p:spPr>
        <p:txBody>
          <a:bodyPr/>
          <a:lstStyle/>
          <a:p>
            <a:pPr algn="just">
              <a:buFont typeface="Wingdings 2" pitchFamily="18" charset="2"/>
              <a:buNone/>
            </a:pPr>
            <a:r>
              <a:rPr lang="tr-TR" smtClean="0"/>
              <a:t>		</a:t>
            </a:r>
          </a:p>
          <a:p>
            <a:pPr algn="just">
              <a:buFont typeface="Wingdings 2" pitchFamily="18" charset="2"/>
              <a:buNone/>
            </a:pPr>
            <a:r>
              <a:rPr lang="tr-TR" smtClean="0"/>
              <a:t>		Birden fazla çalışan temsilcisinin bulunması durumunda </a:t>
            </a:r>
            <a:r>
              <a:rPr lang="tr-TR" smtClean="0">
                <a:solidFill>
                  <a:srgbClr val="FF0000"/>
                </a:solidFill>
              </a:rPr>
              <a:t>baş temsilci</a:t>
            </a:r>
            <a:r>
              <a:rPr lang="tr-TR" smtClean="0"/>
              <a:t>, çalışan temsilcileri arasında yapılacak seçimle belirlenir.</a:t>
            </a:r>
          </a:p>
          <a:p>
            <a:pPr algn="just">
              <a:buFont typeface="Wingdings 2" pitchFamily="18" charset="2"/>
              <a:buNone/>
            </a:pPr>
            <a:r>
              <a:rPr lang="tr-TR" smtClean="0"/>
              <a:t>		</a:t>
            </a:r>
          </a:p>
          <a:p>
            <a:pPr algn="just">
              <a:buFont typeface="Wingdings 2" pitchFamily="18" charset="2"/>
              <a:buNone/>
            </a:pPr>
            <a:r>
              <a:rPr lang="tr-TR" smtClean="0"/>
              <a:t>           İşyerinde yetkili sendika bulunması hâlinde, </a:t>
            </a:r>
            <a:r>
              <a:rPr lang="tr-TR" smtClean="0">
                <a:solidFill>
                  <a:srgbClr val="FF0000"/>
                </a:solidFill>
              </a:rPr>
              <a:t>işyeri sendika temsilcileri</a:t>
            </a:r>
            <a:r>
              <a:rPr lang="tr-TR" smtClean="0"/>
              <a:t> çalışan temsilcisi olarak da görev yapar.</a:t>
            </a:r>
          </a:p>
          <a:p>
            <a:endParaRPr lang="tr-TR" smtClean="0"/>
          </a:p>
        </p:txBody>
      </p:sp>
      <p:sp>
        <p:nvSpPr>
          <p:cNvPr id="4" name="3 Altbilgi Yer Tutucusu"/>
          <p:cNvSpPr>
            <a:spLocks noGrp="1"/>
          </p:cNvSpPr>
          <p:nvPr>
            <p:ph type="ftr" sz="quarter" idx="11"/>
          </p:nvPr>
        </p:nvSpPr>
        <p:spPr/>
        <p:txBody>
          <a:bodyPr/>
          <a:lstStyle/>
          <a:p>
            <a:pPr algn="ctr">
              <a:defRPr/>
            </a:pPr>
            <a:r>
              <a:rPr lang="tr-TR" dirty="0"/>
              <a:t>İZMİR HALK SAĞLIĞI MÜDÜRLÜĞÜ       ÇALIŞAN SAĞLIĞI ŞUBE MÜDÜRLÜĞÜ</a:t>
            </a:r>
          </a:p>
        </p:txBody>
      </p:sp>
      <p:pic>
        <p:nvPicPr>
          <p:cNvPr id="33796" name="5 Resim" descr="logo_halksm_1 (3) küçük.png"/>
          <p:cNvPicPr>
            <a:picLocks noChangeAspect="1"/>
          </p:cNvPicPr>
          <p:nvPr/>
        </p:nvPicPr>
        <p:blipFill>
          <a:blip r:embed="rId2" cstate="print"/>
          <a:srcRect/>
          <a:stretch>
            <a:fillRect/>
          </a:stretch>
        </p:blipFill>
        <p:spPr bwMode="auto">
          <a:xfrm>
            <a:off x="7858125" y="0"/>
            <a:ext cx="1285875" cy="1643063"/>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TC104033925[[fn=Damla]]</Template>
  <TotalTime>2506</TotalTime>
  <Words>1389</Words>
  <Application>Microsoft Office PowerPoint</Application>
  <PresentationFormat>Ekran Gösterisi (4:3)</PresentationFormat>
  <Paragraphs>333</Paragraphs>
  <Slides>43</Slides>
  <Notes>5</Notes>
  <HiddenSlides>0</HiddenSlides>
  <MMClips>0</MMClips>
  <ScaleCrop>false</ScaleCrop>
  <HeadingPairs>
    <vt:vector size="4" baseType="variant">
      <vt:variant>
        <vt:lpstr>Tema</vt:lpstr>
      </vt:variant>
      <vt:variant>
        <vt:i4>1</vt:i4>
      </vt:variant>
      <vt:variant>
        <vt:lpstr>Slayt Başlıkları</vt:lpstr>
      </vt:variant>
      <vt:variant>
        <vt:i4>43</vt:i4>
      </vt:variant>
    </vt:vector>
  </HeadingPairs>
  <TitlesOfParts>
    <vt:vector size="44" baseType="lpstr">
      <vt:lpstr>Damla</vt:lpstr>
      <vt:lpstr>Slayt 1</vt:lpstr>
      <vt:lpstr>Slayt 2</vt:lpstr>
      <vt:lpstr>Slayt 3</vt:lpstr>
      <vt:lpstr>KAMU KURUMLARI</vt:lpstr>
      <vt:lpstr>KAPSAM</vt:lpstr>
      <vt:lpstr> İSTİSNALAR</vt:lpstr>
      <vt:lpstr>Cezai Yaptırımlar</vt:lpstr>
      <vt:lpstr>6331 Sayılı Kanun ile</vt:lpstr>
      <vt:lpstr>Slayt 9</vt:lpstr>
      <vt:lpstr>Çalışan Temsilcisi</vt:lpstr>
      <vt:lpstr>  İŞVEREN</vt:lpstr>
      <vt:lpstr>İŞVEREN</vt:lpstr>
      <vt:lpstr>KANUNUN İŞVERENE GETİRDİĞİ YÜKÜMLÜLÜKLER</vt:lpstr>
      <vt:lpstr>İşyerindeki Risklerin Değerlendirilmesi</vt:lpstr>
      <vt:lpstr>Acil Durum Planları</vt:lpstr>
      <vt:lpstr>Çalışanların Bilgilendirilmesi</vt:lpstr>
      <vt:lpstr>ÇALIŞANLARIN EĞİTİMİ</vt:lpstr>
      <vt:lpstr>İSG EğİTİMLERİ</vt:lpstr>
      <vt:lpstr>İş Sağlığı ve Güvenliği Kurulu</vt:lpstr>
      <vt:lpstr>  İş Sağlığı ve Güvenliği Kurulu Kimlerden Oluşur? </vt:lpstr>
      <vt:lpstr>İş Sağlığı ve Güvenliği Birimi (İSGB)</vt:lpstr>
      <vt:lpstr>ONAYLI DEFTER</vt:lpstr>
      <vt:lpstr>Slayt 23</vt:lpstr>
      <vt:lpstr>Slayt 24</vt:lpstr>
      <vt:lpstr>İşyeri hekimi ve iş güvenliği uzmanının yükümlülükleri</vt:lpstr>
      <vt:lpstr>Slayt 26</vt:lpstr>
      <vt:lpstr>Slayt 27</vt:lpstr>
      <vt:lpstr>Slayt 28</vt:lpstr>
      <vt:lpstr>       Sağlık Gözetimi</vt:lpstr>
      <vt:lpstr>Slayt 30</vt:lpstr>
      <vt:lpstr>Slayt 31</vt:lpstr>
      <vt:lpstr>Slayt 32</vt:lpstr>
      <vt:lpstr>Slayt 33</vt:lpstr>
      <vt:lpstr>Slayt 34</vt:lpstr>
      <vt:lpstr>Slayt 35</vt:lpstr>
      <vt:lpstr>Slayt 36</vt:lpstr>
      <vt:lpstr>Slayt 37</vt:lpstr>
      <vt:lpstr>Slayt 38</vt:lpstr>
      <vt:lpstr>Slayt 39</vt:lpstr>
      <vt:lpstr>KANUNUN ÇALIŞANA GETİRDİĞİ YÜKÜMLÜLÜKLER</vt:lpstr>
      <vt:lpstr>İŞYERİ TEHLİKE SINIFI</vt:lpstr>
      <vt:lpstr>Slayt 42</vt:lpstr>
      <vt:lpstr>Slayt 43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 Aydın</dc:creator>
  <cp:lastModifiedBy>Win10P32</cp:lastModifiedBy>
  <cp:revision>435</cp:revision>
  <cp:lastPrinted>2014-04-21T07:34:25Z</cp:lastPrinted>
  <dcterms:modified xsi:type="dcterms:W3CDTF">2016-05-04T13:05:50Z</dcterms:modified>
</cp:coreProperties>
</file>