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59" r:id="rId2"/>
    <p:sldId id="404" r:id="rId3"/>
    <p:sldId id="403" r:id="rId4"/>
    <p:sldId id="405" r:id="rId5"/>
    <p:sldId id="406" r:id="rId6"/>
    <p:sldId id="346" r:id="rId7"/>
    <p:sldId id="344" r:id="rId8"/>
    <p:sldId id="276" r:id="rId9"/>
    <p:sldId id="312" r:id="rId10"/>
    <p:sldId id="257" r:id="rId11"/>
    <p:sldId id="347" r:id="rId12"/>
    <p:sldId id="278" r:id="rId13"/>
    <p:sldId id="262" r:id="rId14"/>
    <p:sldId id="348" r:id="rId15"/>
    <p:sldId id="350" r:id="rId16"/>
    <p:sldId id="298" r:id="rId17"/>
    <p:sldId id="351" r:id="rId18"/>
    <p:sldId id="407" r:id="rId19"/>
    <p:sldId id="409" r:id="rId20"/>
    <p:sldId id="414" r:id="rId21"/>
    <p:sldId id="314" r:id="rId22"/>
    <p:sldId id="410" r:id="rId23"/>
    <p:sldId id="411" r:id="rId24"/>
    <p:sldId id="412" r:id="rId25"/>
    <p:sldId id="413" r:id="rId26"/>
    <p:sldId id="353" r:id="rId27"/>
    <p:sldId id="266" r:id="rId28"/>
    <p:sldId id="355" r:id="rId29"/>
    <p:sldId id="299" r:id="rId30"/>
    <p:sldId id="354" r:id="rId31"/>
    <p:sldId id="316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357" r:id="rId40"/>
    <p:sldId id="259" r:id="rId41"/>
    <p:sldId id="307" r:id="rId42"/>
    <p:sldId id="321" r:id="rId43"/>
    <p:sldId id="327" r:id="rId44"/>
    <p:sldId id="335" r:id="rId45"/>
    <p:sldId id="338" r:id="rId46"/>
    <p:sldId id="339" r:id="rId47"/>
    <p:sldId id="279" r:id="rId48"/>
    <p:sldId id="363" r:id="rId49"/>
    <p:sldId id="372" r:id="rId50"/>
    <p:sldId id="382" r:id="rId51"/>
    <p:sldId id="378" r:id="rId52"/>
    <p:sldId id="423" r:id="rId53"/>
    <p:sldId id="388" r:id="rId54"/>
    <p:sldId id="392" r:id="rId55"/>
    <p:sldId id="394" r:id="rId56"/>
    <p:sldId id="396" r:id="rId57"/>
    <p:sldId id="402" r:id="rId5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41" autoAdjust="0"/>
    <p:restoredTop sz="86965" autoAdjust="0"/>
  </p:normalViewPr>
  <p:slideViewPr>
    <p:cSldViewPr>
      <p:cViewPr>
        <p:scale>
          <a:sx n="56" d="100"/>
          <a:sy n="56" d="100"/>
        </p:scale>
        <p:origin x="-730" y="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335CBB-8106-43A1-9BB8-C4D4E65A6BE9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5FE189-FE77-4394-BCC6-8110EB2DB6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634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1E2123-184A-4B66-AB25-D7FD74E58A9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79388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cs typeface="Times New Roman" pitchFamily="18" charset="0"/>
              </a:rPr>
              <a:t>Eldiven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giyilmesinin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ellerin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kontaminasyonuna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karşı</a:t>
            </a:r>
            <a:r>
              <a:rPr lang="en-US" dirty="0" smtClean="0">
                <a:cs typeface="Times New Roman" pitchFamily="18" charset="0"/>
              </a:rPr>
              <a:t> tam </a:t>
            </a:r>
            <a:r>
              <a:rPr lang="en-US" dirty="0" err="1" smtClean="0">
                <a:cs typeface="Times New Roman" pitchFamily="18" charset="0"/>
              </a:rPr>
              <a:t>bir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koruma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sağlamadığı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konusunda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personel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bilgilendirilmelidir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tr-TR" dirty="0" smtClean="0"/>
          </a:p>
          <a:p>
            <a:pPr indent="179388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cs typeface="Times New Roman" pitchFamily="18" charset="0"/>
            </a:endParaRPr>
          </a:p>
          <a:p>
            <a:pPr indent="179388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Kan, </a:t>
            </a:r>
            <a:r>
              <a:rPr lang="en-US" dirty="0" err="1" smtClean="0">
                <a:cs typeface="Times New Roman" pitchFamily="18" charset="0"/>
              </a:rPr>
              <a:t>vücut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sıvıları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sekresyonlar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mukoz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membranlar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bütünlüğü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bozulmuş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deri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kontamine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olmuş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eşya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ç</a:t>
            </a:r>
            <a:r>
              <a:rPr lang="en-US" dirty="0" err="1" smtClean="0">
                <a:cs typeface="Times New Roman" pitchFamily="18" charset="0"/>
              </a:rPr>
              <a:t>evre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yüzeylerine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temasta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infeksiyon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geçiş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riskini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azaltmak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amacıyla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eldiven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kullanılmalıdır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tr-TR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757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67664C-222A-4F06-B6D5-6B2E5E52355C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smtClean="0">
                <a:solidFill>
                  <a:srgbClr val="FF0000"/>
                </a:solidFill>
              </a:rPr>
              <a:t>Vektörlerle bulaşta m</a:t>
            </a:r>
            <a:r>
              <a:rPr lang="tr-TR" smtClean="0"/>
              <a:t>ikroorganizma  bu  vektörlerde gelişimini  tamamladıktan sonra;  ısırma ,sokma ve inhalasyon  yoluyla  insana  geçiş  olur.</a:t>
            </a:r>
          </a:p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645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DBD3D2-E13A-402C-B313-5878BF8E3F7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b="1" smtClean="0">
                <a:solidFill>
                  <a:srgbClr val="FF0000"/>
                </a:solidFill>
              </a:rPr>
              <a:t>Grup 1 biyolojik etkenler</a:t>
            </a:r>
            <a:r>
              <a:rPr lang="tr-TR" smtClean="0"/>
              <a:t>: İnsanda hastalığa yol açma ihtimali bulunmayan biyolojik etkenler. </a:t>
            </a:r>
          </a:p>
          <a:p>
            <a:pPr>
              <a:spcBef>
                <a:spcPct val="0"/>
              </a:spcBef>
            </a:pPr>
            <a:r>
              <a:rPr lang="tr-TR" b="1" smtClean="0">
                <a:solidFill>
                  <a:srgbClr val="FF0000"/>
                </a:solidFill>
              </a:rPr>
              <a:t>Grup 2 biyolojik etkenler</a:t>
            </a:r>
            <a:r>
              <a:rPr lang="tr-TR" smtClean="0"/>
              <a:t>: İnsanda hastalığa neden olabilen, çalışanlara zarar verebilecek, ancak topluma yayılma olasılığı olmayan, genellikle etkili korunma veya tedavi imkanı bulunan biyolojik etkenler. </a:t>
            </a:r>
          </a:p>
          <a:p>
            <a:pPr>
              <a:spcBef>
                <a:spcPct val="0"/>
              </a:spcBef>
            </a:pPr>
            <a:r>
              <a:rPr lang="tr-TR" b="1" smtClean="0">
                <a:solidFill>
                  <a:srgbClr val="FF0000"/>
                </a:solidFill>
              </a:rPr>
              <a:t>Grup 3 biyolojik etkenler</a:t>
            </a:r>
            <a:r>
              <a:rPr lang="tr-TR" smtClean="0"/>
              <a:t>: İnsanda ağır hastalıklara neden olan, çalışanlar için ciddi tehlike oluşturan, topluma yayılma riski bulunabilen ancak genellikle etkili korunma veya tedavi imkanı olan biyolojik etkenler. </a:t>
            </a:r>
          </a:p>
          <a:p>
            <a:pPr>
              <a:spcBef>
                <a:spcPct val="0"/>
              </a:spcBef>
            </a:pPr>
            <a:r>
              <a:rPr lang="tr-TR" b="1" smtClean="0">
                <a:solidFill>
                  <a:srgbClr val="FF0000"/>
                </a:solidFill>
              </a:rPr>
              <a:t>Grup 4 biyolojik etkenler</a:t>
            </a:r>
            <a:r>
              <a:rPr lang="tr-TR" smtClean="0"/>
              <a:t>: İnsanda ağır hastalıklara neden olan, çalışanlar için ciddi tehlike oluşturan, topluma yayılma riski yüksek olan ancak etkili korunma ve tedavi yöntemi bulunmayan biyolojik etkenler. </a:t>
            </a:r>
          </a:p>
          <a:p>
            <a:pPr>
              <a:spcBef>
                <a:spcPct val="0"/>
              </a:spcBef>
            </a:pPr>
            <a:r>
              <a:rPr lang="tr-TR" smtClean="0"/>
              <a:t> </a:t>
            </a:r>
          </a:p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655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6C8F3C-833B-48F0-A382-1E932B4D7188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E4BE39-1BB3-4412-AC85-E8B3B324B214}" type="slidenum">
              <a:rPr lang="de-DE" sz="12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de-D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E906BE1A-24FF-4327-A320-050ECDCBBD37}" type="slidenum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 defTabSz="947738"/>
              <a:t>9</a:t>
            </a:fld>
            <a:endParaRPr lang="en-GB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smtClean="0"/>
              <a:t>Enfeksiyon hastalığı, enfeksiyon etkeni ile duyarlı kişi arasındaki ilişkiden kaynaklanır.Bir enfeksiyon etkeninin hastalık yapabilme yeteneği patojenite, etkenin ağır veya öldürücü bir hastalık yapma yeteneğine virülans denir.</a:t>
            </a:r>
          </a:p>
          <a:p>
            <a:pPr>
              <a:spcBef>
                <a:spcPct val="0"/>
              </a:spcBef>
            </a:pPr>
            <a:r>
              <a:rPr lang="tr-TR" smtClean="0"/>
              <a:t>Duyarlı kişi (konakçı) enfeksiyon zincirinin son halkasıdır.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29FD4E-79C0-4ADC-B2F9-6C514DBF21DF}" type="slidenum">
              <a:rPr lang="de-DE" sz="12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de-D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4788820-A1B4-4B58-AA5B-F21F97453252}" type="slidenum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 defTabSz="947738"/>
              <a:t>21</a:t>
            </a:fld>
            <a:endParaRPr lang="en-GB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latin typeface="+mj-lt"/>
              </a:rPr>
              <a:t>Bunun, birim kan miktarına göre partikül sayısının Hepatit-B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latin typeface="+mj-lt"/>
              </a:rPr>
              <a:t> virüsüne göre çok düşük olmasından kaynaklandığı düşünülmektedir.</a:t>
            </a:r>
            <a:endParaRPr lang="tr-TR" dirty="0"/>
          </a:p>
        </p:txBody>
      </p:sp>
      <p:sp>
        <p:nvSpPr>
          <p:cNvPr id="706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AC1C9-DC8B-4129-890F-705C2B2C64C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smtClean="0"/>
              <a:t>SP 72 saat içinde aşılanmışsa işe devam,</a:t>
            </a:r>
          </a:p>
          <a:p>
            <a:pPr>
              <a:spcBef>
                <a:spcPct val="0"/>
              </a:spcBef>
            </a:pPr>
            <a:r>
              <a:rPr lang="tr-TR" smtClean="0"/>
              <a:t>aşılanmamışsa ilk temastan sonra 5-21 günler</a:t>
            </a:r>
          </a:p>
          <a:p>
            <a:pPr>
              <a:spcBef>
                <a:spcPct val="0"/>
              </a:spcBef>
            </a:pPr>
            <a:r>
              <a:rPr lang="tr-TR" smtClean="0"/>
              <a:t>arasında izinli</a:t>
            </a:r>
          </a:p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716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D8B28-F70B-472A-9B4A-0CC949998005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2.Çalışma ortamının hava değişimini sağlayacak lokal ve genel havalandırma sistemleri kurulmalıdır.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3.Çalışanlar maruz kaldıkları riskler hakkında bilgilendirilmeli, işçiler tarafından belirlenen önleyici teknik önlemler işveren tarafında alınmalı, alınacak önlemlere çalışanların da uyması zorunlu olmalıdır.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4.İşyerinde riske maruz kalan işçilerin veya onların temsilcilerinin periyodik olarak gerekli biyolojik testlerden geçirilmeli elde edilen sonuçlar takip fişlerine işlenmelidir.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5.Eldiven, gözlük ve maske gibi kişisel koruyucular kullanılmalıdır.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6.Kişisel hijyenin sağlanması yöntemleri kapsamında çalışanların el, ağız ve beden temizliğine dikkat edilmeli ve maruz kalınan riskler hakkında gerekli bilgiler verilerek eğitilmeleri sağlanmalıdır.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İşyerinin riskleri dikkate alınarak çalışanların duyarlıkları tespit edilmeli, duyarlı olanlar aşılanma (</a:t>
            </a:r>
            <a:r>
              <a:rPr lang="tr-TR" dirty="0" err="1" smtClean="0"/>
              <a:t>bağışıklama</a:t>
            </a:r>
            <a:r>
              <a:rPr lang="tr-TR" dirty="0" smtClean="0"/>
              <a:t>) programına tabi tutulmalıdır.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8.Helalar ve diğer enfeksiyon kaynağı yerler kireç kaymağı ile dezenfekte edilmeli. Mutfakta ve gıda sektöründe çalışanların periyodik olarak portör muayeneleri yapılmalıdır.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9.İşyerlerinin tek başına korunması yeterli olmaz, işyerini çevresi ile düşünüp gerekli hijyenik, tıbbi ve teknik koruyucu önlemler alınmalıdır. Biyolojik çevrenin ve ekosistemin korunması sağlanmalıdır.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10.Ulusal çapta oluşturulacak düzenli kayıt ve geri bildirim sisteminde kan ve kan ürünleri ile bulaşan hepatit-B, HIV gibi etkenler takip edilmelidir.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11.Tetanos gibi sporlu etkenler sadece 1 atmosfer basınç ve 121 santigrat derece ısıda otoklavda ,basınçlı fırında veya buhar </a:t>
            </a:r>
            <a:r>
              <a:rPr lang="tr-TR" dirty="0" err="1" smtClean="0"/>
              <a:t>sterilizatörde</a:t>
            </a:r>
            <a:r>
              <a:rPr lang="tr-TR" dirty="0" smtClean="0"/>
              <a:t> yok etmek mümkündür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727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DEA5B9-DB9D-4300-BCCA-1F5CF20AD831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737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6C3F3-232F-40D7-9559-987823285AF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18AF-4CDC-471D-B25D-7C3AC1B6D592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DB2C3-4F66-4E2F-ADCB-EA5EF9468E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3AAA-FA34-44A9-ACE8-FBF45C9C21AC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FB41-A684-4354-808F-844EBC9DE1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FA59-D928-4649-971B-347FDEF59104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81C1-3259-4426-9CE5-C6DE1EFF93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5651-172C-4693-8CC6-B90663A1A150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BF76-F45D-43CE-8E7A-9559741160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91E7-40F9-4601-8E13-7A7886F036FD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8C82-A2AD-40D0-BF44-A934DD50DB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3229-1A76-4826-BD64-8B6DCDCCA048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6C07-4AAF-4E01-A11B-054E02E97A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EFA6-CB71-4719-BAFE-A1B89E523051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C15E-C623-4FA0-9613-C3066FB146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2C1-AA0B-40F5-BA4F-91F65BDEA1CD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7CBB-63F5-4221-97F2-2C6F72912F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BD0-AC40-4E08-8DC4-8D559298450C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2646-4932-466A-B978-23059145FD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95FA-7D2D-4435-B119-DC9B3790380E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FDD1-B46F-4D2E-B3EB-A967C1F720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DBC0-1116-4A5C-9D7F-E83ABA0959D0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CBDB1-07B7-48A1-A0DA-C80D9A6F3C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DAD10-0B6F-460B-8BAC-3BC4E1EBFCDB}" type="datetimeFigureOut">
              <a:rPr lang="tr-TR"/>
              <a:pPr>
                <a:defRPr/>
              </a:pPr>
              <a:t>10.5.2016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E49A7-4332-422F-A087-AA27DBB7EA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057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sdsformu.com/wp-content/uploads/2012/09/msds_resim3.jpg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frm=1&amp;source=images&amp;cd=&amp;cad=rja&amp;docid=w7G-4ejMC5KfDM&amp;tbnid=14SSff7rNjqMKM:&amp;ved=0CAUQjRw&amp;url=http://isghocasi.com/biyolojik-etkenlere-maruziyet-risklerinin-onlenmesi-hakkinda-yonetmelik-taslagi/&amp;ei=FN54UuqVEeKu0QXc4YGgDg&amp;bvm=bv.55980276,d.Yms&amp;psig=AFQjCNFNThFrNWg-tKVJy_jF2WuYUkKi9A&amp;ust=1383738278023427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m.tr/url?sa=i&amp;rct=j&amp;q=&amp;esrc=s&amp;frm=1&amp;source=images&amp;cd=&amp;cad=rja&amp;docid=sScZMGrDA7bAYM&amp;tbnid=_9TLtAZN2j_pEM:&amp;ved=0CAUQjRw&amp;url=http://eleskirtdh.gov.tr/laboratuvar.html&amp;ei=LgR6UsabO8autAbzuYC4Cw&amp;bvm=bv.55980276,d.Yms&amp;psig=AFQjCNGazqfcKf4gbF8i-ap-3dXlQ1GX6Q&amp;ust=13838145644880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r/url?sa=i&amp;rct=j&amp;q=&amp;esrc=s&amp;frm=1&amp;source=images&amp;cd=&amp;cad=rja&amp;docid=qIO4Ct6xzbgCgM&amp;tbnid=o9gh-P0ErF3SeM:&amp;ved=0CAUQjRw&amp;url=http://www.kadirlidh.gov.tr/dosyalar/hastanemiz_galeri.asp&amp;ei=4QV6Uq7fMJHNswbFqoHQBw&amp;psig=AFQjCNHUdcu66Pl6NCvgZxjkFMdf1iqMxg&amp;ust=138381494782713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tr/url?sa=i&amp;rct=j&amp;q=&amp;esrc=s&amp;frm=1&amp;source=images&amp;cd=&amp;cad=rja&amp;docid=1Q_ldsaqC9n8CM&amp;tbnid=LrxRWia76IOw3M:&amp;ved=0CAUQjRw&amp;url=http://hematoloji.baskent-adn.edu.tr/?page_id=393&amp;ei=tQR6Uo37F8eStQbrwoGYAQ&amp;psig=AFQjCNFWZjVZrvyXi8rt4kxG8ebbgqhD_Q&amp;ust=138381466083766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tr/url?sa=i&amp;rct=j&amp;q=&amp;esrc=s&amp;frm=1&amp;source=images&amp;cd=&amp;cad=rja&amp;docid=hadPu2UEiickPM&amp;tbnid=Ho6seIGTNWkHDM:&amp;ved=0CAUQjRw&amp;url=http://saglik.milliyet.com.tr/hepatit-b-sandigimizdan-daha-tehlikeli-/genelsaglik/haberdetay/28.10.2008/1008851/default.htm&amp;ei=vwh6UrqECsGutAaPpIDYAg&amp;psig=AFQjCNGV-16LC8ttwQ7rqIKsE9qpWL_O8w&amp;ust=13838157155285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1/19/ManWithPetriDish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5/Adenovirus_weis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4 Dikdörtgen"/>
          <p:cNvSpPr>
            <a:spLocks noChangeArrowheads="1"/>
          </p:cNvSpPr>
          <p:nvPr/>
        </p:nvSpPr>
        <p:spPr bwMode="auto">
          <a:xfrm>
            <a:off x="0" y="4714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6148" name="Picture 5" descr="http://msdsformu.com/wp-content/uploads/2012/09/msds_resim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622818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6 Dikdörtgen"/>
          <p:cNvSpPr>
            <a:spLocks noChangeArrowheads="1"/>
          </p:cNvSpPr>
          <p:nvPr/>
        </p:nvSpPr>
        <p:spPr bwMode="auto">
          <a:xfrm>
            <a:off x="1008112" y="2636912"/>
            <a:ext cx="80283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  <a:latin typeface="Constantia" pitchFamily="18" charset="0"/>
              </a:rPr>
              <a:t>                                 </a:t>
            </a:r>
            <a:r>
              <a:rPr lang="tr-TR" sz="2000" b="1" dirty="0" smtClean="0">
                <a:solidFill>
                  <a:srgbClr val="FFC000"/>
                </a:solidFill>
                <a:latin typeface="Constantia" pitchFamily="18" charset="0"/>
              </a:rPr>
              <a:t>AYDIN  HALK  SAĞLIĞI  MÜDÜRLÜĞÜ</a:t>
            </a:r>
          </a:p>
          <a:p>
            <a:r>
              <a:rPr lang="tr-TR" sz="2000" b="1" dirty="0" smtClean="0">
                <a:solidFill>
                  <a:srgbClr val="FFC000"/>
                </a:solidFill>
                <a:latin typeface="Constantia" pitchFamily="18" charset="0"/>
              </a:rPr>
              <a:t>                                     </a:t>
            </a:r>
          </a:p>
          <a:p>
            <a:r>
              <a:rPr lang="tr-TR" sz="2000" b="1" dirty="0" smtClean="0">
                <a:solidFill>
                  <a:srgbClr val="FFC000"/>
                </a:solidFill>
                <a:latin typeface="Constantia" pitchFamily="18" charset="0"/>
              </a:rPr>
              <a:t>                                EFELER  TOPLUM  SAĞLIĞI  MERKEZİ</a:t>
            </a:r>
            <a:endParaRPr lang="tr-TR" sz="20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6151" name="Picture 6" descr="http://isghocasi.com/wp-content/uploads/2013/06/biyolojik-risk-2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81128"/>
            <a:ext cx="29523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3203848" y="38610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+mn-lt"/>
              </a:rPr>
              <a:t>              Dr. Filiz  KAKICI</a:t>
            </a:r>
            <a:endParaRPr lang="tr-TR" b="1" dirty="0">
              <a:latin typeface="+mn-lt"/>
            </a:endParaRPr>
          </a:p>
        </p:txBody>
      </p:sp>
      <p:pic>
        <p:nvPicPr>
          <p:cNvPr id="9" name="8 Resim" descr="aydın halk sağ.md.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556792"/>
            <a:ext cx="1584176" cy="1683187"/>
          </a:xfrm>
          <a:prstGeom prst="rect">
            <a:avLst/>
          </a:prstGeom>
        </p:spPr>
      </p:pic>
      <p:sp>
        <p:nvSpPr>
          <p:cNvPr id="14" name="13 Metin kutusu"/>
          <p:cNvSpPr txBox="1"/>
          <p:nvPr/>
        </p:nvSpPr>
        <p:spPr>
          <a:xfrm>
            <a:off x="2051720" y="620688"/>
            <a:ext cx="6768752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BİYOLOJİK  RİSK ETMENLERİ </a:t>
            </a:r>
          </a:p>
          <a:p>
            <a:r>
              <a:rPr lang="tr-T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VE</a:t>
            </a:r>
          </a:p>
          <a:p>
            <a:r>
              <a:rPr lang="tr-T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BİYOGÜVENLİK</a:t>
            </a:r>
            <a:endParaRPr lang="tr-TR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343420" y="980728"/>
            <a:ext cx="7900988" cy="1143000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BİYOLOJİK ETKENLERE MARUZİYETİN OLABİLECEĞİ İŞLER </a:t>
            </a:r>
            <a:endParaRPr lang="tr-TR" sz="3600" dirty="0" smtClean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424256"/>
            <a:ext cx="8712968" cy="43891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solidFill>
                  <a:srgbClr val="FF0000"/>
                </a:solidFill>
              </a:rPr>
              <a:t>Sağlık hizmetleri </a:t>
            </a:r>
            <a:r>
              <a:rPr lang="tr-TR" dirty="0" smtClean="0"/>
              <a:t>(</a:t>
            </a:r>
            <a:r>
              <a:rPr lang="tr-TR" dirty="0" err="1" smtClean="0"/>
              <a:t>laboratuvar</a:t>
            </a:r>
            <a:r>
              <a:rPr lang="tr-TR" dirty="0" smtClean="0"/>
              <a:t>, hastane vb)</a:t>
            </a: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Gıda üretimi yapılan işletmeler,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Tarım  işleri,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Hayvanlarla ve/veya hayvan kaynaklı ürünlerle çalışma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dirty="0" smtClean="0">
                <a:latin typeface="+mj-lt"/>
              </a:rPr>
              <a:t>   (veterinerlik, hayvan çiftlikleri, kasaplar, deri fabrikaları vb)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Kanalizasyon, arıtma tesislerindeki çalışma.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>
                <a:latin typeface="+mj-lt"/>
              </a:rPr>
              <a:t>Maden ocakları</a:t>
            </a:r>
          </a:p>
          <a:p>
            <a:pPr lvl="8">
              <a:buFontTx/>
              <a:buNone/>
              <a:defRPr/>
            </a:pPr>
            <a:endParaRPr lang="tr-TR" dirty="0">
              <a:latin typeface="+mj-lt"/>
            </a:endParaRPr>
          </a:p>
        </p:txBody>
      </p:sp>
      <p:sp>
        <p:nvSpPr>
          <p:cNvPr id="12292" name="3 Dikdörtgen"/>
          <p:cNvSpPr>
            <a:spLocks noChangeArrowheads="1"/>
          </p:cNvSpPr>
          <p:nvPr/>
        </p:nvSpPr>
        <p:spPr bwMode="auto">
          <a:xfrm>
            <a:off x="107504" y="6085160"/>
            <a:ext cx="9036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200" b="1" dirty="0" smtClean="0"/>
              <a:t>(</a:t>
            </a:r>
            <a:r>
              <a:rPr lang="tr-TR" sz="1200" b="1" dirty="0"/>
              <a:t>15.06.2013 tarih ve 28678 sayılı Biyolojik Etkenlere </a:t>
            </a:r>
            <a:r>
              <a:rPr lang="tr-TR" sz="1200" b="1" dirty="0" err="1"/>
              <a:t>Maruziyet</a:t>
            </a:r>
            <a:r>
              <a:rPr lang="tr-TR" sz="1200" b="1" dirty="0"/>
              <a:t> Risklerinin Önlenmesi Hakkında Yönetmelik EK:1) </a:t>
            </a:r>
          </a:p>
        </p:txBody>
      </p:sp>
      <p:pic>
        <p:nvPicPr>
          <p:cNvPr id="6" name="5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2390" y="0"/>
            <a:ext cx="1131609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-36512" y="704850"/>
            <a:ext cx="7900988" cy="1143000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SAĞLIK ÇALIŞANLARINDA BİYOLOJİK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RİSKLER VE YÖNETİMİ</a:t>
            </a:r>
          </a:p>
        </p:txBody>
      </p:sp>
      <p:sp>
        <p:nvSpPr>
          <p:cNvPr id="14340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4341" name="Picture 4" descr="http://eleskirtdh.gov.tr/wp-content/uploads/2013/02/Laboratuvar_Kola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928813"/>
            <a:ext cx="4857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hematoloji.baskent-adn.edu.tr/wp-content/uploads/2012/11/poliklinik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3"/>
            <a:ext cx="40719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ttp://www.kadirlidh.gov.tr/resim/galeri/goruntuleme/rontgen_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57375"/>
            <a:ext cx="4071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aydın halk sağ.md.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5476" y="0"/>
            <a:ext cx="1048523" cy="9087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>
          <a:xfrm>
            <a:off x="611188" y="692150"/>
            <a:ext cx="8086725" cy="1008063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SAĞLIK  ÇALIŞANI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35163"/>
            <a:ext cx="7632848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dirty="0" smtClean="0">
                <a:latin typeface="+mj-lt"/>
              </a:rPr>
              <a:t>       </a:t>
            </a:r>
            <a:r>
              <a:rPr lang="tr-T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Kan ve vücut sıvılarıyla temas etme ihtimali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olan  tüm personel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Doktor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Hemşire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Teknisyen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Temizlik personeli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Öğrenciler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Gönüllüler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2" descr="C:\Documents and Settings\Administrato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08337"/>
            <a:ext cx="4276725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2390" y="1"/>
            <a:ext cx="1131609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>
          <a:xfrm>
            <a:off x="518864" y="764704"/>
            <a:ext cx="8229600" cy="1143000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RİSK KAYNAKLARI</a:t>
            </a:r>
            <a:endParaRPr lang="tr-TR" sz="3600" dirty="0" smtClean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4213" y="1600200"/>
            <a:ext cx="489585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Hastalarla Temas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Laboratuvar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Ortamları</a:t>
            </a:r>
            <a:r>
              <a:rPr lang="tr-TR" b="1" dirty="0" smtClean="0">
                <a:latin typeface="+mj-lt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latin typeface="+mj-lt"/>
            </a:endParaRPr>
          </a:p>
        </p:txBody>
      </p:sp>
      <p:pic>
        <p:nvPicPr>
          <p:cNvPr id="16389" name="Picture 2" descr="https://encrypted-tbn3.gstatic.com/images?q=tbn:ANd9GcQd1S9GdXrnWl8G38rLH4Br7J1MBR3s4zSLoWWbF8D5n21cVIpH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3779912" cy="386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2390" y="0"/>
            <a:ext cx="1131610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2823120" y="332656"/>
            <a:ext cx="8229600" cy="1143000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MARUZİYET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9228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Perkütan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yaralanma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(kesici, delici alet yaralanmaları)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i-FI" sz="2400" dirty="0" smtClean="0">
                <a:latin typeface="Arial" pitchFamily="34" charset="0"/>
                <a:cs typeface="Arial" pitchFamily="34" charset="0"/>
              </a:rPr>
              <a:t>Kan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vücut sıvıları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 veya bulaş riski olan materyal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ile temas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Deri yoluyla ya da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Mukoz membran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yoluyla   (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scabies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herpes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Solunum yolu ile temas (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Tbc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influenza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vb)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Kesici delici alet yaralanmalarında;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Kanamayı hızlandırınız,yaralanan bölgeyi su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ve sabunla temizleyip, %20-30 alkollü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solüsyon ile temizleyiniz.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İg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/ interferon/ aşılama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4116">
            <a:off x="5957785" y="4986276"/>
            <a:ext cx="2971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-27384"/>
            <a:ext cx="1187623" cy="102927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02581"/>
            <a:ext cx="8229600" cy="55387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latin typeface="+mj-lt"/>
              </a:rPr>
              <a:t>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latin typeface="+mj-lt"/>
              </a:rPr>
              <a:t>Tüm dünyada sağlık çalışanlarında en sık görülen biyolojik kökenli hastalıklar sırasıyla;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>
              <a:latin typeface="Arial Black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 Black" pitchFamily="34" charset="0"/>
              </a:rPr>
              <a:t>Hepatit B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 Black" pitchFamily="34" charset="0"/>
              </a:rPr>
              <a:t>Tüberküloz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 Black" pitchFamily="34" charset="0"/>
              </a:rPr>
              <a:t>Hepatit 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 Black" pitchFamily="34" charset="0"/>
              </a:rPr>
              <a:t>Hepatit A</a:t>
            </a:r>
            <a:endParaRPr lang="tr-TR" b="1" dirty="0">
              <a:latin typeface="Arial Black" pitchFamily="34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2786062"/>
            <a:ext cx="5149080" cy="37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2390" y="1"/>
            <a:ext cx="1131610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6816" y="908720"/>
            <a:ext cx="8229600" cy="5635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HEPATİT B (HBV-Grup 3)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21509" name="Picture 2" descr="http://i.milliyet.com.tr/GazeteHaberIciResim/2008/10/28/fft16_mf124553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372" y="4625288"/>
            <a:ext cx="3282132" cy="21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825" y="2046361"/>
            <a:ext cx="8435975" cy="51990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Bulaş      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Kan ve kan ürünleri ile temas, cinsel ilişki </a:t>
            </a:r>
          </a:p>
          <a:p>
            <a:pPr>
              <a:buFont typeface="Wingdings 2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Etki Yeri 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Karaciğer (Siroz) </a:t>
            </a:r>
          </a:p>
          <a:p>
            <a:pPr>
              <a:buFont typeface="Wingdings 2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Belirtiler  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Halsizlik, bulantı, kusma, idrar renginde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renginde koyulaşma, göz aklarında sararma  </a:t>
            </a:r>
          </a:p>
          <a:p>
            <a:pPr>
              <a:buFont typeface="Wingdings 2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Tanı        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Serolojik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testler, karaciğer fonksiyon testleri</a:t>
            </a:r>
          </a:p>
          <a:p>
            <a:pPr>
              <a:buFont typeface="Wingdings 2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Korunma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Kaynak ve bulaş yollarına yönelik , </a:t>
            </a:r>
          </a:p>
          <a:p>
            <a:pPr>
              <a:buFont typeface="Wingdings 2" pitchFamily="18" charset="2"/>
              <a:buNone/>
            </a:pP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sağlam insanlara yönelik ,aşılama</a:t>
            </a:r>
          </a:p>
          <a:p>
            <a:pPr>
              <a:buFont typeface="Wingdings 2" pitchFamily="18" charset="2"/>
              <a:buNone/>
            </a:pPr>
            <a:r>
              <a:rPr lang="tr-TR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</p:txBody>
      </p:sp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8902" y="1"/>
            <a:ext cx="1131609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HBV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118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sv-SE" dirty="0" smtClean="0">
                <a:solidFill>
                  <a:srgbClr val="FF0000"/>
                </a:solidFill>
                <a:latin typeface="+mj-lt"/>
              </a:rPr>
              <a:t>Oda sıcaklığında kuru kanda en az bir hafta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 yaşar</a:t>
            </a:r>
            <a:r>
              <a:rPr lang="tr-TR" dirty="0" smtClean="0">
                <a:latin typeface="+mj-lt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Tüm dünyada en yaygın görülen enfeksiyon hastalıklarından birisidir.!!! </a:t>
            </a:r>
            <a:r>
              <a:rPr lang="tr-TR" sz="2800" b="1" dirty="0" smtClean="0">
                <a:solidFill>
                  <a:srgbClr val="002060"/>
                </a:solidFill>
                <a:latin typeface="+mj-lt"/>
              </a:rPr>
              <a:t>DÜNYA NÜFUSUNUN 1/3 </a:t>
            </a:r>
            <a:r>
              <a:rPr lang="tr-TR" sz="2800" b="1" dirty="0" smtClean="0">
                <a:solidFill>
                  <a:srgbClr val="002060"/>
                </a:solidFill>
                <a:latin typeface="+mj-lt"/>
              </a:rPr>
              <a:t>Ü hepatit  B ile </a:t>
            </a:r>
            <a:r>
              <a:rPr lang="tr-TR" sz="2800" b="1" dirty="0" err="1" smtClean="0">
                <a:solidFill>
                  <a:srgbClr val="002060"/>
                </a:solidFill>
                <a:latin typeface="+mj-lt"/>
              </a:rPr>
              <a:t>enfekte</a:t>
            </a:r>
            <a:endParaRPr lang="tr-TR" sz="2800" b="1" dirty="0" smtClean="0">
              <a:solidFill>
                <a:srgbClr val="002060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tr-TR" sz="2800" dirty="0" smtClean="0">
                <a:latin typeface="+mj-lt"/>
              </a:rPr>
              <a:t>      Hepatit B enfeksiyonu olanların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%5-10 </a:t>
            </a:r>
            <a:r>
              <a:rPr lang="tr-TR" sz="2800" dirty="0" smtClean="0">
                <a:latin typeface="+mj-lt"/>
              </a:rPr>
              <a:t>kadarı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kronikleşir</a:t>
            </a:r>
            <a:r>
              <a:rPr lang="tr-TR" sz="2800" dirty="0" smtClean="0">
                <a:latin typeface="+mj-lt"/>
              </a:rPr>
              <a:t>.  Kronik taşıyıcıların %30’unda aktif kronik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dirty="0" smtClean="0">
                <a:latin typeface="+mj-lt"/>
              </a:rPr>
              <a:t>hepatit görülür. </a:t>
            </a:r>
            <a:endParaRPr lang="tr-TR" sz="2800" dirty="0" smtClean="0">
              <a:solidFill>
                <a:srgbClr val="FF0000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HER YIL BİR MİLYON KİŞİ HEPATİT B NEDENİYLE ÖLÜYOR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>
              <a:latin typeface="+mj-lt"/>
            </a:endParaRP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0794" y="-27384"/>
            <a:ext cx="1163206" cy="1008112"/>
          </a:xfrm>
          <a:prstGeom prst="rect">
            <a:avLst/>
          </a:prstGeom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 noGrp="1"/>
          </p:cNvSpPr>
          <p:nvPr>
            <p:ph idx="1"/>
          </p:nvPr>
        </p:nvSpPr>
        <p:spPr bwMode="auto">
          <a:xfrm>
            <a:off x="457200" y="1271811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800" b="1" dirty="0" smtClean="0">
                <a:solidFill>
                  <a:srgbClr val="FF0000"/>
                </a:solidFill>
              </a:rPr>
              <a:t>                          </a:t>
            </a:r>
            <a:endParaRPr lang="tr-TR" altLang="tr-TR" sz="2800" dirty="0">
              <a:latin typeface="Calibri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400" dirty="0">
                <a:latin typeface="Arial" pitchFamily="34" charset="0"/>
                <a:cs typeface="Arial" pitchFamily="34" charset="0"/>
              </a:rPr>
              <a:t>2011 yılında akut Hepatit B </a:t>
            </a:r>
            <a:r>
              <a:rPr lang="tr-TR" altLang="tr-TR" sz="2400" dirty="0" err="1">
                <a:latin typeface="Arial" pitchFamily="34" charset="0"/>
                <a:cs typeface="Arial" pitchFamily="34" charset="0"/>
              </a:rPr>
              <a:t>insidansı</a:t>
            </a:r>
            <a:r>
              <a:rPr lang="tr-TR" altLang="tr-TR" sz="2400" dirty="0">
                <a:latin typeface="Arial" pitchFamily="34" charset="0"/>
                <a:cs typeface="Arial" pitchFamily="34" charset="0"/>
              </a:rPr>
              <a:t> her 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100.000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altLang="tr-TR" sz="2400" dirty="0" err="1">
                <a:latin typeface="Arial" pitchFamily="34" charset="0"/>
                <a:cs typeface="Arial" pitchFamily="34" charset="0"/>
              </a:rPr>
              <a:t>populasyonda</a:t>
            </a:r>
            <a:r>
              <a:rPr lang="tr-TR" altLang="tr-TR" sz="2400" dirty="0">
                <a:latin typeface="Arial" pitchFamily="34" charset="0"/>
                <a:cs typeface="Arial" pitchFamily="34" charset="0"/>
              </a:rPr>
              <a:t> 0,9 olarak saptanmış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alt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aşlık 1"/>
          <p:cNvSpPr txBox="1">
            <a:spLocks noGrp="1"/>
          </p:cNvSpPr>
          <p:nvPr>
            <p:ph type="title"/>
          </p:nvPr>
        </p:nvSpPr>
        <p:spPr bwMode="auto">
          <a:xfrm>
            <a:off x="457200" y="4137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tr-TR" altLang="tr-TR" sz="3200" b="1" dirty="0" smtClean="0">
                <a:solidFill>
                  <a:srgbClr val="FF0000"/>
                </a:solidFill>
              </a:rPr>
              <a:t>Hepatit B  </a:t>
            </a:r>
            <a:r>
              <a:rPr lang="tr-TR" altLang="tr-TR" sz="3200" b="1" dirty="0" smtClean="0"/>
              <a:t>(NIOSH*)</a:t>
            </a:r>
            <a:r>
              <a:rPr lang="tr-TR" altLang="tr-TR" sz="3200" b="1" dirty="0" smtClean="0">
                <a:solidFill>
                  <a:srgbClr val="FF0000"/>
                </a:solidFill>
              </a:rPr>
              <a:t> </a:t>
            </a:r>
            <a:endParaRPr lang="tr-TR" altLang="tr-TR" sz="3200" b="1" dirty="0"/>
          </a:p>
          <a:p>
            <a:pPr algn="ctr" defTabSz="685800">
              <a:lnSpc>
                <a:spcPct val="90000"/>
              </a:lnSpc>
            </a:pPr>
            <a:r>
              <a:rPr lang="tr-TR" altLang="tr-TR" sz="1800" b="1" dirty="0"/>
              <a:t>*</a:t>
            </a:r>
            <a:r>
              <a:rPr lang="tr-TR" altLang="tr-TR" sz="1800" b="1" dirty="0">
                <a:solidFill>
                  <a:srgbClr val="FF0000"/>
                </a:solidFill>
              </a:rPr>
              <a:t>Ulusal İş Sağlığı ve Güvenliği Enstitüsü</a:t>
            </a:r>
          </a:p>
        </p:txBody>
      </p:sp>
      <p:graphicFrame>
        <p:nvGraphicFramePr>
          <p:cNvPr id="6" name="İçerik Yer Tutucusu 3"/>
          <p:cNvGraphicFramePr>
            <a:graphicFrameLocks/>
          </p:cNvGraphicFramePr>
          <p:nvPr/>
        </p:nvGraphicFramePr>
        <p:xfrm>
          <a:off x="467544" y="2996952"/>
          <a:ext cx="8280923" cy="3566057"/>
        </p:xfrm>
        <a:graphic>
          <a:graphicData uri="http://schemas.openxmlformats.org/drawingml/2006/table">
            <a:tbl>
              <a:tblPr/>
              <a:tblGrid>
                <a:gridCol w="1182989"/>
                <a:gridCol w="1182989"/>
                <a:gridCol w="1182989"/>
                <a:gridCol w="1182989"/>
                <a:gridCol w="1182989"/>
                <a:gridCol w="1182989"/>
                <a:gridCol w="1182989"/>
              </a:tblGrid>
              <a:tr h="1284462">
                <a:tc gridSpan="7">
                  <a:txBody>
                    <a:bodyPr/>
                    <a:lstStyle/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Reported 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Acute (New) Cases of </a:t>
                      </a:r>
                      <a:b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Hepatitis B Virus (HBV</a:t>
                      </a:r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4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9238"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D5"/>
                    </a:solidFill>
                  </a:tcPr>
                </a:tc>
              </a:tr>
              <a:tr h="1527581">
                <a:tc>
                  <a:txBody>
                    <a:bodyPr/>
                    <a:lstStyle/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5,494</a:t>
                      </a:r>
                      <a:endParaRPr lang="tr-TR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4,758</a:t>
                      </a:r>
                      <a:endParaRPr lang="tr-TR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3" marR="23813" marT="23819" marB="238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4,519</a:t>
                      </a:r>
                      <a:endParaRPr lang="tr-TR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3" marR="23813" marT="23819" marB="238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4,033</a:t>
                      </a:r>
                      <a:endParaRPr lang="tr-TR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3" marR="23813" marT="23819" marB="238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3,374</a:t>
                      </a:r>
                      <a:endParaRPr lang="tr-TR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3" marR="23813" marT="23819" marB="238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3,350</a:t>
                      </a:r>
                      <a:endParaRPr lang="tr-TR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3" marR="23813" marT="23819" marB="238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tr-TR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2,890</a:t>
                      </a:r>
                      <a:endParaRPr lang="tr-TR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3" marR="23813" marT="23819" marB="238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6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cidence of Acute Hepatitis B, by year United States, 1980-2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13690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aşlık 1"/>
          <p:cNvSpPr txBox="1"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tr-TR" altLang="tr-TR" sz="3300" b="1" dirty="0">
                <a:solidFill>
                  <a:srgbClr val="FF0000"/>
                </a:solidFill>
                <a:cs typeface="Times New Roman" pitchFamily="18" charset="0"/>
              </a:rPr>
              <a:t>Hepatit B</a:t>
            </a:r>
          </a:p>
        </p:txBody>
      </p:sp>
      <p:pic>
        <p:nvPicPr>
          <p:cNvPr id="6" name="5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  <p:sp>
        <p:nvSpPr>
          <p:cNvPr id="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Resmi Gazete</a:t>
            </a:r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Tarih: 15.06.2013 </a:t>
            </a:r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Sayı: 28678</a:t>
            </a:r>
          </a:p>
          <a:p>
            <a:pPr algn="ctr">
              <a:buFont typeface="Arial" charset="0"/>
              <a:buNone/>
            </a:pP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“BİYOLOJİK ETKENLERE MARUZİYET</a:t>
            </a:r>
          </a:p>
          <a:p>
            <a:pPr algn="ctr">
              <a:buFont typeface="Arial" charset="0"/>
              <a:buNone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RİSKLERİNİN ÖNLENMESİ HAKKINDA</a:t>
            </a:r>
          </a:p>
          <a:p>
            <a:pPr algn="ctr">
              <a:buFont typeface="Arial" charset="0"/>
              <a:buNone/>
            </a:pP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YÖNETMELİK”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Mevzuat-1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531" t="2139" r="8119"/>
          <a:stretch>
            <a:fillRect/>
          </a:stretch>
        </p:blipFill>
        <p:spPr bwMode="auto">
          <a:xfrm>
            <a:off x="466725" y="1600200"/>
            <a:ext cx="820896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839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1" hangingPunct="1">
              <a:lnSpc>
                <a:spcPct val="90000"/>
              </a:lnSpc>
            </a:pPr>
            <a:r>
              <a:rPr lang="en-US" altLang="tr-TR" sz="2400" b="1" dirty="0" err="1">
                <a:solidFill>
                  <a:srgbClr val="FF0000"/>
                </a:solidFill>
              </a:rPr>
              <a:t>HBsAg</a:t>
            </a:r>
            <a:r>
              <a:rPr lang="en-US" altLang="tr-TR" sz="2400" b="1" dirty="0">
                <a:solidFill>
                  <a:srgbClr val="FF0000"/>
                </a:solidFill>
              </a:rPr>
              <a:t>(+) [</a:t>
            </a:r>
            <a:r>
              <a:rPr lang="el-GR" altLang="tr-TR" sz="2400" b="1" dirty="0">
                <a:solidFill>
                  <a:srgbClr val="FF0000"/>
                </a:solidFill>
              </a:rPr>
              <a:t>0,3-3%</a:t>
            </a:r>
            <a:r>
              <a:rPr lang="en-US" altLang="tr-TR" sz="2400" b="1" dirty="0">
                <a:solidFill>
                  <a:srgbClr val="FF0000"/>
                </a:solidFill>
              </a:rPr>
              <a:t>]</a:t>
            </a:r>
            <a:r>
              <a:rPr lang="el-GR" altLang="tr-TR" sz="2400" b="1" dirty="0">
                <a:solidFill>
                  <a:srgbClr val="FF0000"/>
                </a:solidFill>
              </a:rPr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&amp; </a:t>
            </a:r>
            <a:r>
              <a:rPr lang="el-GR" altLang="tr-TR" sz="2400" b="1" dirty="0">
                <a:solidFill>
                  <a:srgbClr val="FF0000"/>
                </a:solidFill>
              </a:rPr>
              <a:t>ΑΝΤΙ-</a:t>
            </a:r>
            <a:r>
              <a:rPr lang="en-US" altLang="tr-TR" sz="2400" b="1" dirty="0" err="1">
                <a:solidFill>
                  <a:srgbClr val="FF0000"/>
                </a:solidFill>
              </a:rPr>
              <a:t>HBc</a:t>
            </a:r>
            <a:r>
              <a:rPr lang="en-US" altLang="tr-TR" sz="2400" b="1" dirty="0">
                <a:solidFill>
                  <a:srgbClr val="FF0000"/>
                </a:solidFill>
              </a:rPr>
              <a:t> (+)</a:t>
            </a:r>
            <a:r>
              <a:rPr lang="el-GR" altLang="tr-TR" sz="2400" b="1" dirty="0">
                <a:solidFill>
                  <a:srgbClr val="FF0000"/>
                </a:solidFill>
              </a:rPr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[</a:t>
            </a:r>
            <a:r>
              <a:rPr lang="el-GR" altLang="tr-TR" sz="2400" b="1" dirty="0">
                <a:solidFill>
                  <a:srgbClr val="FF0000"/>
                </a:solidFill>
              </a:rPr>
              <a:t>4-30%</a:t>
            </a:r>
            <a:r>
              <a:rPr lang="en-US" altLang="tr-TR" sz="2400" b="1" dirty="0">
                <a:solidFill>
                  <a:srgbClr val="FF0000"/>
                </a:solidFill>
              </a:rPr>
              <a:t>]</a:t>
            </a:r>
            <a:r>
              <a:rPr lang="el-GR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>
                <a:solidFill>
                  <a:srgbClr val="FF0000"/>
                </a:solidFill>
              </a:rPr>
              <a:t>HCWs</a:t>
            </a:r>
            <a:r>
              <a:rPr lang="el-GR" altLang="tr-TR" sz="2400" b="1" dirty="0">
                <a:solidFill>
                  <a:srgbClr val="FF0000"/>
                </a:solidFill>
              </a:rPr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in Europe</a:t>
            </a:r>
            <a:r>
              <a:rPr lang="el-GR" altLang="tr-TR" sz="4000" b="1" dirty="0">
                <a:solidFill>
                  <a:srgbClr val="FF0000"/>
                </a:solidFill>
                <a:latin typeface="Calibri Light" pitchFamily="34" charset="0"/>
              </a:rPr>
              <a:t> </a:t>
            </a: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49775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9572" name="Rectangle 55"/>
          <p:cNvSpPr>
            <a:spLocks noChangeArrowheads="1"/>
          </p:cNvSpPr>
          <p:nvPr/>
        </p:nvSpPr>
        <p:spPr bwMode="gray">
          <a:xfrm>
            <a:off x="0" y="981075"/>
            <a:ext cx="1543050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Etken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gray">
          <a:xfrm>
            <a:off x="1577975" y="957263"/>
            <a:ext cx="7478713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dirty="0">
                <a:solidFill>
                  <a:srgbClr val="000000"/>
                </a:solidFill>
              </a:rPr>
              <a:t>Bir RNA virüsüdür</a:t>
            </a:r>
          </a:p>
        </p:txBody>
      </p:sp>
      <p:sp>
        <p:nvSpPr>
          <p:cNvPr id="109574" name="Rectangle 55"/>
          <p:cNvSpPr>
            <a:spLocks noChangeArrowheads="1"/>
          </p:cNvSpPr>
          <p:nvPr/>
        </p:nvSpPr>
        <p:spPr bwMode="gray">
          <a:xfrm>
            <a:off x="34925" y="1690688"/>
            <a:ext cx="1543050" cy="730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Epidemiyoloji</a:t>
            </a:r>
          </a:p>
        </p:txBody>
      </p:sp>
      <p:sp>
        <p:nvSpPr>
          <p:cNvPr id="109575" name="Rectangle 5"/>
          <p:cNvSpPr>
            <a:spLocks noChangeArrowheads="1"/>
          </p:cNvSpPr>
          <p:nvPr/>
        </p:nvSpPr>
        <p:spPr bwMode="gray">
          <a:xfrm>
            <a:off x="1619672" y="1690688"/>
            <a:ext cx="7437016" cy="730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dirty="0">
                <a:solidFill>
                  <a:srgbClr val="000000"/>
                </a:solidFill>
              </a:rPr>
              <a:t>Kanla sık teması olanlar, homoseksüeller, iv- </a:t>
            </a:r>
            <a:r>
              <a:rPr lang="tr-TR" dirty="0" smtClean="0">
                <a:solidFill>
                  <a:srgbClr val="000000"/>
                </a:solidFill>
              </a:rPr>
              <a:t>ilaç  bağımlıları,  </a:t>
            </a:r>
            <a:r>
              <a:rPr lang="tr-TR" dirty="0">
                <a:solidFill>
                  <a:srgbClr val="000000"/>
                </a:solidFill>
              </a:rPr>
              <a:t>huzurevi, düşkünler yurdu vb. yerlerde yaşayanlar </a:t>
            </a:r>
            <a:r>
              <a:rPr lang="tr-TR" dirty="0" smtClean="0">
                <a:solidFill>
                  <a:srgbClr val="000000"/>
                </a:solidFill>
              </a:rPr>
              <a:t>risk </a:t>
            </a:r>
            <a:r>
              <a:rPr lang="tr-TR" dirty="0">
                <a:solidFill>
                  <a:srgbClr val="000000"/>
                </a:solidFill>
              </a:rPr>
              <a:t>altında</a:t>
            </a:r>
          </a:p>
        </p:txBody>
      </p:sp>
      <p:sp>
        <p:nvSpPr>
          <p:cNvPr id="109576" name="Rectangle 55"/>
          <p:cNvSpPr>
            <a:spLocks noChangeArrowheads="1"/>
          </p:cNvSpPr>
          <p:nvPr/>
        </p:nvSpPr>
        <p:spPr bwMode="gray">
          <a:xfrm>
            <a:off x="0" y="2420938"/>
            <a:ext cx="1543050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Bulaşma</a:t>
            </a:r>
          </a:p>
        </p:txBody>
      </p:sp>
      <p:sp>
        <p:nvSpPr>
          <p:cNvPr id="109577" name="Rectangle 5"/>
          <p:cNvSpPr>
            <a:spLocks noChangeArrowheads="1"/>
          </p:cNvSpPr>
          <p:nvPr/>
        </p:nvSpPr>
        <p:spPr bwMode="gray">
          <a:xfrm>
            <a:off x="1577975" y="2433638"/>
            <a:ext cx="7478713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dirty="0">
                <a:solidFill>
                  <a:srgbClr val="000000"/>
                </a:solidFill>
              </a:rPr>
              <a:t>Kan ve kan ürünleri ile temas, cinsel ilişkiyle. Kan nakilleriyle bulaşma riski daha yüksektir </a:t>
            </a:r>
          </a:p>
        </p:txBody>
      </p:sp>
      <p:sp>
        <p:nvSpPr>
          <p:cNvPr id="109578" name="Rectangle 55"/>
          <p:cNvSpPr>
            <a:spLocks noChangeArrowheads="1"/>
          </p:cNvSpPr>
          <p:nvPr/>
        </p:nvSpPr>
        <p:spPr bwMode="gray">
          <a:xfrm>
            <a:off x="0" y="3213100"/>
            <a:ext cx="1543050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Klinik</a:t>
            </a:r>
          </a:p>
        </p:txBody>
      </p:sp>
      <p:sp>
        <p:nvSpPr>
          <p:cNvPr id="109579" name="Rectangle 5"/>
          <p:cNvSpPr>
            <a:spLocks noChangeArrowheads="1"/>
          </p:cNvSpPr>
          <p:nvPr/>
        </p:nvSpPr>
        <p:spPr bwMode="gray">
          <a:xfrm>
            <a:off x="1577975" y="3176588"/>
            <a:ext cx="7478713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dirty="0">
                <a:solidFill>
                  <a:srgbClr val="000000"/>
                </a:solidFill>
              </a:rPr>
              <a:t>Hepatit-</a:t>
            </a:r>
            <a:r>
              <a:rPr lang="tr-TR" dirty="0" err="1">
                <a:solidFill>
                  <a:srgbClr val="000000"/>
                </a:solidFill>
              </a:rPr>
              <a:t>B’ye</a:t>
            </a:r>
            <a:r>
              <a:rPr lang="tr-TR" dirty="0">
                <a:solidFill>
                  <a:srgbClr val="000000"/>
                </a:solidFill>
              </a:rPr>
              <a:t> göre kronikleşme hızı daha yüksektir</a:t>
            </a:r>
          </a:p>
        </p:txBody>
      </p:sp>
      <p:sp>
        <p:nvSpPr>
          <p:cNvPr id="109580" name="Rectangle 55"/>
          <p:cNvSpPr>
            <a:spLocks noChangeArrowheads="1"/>
          </p:cNvSpPr>
          <p:nvPr/>
        </p:nvSpPr>
        <p:spPr bwMode="gray">
          <a:xfrm>
            <a:off x="34925" y="3910013"/>
            <a:ext cx="1543050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Tanı</a:t>
            </a:r>
          </a:p>
        </p:txBody>
      </p:sp>
      <p:sp>
        <p:nvSpPr>
          <p:cNvPr id="109581" name="Rectangle 5"/>
          <p:cNvSpPr>
            <a:spLocks noChangeArrowheads="1"/>
          </p:cNvSpPr>
          <p:nvPr/>
        </p:nvSpPr>
        <p:spPr bwMode="gray">
          <a:xfrm>
            <a:off x="1619672" y="3910013"/>
            <a:ext cx="7437016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dirty="0">
                <a:solidFill>
                  <a:srgbClr val="000000"/>
                </a:solidFill>
              </a:rPr>
              <a:t>V</a:t>
            </a:r>
            <a:r>
              <a:rPr lang="sv-SE" dirty="0">
                <a:solidFill>
                  <a:srgbClr val="000000"/>
                </a:solidFill>
              </a:rPr>
              <a:t>irüse karşı serumda antikor gösterilmesiyle konur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611560" y="332656"/>
            <a:ext cx="820510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tr-TR" sz="3600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cs typeface="Calibri" pitchFamily="34" charset="0"/>
              </a:rPr>
              <a:t>HEPATİT – C (Grup 3)</a:t>
            </a:r>
            <a:endParaRPr lang="en-GB" sz="3600" dirty="0"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cs typeface="Calibri" pitchFamily="34" charset="0"/>
            </a:endParaRPr>
          </a:p>
        </p:txBody>
      </p:sp>
      <p:sp>
        <p:nvSpPr>
          <p:cNvPr id="109583" name="Rectangle 55"/>
          <p:cNvSpPr>
            <a:spLocks noChangeArrowheads="1"/>
          </p:cNvSpPr>
          <p:nvPr/>
        </p:nvSpPr>
        <p:spPr bwMode="gray">
          <a:xfrm>
            <a:off x="36513" y="4660900"/>
            <a:ext cx="1543050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Tedavi</a:t>
            </a:r>
          </a:p>
        </p:txBody>
      </p:sp>
      <p:sp>
        <p:nvSpPr>
          <p:cNvPr id="109584" name="Rectangle 5"/>
          <p:cNvSpPr>
            <a:spLocks noChangeArrowheads="1"/>
          </p:cNvSpPr>
          <p:nvPr/>
        </p:nvSpPr>
        <p:spPr bwMode="gray">
          <a:xfrm>
            <a:off x="1665287" y="4653136"/>
            <a:ext cx="7478713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dirty="0">
                <a:solidFill>
                  <a:srgbClr val="000000"/>
                </a:solidFill>
              </a:rPr>
              <a:t>Özgün bir tedavi yoktur</a:t>
            </a:r>
          </a:p>
        </p:txBody>
      </p:sp>
      <p:sp>
        <p:nvSpPr>
          <p:cNvPr id="109585" name="Rectangle 55"/>
          <p:cNvSpPr>
            <a:spLocks noChangeArrowheads="1"/>
          </p:cNvSpPr>
          <p:nvPr/>
        </p:nvSpPr>
        <p:spPr bwMode="gray">
          <a:xfrm>
            <a:off x="0" y="5373688"/>
            <a:ext cx="1543050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Korunma</a:t>
            </a:r>
          </a:p>
        </p:txBody>
      </p:sp>
      <p:sp>
        <p:nvSpPr>
          <p:cNvPr id="109586" name="Rectangle 5"/>
          <p:cNvSpPr>
            <a:spLocks noChangeArrowheads="1"/>
          </p:cNvSpPr>
          <p:nvPr/>
        </p:nvSpPr>
        <p:spPr bwMode="gray">
          <a:xfrm>
            <a:off x="1577975" y="5414963"/>
            <a:ext cx="7478713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dirty="0">
                <a:solidFill>
                  <a:srgbClr val="000000"/>
                </a:solidFill>
              </a:rPr>
              <a:t>Korunma, kan ve vücut sıvılarıyla bulaşan hastalıklara karşı alınacak önlemler çerçevesindedir</a:t>
            </a:r>
          </a:p>
        </p:txBody>
      </p:sp>
      <p:sp>
        <p:nvSpPr>
          <p:cNvPr id="109587" name="Rectangle 55"/>
          <p:cNvSpPr>
            <a:spLocks noChangeArrowheads="1"/>
          </p:cNvSpPr>
          <p:nvPr/>
        </p:nvSpPr>
        <p:spPr bwMode="gray">
          <a:xfrm>
            <a:off x="0" y="6191250"/>
            <a:ext cx="1543050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Aşı</a:t>
            </a:r>
          </a:p>
        </p:txBody>
      </p:sp>
      <p:sp>
        <p:nvSpPr>
          <p:cNvPr id="109588" name="Rectangle 5"/>
          <p:cNvSpPr>
            <a:spLocks noChangeArrowheads="1"/>
          </p:cNvSpPr>
          <p:nvPr/>
        </p:nvSpPr>
        <p:spPr bwMode="gray">
          <a:xfrm>
            <a:off x="1590675" y="6165850"/>
            <a:ext cx="7478713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dirty="0">
                <a:solidFill>
                  <a:srgbClr val="000000"/>
                </a:solidFill>
              </a:rPr>
              <a:t>Özgün bir aşısı yoktur</a:t>
            </a:r>
          </a:p>
        </p:txBody>
      </p:sp>
      <p:pic>
        <p:nvPicPr>
          <p:cNvPr id="21" name="20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0774" y="0"/>
            <a:ext cx="1013226" cy="83671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/>
              <a:t>2010 yılında 16.500 aktif hepatit vakasının 1229 tanesi Hepatit C olarak tespit edilmiş.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endParaRPr lang="tr-TR" altLang="tr-TR" sz="2800" dirty="0"/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/>
              <a:t>Klinikte; bulantı, iştahsızlık, ateş, halsizlik ve karın ağrısı gibi semptomlar görülmüş ve serum ALT düzeyi ise &gt;400 IU/L üzerinde saptanmıştır.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endParaRPr lang="tr-TR" altLang="tr-TR" sz="2800" dirty="0"/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/>
              <a:t>2011 yılında Hepatit C </a:t>
            </a:r>
            <a:r>
              <a:rPr lang="tr-TR" altLang="tr-TR" sz="2800" dirty="0" err="1"/>
              <a:t>insidans</a:t>
            </a:r>
            <a:r>
              <a:rPr lang="tr-TR" altLang="tr-TR" sz="2800" dirty="0"/>
              <a:t> hızı her 100.000 </a:t>
            </a:r>
            <a:r>
              <a:rPr lang="tr-TR" altLang="tr-TR" sz="2800" dirty="0" err="1"/>
              <a:t>populasyon</a:t>
            </a:r>
            <a:r>
              <a:rPr lang="tr-TR" altLang="tr-TR" sz="2800" dirty="0"/>
              <a:t> için 0,4 olarak tespit edilmiştir. </a:t>
            </a:r>
          </a:p>
        </p:txBody>
      </p:sp>
      <p:sp>
        <p:nvSpPr>
          <p:cNvPr id="3" name="Başlık 1"/>
          <p:cNvSpPr txBox="1">
            <a:spLocks/>
          </p:cNvSpPr>
          <p:nvPr/>
        </p:nvSpPr>
        <p:spPr bwMode="auto">
          <a:xfrm>
            <a:off x="628650" y="1027113"/>
            <a:ext cx="78867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tr-TR" altLang="tr-TR" sz="3300" b="1" dirty="0">
                <a:solidFill>
                  <a:srgbClr val="FF0000"/>
                </a:solidFill>
              </a:rPr>
              <a:t>Hepatit C</a:t>
            </a: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3"/>
          <p:cNvGraphicFramePr>
            <a:graphicFrameLocks/>
          </p:cNvGraphicFramePr>
          <p:nvPr/>
        </p:nvGraphicFramePr>
        <p:xfrm>
          <a:off x="892175" y="1905000"/>
          <a:ext cx="7566025" cy="3886200"/>
        </p:xfrm>
        <a:graphic>
          <a:graphicData uri="http://schemas.openxmlformats.org/drawingml/2006/table">
            <a:tbl>
              <a:tblPr/>
              <a:tblGrid>
                <a:gridCol w="1089025"/>
                <a:gridCol w="1089025"/>
                <a:gridCol w="1089025"/>
                <a:gridCol w="1089025"/>
                <a:gridCol w="1089025"/>
                <a:gridCol w="1089025"/>
                <a:gridCol w="1031875"/>
              </a:tblGrid>
              <a:tr h="2061860">
                <a:tc gridSpan="7"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Reported Acute (New) Cases of </a:t>
                      </a:r>
                      <a:b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Hepatitis C Virus (HCV)</a:t>
                      </a:r>
                      <a:endParaRPr 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12170"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CC"/>
                    </a:solidFill>
                  </a:tcPr>
                </a:tc>
              </a:tr>
              <a:tr h="912170"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694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802</a:t>
                      </a:r>
                    </a:p>
                  </a:txBody>
                  <a:tcPr marL="23811" marR="23811" marT="23812" marB="238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849</a:t>
                      </a:r>
                    </a:p>
                  </a:txBody>
                  <a:tcPr marL="23811" marR="23811" marT="23812" marB="238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878</a:t>
                      </a:r>
                    </a:p>
                  </a:txBody>
                  <a:tcPr marL="23811" marR="23811" marT="23812" marB="238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781</a:t>
                      </a:r>
                    </a:p>
                  </a:txBody>
                  <a:tcPr marL="23811" marR="23811" marT="23812" marB="238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853</a:t>
                      </a:r>
                    </a:p>
                  </a:txBody>
                  <a:tcPr marL="23811" marR="23811" marT="23812" marB="238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1,229</a:t>
                      </a:r>
                      <a:endParaRPr lang="tr-TR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3811" marR="23811" marT="23812" marB="2381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Başlık 1"/>
          <p:cNvSpPr txBox="1">
            <a:spLocks/>
          </p:cNvSpPr>
          <p:nvPr/>
        </p:nvSpPr>
        <p:spPr bwMode="auto">
          <a:xfrm>
            <a:off x="628650" y="1027113"/>
            <a:ext cx="78867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tr-TR" altLang="tr-TR" sz="3300" b="1" dirty="0">
                <a:solidFill>
                  <a:srgbClr val="FF0000"/>
                </a:solidFill>
              </a:rPr>
              <a:t>Hepatit C</a:t>
            </a: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cidence of acute Hepatitis C, by year United States, 2002-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24038"/>
            <a:ext cx="813593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aşlık 1"/>
          <p:cNvSpPr txBox="1">
            <a:spLocks/>
          </p:cNvSpPr>
          <p:nvPr/>
        </p:nvSpPr>
        <p:spPr bwMode="auto">
          <a:xfrm>
            <a:off x="628650" y="1027113"/>
            <a:ext cx="78867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tr-TR" altLang="tr-TR" sz="3300" b="1" dirty="0">
                <a:solidFill>
                  <a:srgbClr val="FF0000"/>
                </a:solidFill>
              </a:rPr>
              <a:t>Hepatit C</a:t>
            </a: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39973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1400" b="1" dirty="0" smtClean="0">
                <a:latin typeface="Alexandria" charset="-95"/>
              </a:rPr>
              <a:t>           </a:t>
            </a:r>
            <a:r>
              <a:rPr lang="en-US" sz="1400" b="1" dirty="0" smtClean="0">
                <a:latin typeface="Alexandria" charset="-95"/>
              </a:rPr>
              <a:t>J </a:t>
            </a:r>
            <a:r>
              <a:rPr lang="en-GB" sz="1400" b="1" i="1" dirty="0" err="1">
                <a:latin typeface="Alexandria" charset="-95"/>
              </a:rPr>
              <a:t>Clin</a:t>
            </a:r>
            <a:r>
              <a:rPr lang="en-GB" sz="1400" b="1" i="1" dirty="0">
                <a:latin typeface="Alexandria" charset="-95"/>
              </a:rPr>
              <a:t> </a:t>
            </a:r>
            <a:r>
              <a:rPr lang="en-GB" sz="1400" b="1" i="1" dirty="0" err="1">
                <a:latin typeface="Alexandria" charset="-95"/>
              </a:rPr>
              <a:t>Virol</a:t>
            </a:r>
            <a:r>
              <a:rPr lang="en-GB" sz="1400" b="1" i="1" dirty="0">
                <a:latin typeface="Alexandria" charset="-95"/>
              </a:rPr>
              <a:t> </a:t>
            </a:r>
            <a:r>
              <a:rPr lang="en-GB" sz="1400" b="1" dirty="0">
                <a:latin typeface="Alexandria" charset="-95"/>
              </a:rPr>
              <a:t>2003: 27: 213-230</a:t>
            </a:r>
            <a:r>
              <a:rPr lang="el-GR" sz="1600" b="1" dirty="0">
                <a:latin typeface="Alexandria" charset="-95"/>
              </a:rPr>
              <a:t>,</a:t>
            </a:r>
            <a:r>
              <a:rPr lang="el-GR" sz="2000" b="1" dirty="0">
                <a:latin typeface="Alexandria" charset="-95"/>
              </a:rPr>
              <a:t> </a:t>
            </a:r>
            <a:endParaRPr lang="el-GR" sz="2000" b="1" dirty="0">
              <a:effectLst>
                <a:outerShdw blurRad="38100" dist="38100" dir="2700000" algn="tl">
                  <a:srgbClr val="000000"/>
                </a:outerShdw>
              </a:effectLst>
              <a:latin typeface="Alexandria" charset="-95"/>
            </a:endParaRPr>
          </a:p>
          <a:p>
            <a:pPr algn="ctr" eaLnBrk="1" hangingPunct="1">
              <a:defRPr/>
            </a:pPr>
            <a:endParaRPr lang="el-GR" sz="2000" b="1" dirty="0">
              <a:solidFill>
                <a:srgbClr val="FFFF00"/>
              </a:solidFill>
              <a:latin typeface="Alexandria" charset="-95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692696"/>
            <a:ext cx="8001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 eaLnBrk="1" hangingPunct="1">
              <a:lnSpc>
                <a:spcPct val="90000"/>
              </a:lnSpc>
            </a:pPr>
            <a:r>
              <a:rPr lang="tr-TR" altLang="tr-TR" sz="3200" b="1" dirty="0" smtClean="0">
                <a:solidFill>
                  <a:srgbClr val="FF0000"/>
                </a:solidFill>
              </a:rPr>
              <a:t>     </a:t>
            </a:r>
            <a:r>
              <a:rPr lang="el-GR" altLang="tr-TR" sz="3200" b="1" dirty="0" smtClean="0">
                <a:solidFill>
                  <a:srgbClr val="FF0000"/>
                </a:solidFill>
              </a:rPr>
              <a:t>HCV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dirty="0">
                <a:solidFill>
                  <a:srgbClr val="FF0000"/>
                </a:solidFill>
              </a:rPr>
              <a:t>(+)</a:t>
            </a:r>
            <a:r>
              <a:rPr lang="el-GR" altLang="tr-TR" sz="3200" b="1" dirty="0">
                <a:solidFill>
                  <a:srgbClr val="FF0000"/>
                </a:solidFill>
              </a:rPr>
              <a:t> </a:t>
            </a:r>
            <a:r>
              <a:rPr lang="en-GB" altLang="tr-TR" sz="3200" b="1" dirty="0">
                <a:solidFill>
                  <a:srgbClr val="FF0000"/>
                </a:solidFill>
              </a:rPr>
              <a:t>HCWs</a:t>
            </a:r>
            <a:r>
              <a:rPr lang="el-GR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>
                <a:solidFill>
                  <a:srgbClr val="FF0000"/>
                </a:solidFill>
              </a:rPr>
              <a:t>in Europe</a:t>
            </a:r>
            <a:r>
              <a:rPr lang="el-GR" altLang="tr-TR" sz="3200" b="1" dirty="0">
                <a:solidFill>
                  <a:srgbClr val="FF0000"/>
                </a:solidFill>
              </a:rPr>
              <a:t> 0,2-3%</a:t>
            </a:r>
            <a:r>
              <a:rPr lang="el-GR" altLang="tr-TR" sz="3200" b="1" dirty="0">
                <a:solidFill>
                  <a:srgbClr val="FF0000"/>
                </a:solidFill>
                <a:latin typeface="Calibri Light" pitchFamily="34" charset="0"/>
              </a:rPr>
              <a:t> </a:t>
            </a:r>
          </a:p>
        </p:txBody>
      </p:sp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625" y="404664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MARUZİYET SONRASI KORUMA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389437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Serolojik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takip;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• HCV (+) kaynak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– İlk tespitte anti HCV ve ALT testleri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– Takipte anti HCV ve ALT testleri (4-6 ay)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– Erken tanı isteniyorsa HCV RNA ( 4-6 hafta)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– Anti-HCV sonucu (+) ise sonucu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rekombinant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immunoblot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assay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[RIBA™]ile doğrulama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solidFill>
                  <a:srgbClr val="FF0000"/>
                </a:solidFill>
                <a:latin typeface="+mj-lt"/>
              </a:rPr>
              <a:t> DÜNYA NÜFUSUNUN%3‘Ü HEPATİT C İLE ENFEKTEDİR.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solidFill>
                  <a:srgbClr val="FF0000"/>
                </a:solidFill>
                <a:latin typeface="+mj-lt"/>
              </a:rPr>
              <a:t> HER YIL 1 MİLYON YENİ HCV ENFEKSİYONU </a:t>
            </a:r>
            <a:r>
              <a:rPr lang="tr-TR" dirty="0" smtClean="0">
                <a:latin typeface="+mj-lt"/>
              </a:rPr>
              <a:t>ORTAYA ÇIKMAKTADIR.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0"/>
            <a:ext cx="971600" cy="84205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08520" y="692696"/>
            <a:ext cx="8507412" cy="5762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b="1" dirty="0" smtClean="0"/>
              <a:t>     </a:t>
            </a:r>
            <a:r>
              <a:rPr lang="tr-TR" sz="4000" b="1" dirty="0" smtClean="0">
                <a:solidFill>
                  <a:srgbClr val="FF0000"/>
                </a:solidFill>
              </a:rPr>
              <a:t>AIDS (HIV-Grup 3)  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80400" cy="5184775"/>
          </a:xfr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latin typeface="+mj-lt"/>
              </a:rPr>
              <a:t>     </a:t>
            </a:r>
            <a:r>
              <a:rPr lang="tr-TR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Etken       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: RNA virüsü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Bulaş       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: Kan ve kan ürünleri, cinsel yolla 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Tanı          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3400" dirty="0" err="1" smtClean="0">
                <a:latin typeface="Arial" pitchFamily="34" charset="0"/>
                <a:cs typeface="Arial" pitchFamily="34" charset="0"/>
              </a:rPr>
              <a:t>Serolojik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 testler 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Tedavi      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: Özgün bir tedavi yok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Korunma 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: *Henüz etkin bir aşısı yok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                   *Kan ve vücut sıvılarına karşı   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                     alınacak önlemler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                   *Kişisel hijyen kurallarına uyum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100" dirty="0" smtClean="0">
                <a:latin typeface="+mj-lt"/>
              </a:rPr>
              <a:t>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31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100" dirty="0" smtClean="0">
                <a:latin typeface="+mj-lt"/>
              </a:rPr>
              <a:t>     </a:t>
            </a:r>
            <a:endParaRPr lang="tr-TR" sz="3100" dirty="0">
              <a:latin typeface="+mj-lt"/>
            </a:endParaRPr>
          </a:p>
        </p:txBody>
      </p:sp>
      <p:pic>
        <p:nvPicPr>
          <p:cNvPr id="26630" name="Picture 2" descr="https://encrypted-tbn2.gstatic.com/images?q=tbn:ANd9GcTnCWBQ9RSRHZuEgSRBgA0wlgRTI8Ee-fddg70EC_cdJ-vB7G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231457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476" y="1"/>
            <a:ext cx="1048523" cy="9087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pPr algn="ctr"/>
            <a:endParaRPr lang="tr-TR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kan ve vücut sıvılarıyla temasta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bulaş riski 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dirty="0" smtClean="0">
                <a:latin typeface="+mj-lt"/>
              </a:rPr>
              <a:t>HBV              % 7-30 (</a:t>
            </a:r>
            <a:r>
              <a:rPr lang="tr-TR" sz="2400" dirty="0" smtClean="0">
                <a:latin typeface="+mj-lt"/>
              </a:rPr>
              <a:t>Aşısız sağlık personeli için ciddi risk)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dirty="0" smtClean="0">
                <a:latin typeface="+mj-lt"/>
              </a:rPr>
              <a:t>HCV              % 3-10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dirty="0" smtClean="0">
                <a:latin typeface="+mj-lt"/>
              </a:rPr>
              <a:t>HIV              % 0.2-0.5</a:t>
            </a:r>
            <a:endParaRPr lang="tr-TR" sz="3200" dirty="0">
              <a:latin typeface="+mj-lt"/>
            </a:endParaRP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0"/>
            <a:ext cx="971600" cy="842053"/>
          </a:xfrm>
          <a:prstGeom prst="rect">
            <a:avLst/>
          </a:prstGeom>
        </p:spPr>
      </p:pic>
      <p:pic>
        <p:nvPicPr>
          <p:cNvPr id="5" name="4 Resim" descr="hı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464496"/>
            <a:ext cx="3024336" cy="1988840"/>
          </a:xfrm>
          <a:prstGeom prst="rect">
            <a:avLst/>
          </a:prstGeom>
        </p:spPr>
      </p:pic>
      <p:sp>
        <p:nvSpPr>
          <p:cNvPr id="6" name="5 Çentikli Sağ Ok"/>
          <p:cNvSpPr/>
          <p:nvPr/>
        </p:nvSpPr>
        <p:spPr>
          <a:xfrm>
            <a:off x="1835696" y="3140968"/>
            <a:ext cx="720080" cy="2880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Çentikli Sağ Ok"/>
          <p:cNvSpPr/>
          <p:nvPr/>
        </p:nvSpPr>
        <p:spPr>
          <a:xfrm>
            <a:off x="1835696" y="3717032"/>
            <a:ext cx="720080" cy="2880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Çentikli Sağ Ok"/>
          <p:cNvSpPr/>
          <p:nvPr/>
        </p:nvSpPr>
        <p:spPr>
          <a:xfrm>
            <a:off x="1835696" y="4293096"/>
            <a:ext cx="7200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TÜBERKÜLOZ (VEREM-Grup 3)</a:t>
            </a:r>
            <a:r>
              <a:rPr lang="tr-TR" sz="5400" b="1" dirty="0" smtClean="0">
                <a:ea typeface="Times New Roman" pitchFamily="18" charset="0"/>
                <a:cs typeface="Arial" pitchFamily="34" charset="0"/>
              </a:rPr>
              <a:t>  </a:t>
            </a:r>
            <a:r>
              <a:rPr lang="tr-TR" sz="5400" b="1" dirty="0" smtClean="0">
                <a:solidFill>
                  <a:srgbClr val="006464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5214937"/>
          </a:xfrm>
        </p:spPr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  <a:buFont typeface="Wingdings 2" pitchFamily="18" charset="2"/>
              <a:buNone/>
            </a:pPr>
            <a:r>
              <a:rPr lang="tr-TR" sz="2400" b="1" dirty="0" smtClean="0">
                <a:solidFill>
                  <a:srgbClr val="00646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Bulaş     </a:t>
            </a: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Solunum (damlacık enfeksiyonu)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Belirtiler </a:t>
            </a: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Öksürük, balgam, gece terlemesi, kilo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kaybı  halsizlik, yorgunluk.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Korunma</a:t>
            </a: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tr-T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Bağışıklama</a:t>
            </a: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tr-T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profilaktik</a:t>
            </a: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tedavi, izolasyon,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hijyen, havalandırma, güneş ışığı 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Tedavi    </a:t>
            </a: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Antibiyotik tedavisi </a:t>
            </a:r>
            <a:endParaRPr lang="tr-TR" sz="1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Pek düşünülmediği için,geç teşhis konuluyor. </a:t>
            </a:r>
            <a:endParaRPr lang="tr-T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tr-TR" sz="1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Teşhis aşamasında bulaş riski daha fazla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tr-TR" sz="1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678" name="AutoShape 4" descr="data:image/jpeg;base64,/9j/4AAQSkZJRgABAQAAAQABAAD/2wCEAAkGBxQTEhQTEhQUFRQUFRQXFBcVFBUVFBUXFRYXFhQVFRUYHCggGBonGxQVITEhJSkrLi4uFx8zODMsNygtLisBCgoKDg0OGxAQGywkHCQsLCwsKywsLCwrLCwvLCwsLCwsLCwsLCwsLCwsLCwsLCwsLDcsLCwsLCwsLCw3LDcrLP/AABEIAM4A2AMBIgACEQEDEQH/xAAbAAABBQEBAAAAAAAAAAAAAAAFAAEDBAYCB//EAEkQAAEDAQUCCQcJBwQBBQAAAAEAAhEDBAUSITFBUQYTIjJhcXKBwRYjUpGhsdEkM0JUkpTT4fAHFWJzgrLSFEPC8aIlNFNjg//EABkBAAMBAQEAAAAAAAAAAAAAAAABAgMEBf/EACYRAAICAQQBBAIDAAAAAAAAAAABAhEDBBIhMTIUM0FRE2EiI3H/2gAMAwEAAhEDEQA/APcUkywfCKk2z17TWYIdSsba7cT3loqcdUl5bijYgDeSlKyV7Wp9S0Ck14bxVrotY4NBLcVmc90g5E5nXeFQ8obY/kUgC9lF9TFhpinVLa9Sk0vxuGGnFIElkkcYDO8A3kpSslVvO0zUPG02tNrbZmDis6Yc5gLi8uhzsyBkBLhqnvC+qtE2lnGMeaNOxlji1ok1q9Wm+QDByYBlGYKANZKUrFU7dUbUq06dRtKalvql7mhw8yaUNIP0eWSYgw3IhO6/q5cDVDqbK1OaLWsY+m4/6U1XMqPnGyoHNedIwtbmScgDayksldV6VhXosqEtpVBTFHCxjqb/AJMKjmvfONlQODzpGFo2la1ACSSSQAkkkkAJJJJACSSSQAkkkkAJJJJACSSSQAkkkkAJJJJAAe+bzrUnAUqLKgLZJdWNMgyRECm6euUKfe9dxJNjs5Lm4XTaSSW58k/J8xmculE77547PiUOWkYpoRUFQ8XxX7usfFmJZxwwkgQDh/08TG1PaLS57WNfd9kc2n82HV8QZ2QbPloPUrSSrYgI6t51nNcx1hsxY+cbTaCWuJ1Lh/p8yoDXdyP/AE6yebEU/PcwTMN+T5Cc8lbTI2ILILTbX1BFSwWV4xY4dXxDH6edn53SmNsfxhq/u+y8Y5uEv4/llsRBd/p5IjJTlJGxCsgp257anGtu+yipAbjFeHwBAGIWeYjJW/KK0/VaP3p34CjTI2IZL5RWr6rR+9O/AS8o7T9Vo/enfgKJJGxAS+Udp+q0fvTvwEvKO0/VaP3p34ChTo2ICXyjtP1Wj96d+Am8pLT9Vo/enfgKIrkhGxAT+Ulp+q0fvTvwEvKS0/VaP3p34Crp0bEBP5SWn6rS+9O/AS8pLT9VpfenfgLO3zfnFnBTALxqTo3o6Ss7Xvas8yahHQ3kj2LWOm3KxWeieUtp+q0vvTvwE3lLafqtL7078Bee07zqsMh7u8kj2oxYOERJiqBHpDKOkhOWma6CzV+Utp+q0vvTvwE3lNafqtL7078BVg6cxoUllsQWWfKa0/VaX3t34CbymtP1Wl97d+AqySNiCw1cl71az3NqUWUwGyC2sahJkCINNsa6ykouDw847s+ISWM1TKJr7547PiUORG++e3s+JQ5aw6ExJk5TSqFYpTFKUkwEmKdMkAk6ZJAxFMk5cpgOSkCmhJADlJclPKAEQmTyobU8tY4jMhpI7ghAzCWpsPeJmHOz356quNSrdCyVKmbGOd0gEjpzUVeg5hhzS07iIXoIgjcVI1ROXeJMDV8HLTiplp+gfYdEWWY4LuIquG9hPqI+K064sqqRSEkmSJWYBXg9847seISS4OfOO7HiElhk7KJ7757ez4lDSiV989vZ8ShpWsehMS5TqWGsbjqHC3YPpO6GjxTEcUqRcYaCT+tdyatVpU+e+T6LOUe86BDLder3jC3zbPRGp7R2obhVKLfYBmpfjRzKI63uLj6hChN/VdgpjqYPFCyExCrYhWFP39V2imf/AM2+ClZfzT85Rb1sJafUZQYhMGz17EbEOzTUa9GpkyphPo1MvU7Qp61FzTDhHuPes9Us7Gjluz3NjLv3q/d95lowtdxjNrH/APF2xS410BfTFSgNe0vpGQOc089h3Ho6VEpGIBMkkUwEoLQJ5OgcDidsDQM895n3qYKG1gljwNcJj1Jx7ER0r2ogYKckNEANaTl6lDaKlGsQKjcxzcbXN7gSgdnrinRfxTwH8kumA6Ighs9Kgo3pUyBdjaYkOz/6XXtAivWxClUwtktIkTqBuVN4RS/j5wdnxKGBaLoTDPBJpL3u2Bsd5P5LUSh1xWPi6QnV3KPfoPUiELjyO5NgOVylKZZjC3Bz5x3Y8Qklwc+cd2PEJLDJ2UT35zx2fEoaiV+c8dnxKoUKRc4N3+wbStI9CY7S1jTUfzRoPTdsHUgFttbqjsTu4bANwCs3zbeMfDfm2ZNG/eesqjTpl05gAakmAP1uWsV8sk5TFXDYhHPjdiY9o9ZCjqWJ4EgYhvaQ73J7kFFUlMSuqlM7iOsFcKgESprIYJO0DLrOUqOnRcdGk9QKsCyODXSWgmIlwnIyk+gBN4gy7OIMdap2O0EHXMK7eYc1pJH0pkGRogllquxmYiQco29O6Fx75brs9THihLGaux3gWltVhhwycDoR0jatG0tqs42np9Nu1h+Cwlnf84NoM+0HxRu4rz4qoD9B2Tx0Hb3LpatWjzWqdBpJWrXQEnD1wNoIkOb0e5VJUpiGSITppTAxduuypTkuaSJObc/XGio0nmQRkdi3lsqhrHFxAEH3LCgLsxTclyJlq1uDmsMzyYO+RCnuKyNfV5X0RijfBHxVIad6tXTXFOq1x0OR6j+cKpJ7WkBsExTplxDEmSSQAV4OfOO7HiEkuDfzjux4hJc+TsosX5zx2fEoba6vF0HO+lUOBvV9IojfvPHZ8SgXCKpnTZ6LJ735n2QtYK0hMEEru12gUgDE4WgtGwvd9I9QUS4vNvGUwRzmCI3gaFaTXHA4NJ89FcX1iBD3EmczjMf0hc0rxgxj7/zQc0cXNMEZRlP5qKrZnMHpabCMOe3euPmL5PV2Y5rijVtt1X/5I3SfiUqtsqjV09ULKWYucTIJEEA7jsglS0uNg6zmI11yMBabmZvSwNM1z3c6oADvPgqVueG81+I+oITToPEEA4iNdC0jcOqMldpWeBDiNpk849Q2JbpPoX48cOySw1iWuB0IKzrHEEEDUnDtGR5QWjxtYwmM3Aho2xoT0aoNTAxN0gyAZg74IUzfJpp0qddF+ieVU7HgFZsjuT61WpDOof4QPcrFjHJ712w8UeVk82bC67QX2dpnl0ThnbhObT4KdzQ4S3X6Q8W/BBuDVaH1Gah9J2X8TBiHuKB2i+arjIcWicg3KO/alHG5N0KzQ2q9KTNXAncMz7EItXCFx+baB0nM/BVH0xVBcwRUGb2DIO3vpj2kdZGSp0mSYW6hCKtgk26RM59SsYOJx9gUVCn5wNJGZAyM9a01zWXCxxORwnX1SsxRpRVptORFQT3lYR1TlKl0dHp1tb+UWr5ocXW4sblWqUXNEuaQDp0ojwlPypxkZU92/TRWa9IiiGu1By2noRPUyhSCGFTVso2K+H04B5Tdx17ijdkvem/U4TuOnrWUdkegmOo7wpAVuowyK0YTi4OmbbqzCSydmt72c05bQcwVorBbRUbIyI1G5ZTxOJIf4N/OO7HiEkuDfzjux4hJceTyLJr+547PiVnOER+UP6IHqAWjv08sdnxKzXCEfKKh3kH2BbY/gTBqrWsxB9WzNWZXTKAfk6YmMtZOgHStiQHUqNJPGNz2Obke8bVLReIyqx0OCJ3lRpUh5xrT1VCXezJB61BpGOk7EzbPOaeno6VPEhq4k5qnY+me5LjifpsHcqIYRsXbKfQUfjj9Ffkk/ku8YIzqE9DR4rmnXYA402knIAu3ncAq/FHcidCgG0cW2C72wFMqirBJyaQOqPyxPnrnPchtgIL4jMujpG4dRRG8K8gAQRkek/nKiuyhhONwEtxO6pmBPeuJOz2PGLZbY2OMO9wA7v8ApT0hkqz8gwHUy49+isU9F6MejxZO3YT4Pu+UUul2H7QLfFZ+u2HOG5x96P3AJtNHtg+rM+5BLRz3dp3vK0xeTEyJjiCCDBBkEag70ZsdEVjibDaurmjIP/iaPS3jvCDkIpdNWDnIz1GRy3HYs9ZKo0dGmjbb+jT2dpwwWx16Hq+Cyd4WR3HsqRAxgVJEDfiz9S1lSnxrQQeXGTZjEPSjYfeg99OhvF7gZnfGQXmwdM6I/Jzb7AKtYVWnGwCCBGuwGFZtpL2kNGbYGmZEINwTrPDScf0hHRIPrR99UvBHJBPNIiHHcQtc1qdE4+kzJ2+zw6DEE/oqGiZaN+nqV+9aZ9ETo74jPRDmu5Z3EAjvGftldejl2idUuFIsBsBXbqrYag3Hknv/ADhUwU7XwQd2fqXbJWqOI9G4N/OO7HiEkuDR847seISXkZPI0RPfvPb2fErPcJGeca/Y+m0945J9y0F+88dnxKE3rTx0J20nf+LvzC1h8CZnSqt5Wx1JgcN57jCsyq9qaKjXUztzHa3LdrgkqOtrBTGOC5x5RJl2k5D2KtYK2E4mjknIjYQdhCgdZi9kbWnPrGhVag8ghu0dRBM+xcVyUj2I44Tx8GmNjYRjYTh2iZwnp6Fx/px0qtd9rLeU3TQg+0EIkQHDEzPeNo+K64TUkeZlxPG6ZX4oK7UpTRGHYC1w79VVKQqubm0wf1qE5R3KjNNp2iibFtLmge31LsUwRuptMknLGRsT17U454WTty/NUar3uPKOQ2aDuCyhgSdm+TUykqZOHYiXHU6DcNgVwKrZae3YNFaW9HOE7gyqOqHSlSqPP2S0e1yz0zmjz3cVY3H6VocGjsMMuPeckBBWuFdsGOEZu4Fwhh5Z05EgdE6yqFmsZdypDWTm52k7hHOPQPYjFktIY2GSxp5znRj1AAaPog/ork1r5R16bxbC4a5oBeZewNGFpEPc0ckuOzTQLKXjjOLEYJDiYmds5lF32sObllhdkN+R13lBrZVOF52YSBJ9a44W5I3XCbKdz1cEHYRB8CtDTq4gIicojb0hZu7nZDqViy2zinElwwzzSYM7wV0amP8AYycKvGglfxgTskg7gds7lnw8YmdmPUTCNW+ryTBkugjcSRmO9BCOUzKMnZdAMfFVpfMWo9suAJoShJq9M889F4Jvl076fi1JVeAL5HU0j/yCS8nMqmy0FL+547PiVQs1QAw7NrgWuHQVfv48sdnxKGEKo9AAbxsppVHMPWDvB0KGVBmVsrVZRXYGf7jZ4s7x6BPuWTtFEgkEEOGRB1W0XYqKlMycQjGBmNjx8U1exipDmGHA6bQf4ulNUp59Pu6ikyrnM4X+lsd2hv6VGTHu6N8OZ4/8B+BzCXNIIGkSSZMERrvRGhXgy2WnLXp3KR5Gj24c5lvNJ02KqLLy5PNBkcoZ55RuAWH8os7d8Mi5Cja4qaxiHdKjKqWZ2J+WnirLqsuP60XXFujzJpJuujl9MFcCgOtSlMrRIlPYLIatRtNu05ncBmSoWNJIAkkmABtO5ayxXeLPROIxUe04zrhbrgbvO9TKVAZm/K/HVQykCWUxxdIASSBqesmSoW02U+fFR/og8hp/jcOd1D1rmrbMi2mMDTqfpv7TvAZdarArpjHigCNucXU6T3Ha4aZATkANmSqVa0twsIk5mcydgkIreFGLM3+GD65+KBOpA6hYvEsiNceVwKrXWoDDjcGic4HvIXJpnOXmo9wwnOQ1u3oJMKa10BgdEzhdHXGUKq61uGTGvzDImk8ZzDpkZZQlDTqLtl5NQ5KkqLjG4ekD9ZJWqytqiW67Rt9SGWm11GgYi7MTOAGXHDDDAgNzdnlpqrFgc9xdjnI5EtLRtybIBgd/WVU8am7+SMeVw4LAtNWGtNMkthsicwN4jVIyajRta2CJBgk6KUtPpO+0VZuezjjGgDbJ7s0seD8b3MvLn3qkjq8aeGo4bo9yrSiN90/OnpAQ0Log7jZzm1/Z27Op0DxanUX7OT5ysP4W+9MvN1HuMuPQfv7nt7PiUNRK/wDnjs+JQuUR6Ex5StllZaByiGVRkH7Hbg/4pkyYjOW6wupuw1Glp2bj0g6FD6tA9a3AtEtwVGh7NztnS07FRr3HSdnSqYD6NTMdzx4q1k+woyLKjm5bNx0T8YzbTz6DkjlouCuP9vGN7If7s1QqXc4a03j+k/BXcWLkrNrwIY3CN5zd+SazsOZKs07vcdGPP9JKv0bhtDv9stG98MHtRaQA2VLZLK+q4NptLid2zpJ2BHKFw0251qmI7W0/F58EQ44NbgptFNm5up63alS5/QENgsbLNmIfW9LVrN4bvPSql92g8W8kyXZZ9P5SrSEcIqnJaN5J9SMauSsYAw7lLRp4nNbvIC5DVau9k1WdYPqXc+iQ3ezfMu7veFm8K0l7nzTumPeFnQVjh6GyMBcPOxdF2aUSthHBaDEgHaJAyO8LoJnthdNCAOSVfuH53+kqgWojwfHnD2T7wpn4sZY4QMzY7eCPVn4oKVoL+HJb1+CAlTi8EDNT+zh3n6g/+v8A5N+KSf8AZ02K9T+Uf72plwan3GVHo0nCDnt7PiUMRPhBz29nxKFoj0DHVCjeE1HMLHMwuwgktIccIflBJ5plXlTr3cHEuDntcXh8tLZBwCnAxNIjCNo9SYkQ074pEOOIgDTkvOISGgsy5RJLchJzG9di96Ox883JrXOPKALYDQSTBmPgq/7gp4cJc8gRgB4vkEFplvIzJLBzpGyM1Oy62hsNe9pxh4cMGIODBTyBZhza3dtT5GTfvVgwYX88mCDGTQSXGdghdU+EYMBtV5LiQBFSco5wjkjlNzMDlDeqguVkiXVHAY4aS2AHziGTQTM7SVybjYcJL6hLX4yTxcuIDAJIZIAFNo5MSJmZSoAhQv3jAcNR5IbJ50aTGLmk55wclUbflNzWvL3Q6BymvyLgHDFIyEEco5dKVmupjHFwLjLAyDhGQgataCTlqSY2Ks64GEQ59UmMJceLktwhobzIEAagA655ooCw696QcG4jnizwuDOTqcZERrmMsiuf31RMQ+SZhsEOyMGQ4DD3wmqXQ1wwl9Qth7cMsgMeIczmzHSTOQzT0boY1pbiecQAJOAaHEMmtAnuT5EWLPbGPLmtMlhhwIcCOnMCRkcxlkh1+jNnf71bsF3NpFxaXHFA5WDIAkxyWgnNxzMnpVS/HcpvUfetcPkIElyIXJTl5d6I9+SHvKO3JTinPpE+oZBdOWVREji/X8gDe73D80EhGb+PJaOnwQcKcPiNnOFLRPCjL8+paiHeudE5XLygBsSvXM6Kw6QR7FRcVcurKs39bFM/FjC99U5pHoIPgs2VsKrJaRvBCyAbsOxZ4XxQM1X7Oj5+p/KP97Uk37Oh8oqfyj/exJcOp9xlR6NLwg57ez4lC0U4QfON7PiULKcegYkpTJwqEcpJ0xTAdMmTSgDpckpJQgB0k0pFACQO/M3js+JRsoHfB851ALXD5CBRYZyWts9PCxrdwAQG76WKo3cMz3LRK875SBAm/XDkjbmfBB4V29qk1T0QPiqTitcaqKF8nLlHTbr0rpzZTqwOHFO3MJOTNyQAn6K1dbxxrJ/WSqly6pnCQ7aCClLlNAa5Ze86eGo4bzI781pwfagnCCnBa/eCD3f9rmwupUMKfs5Pyip/KP8Ae1JN+zg/KKn8o/3tSXNqfcZceg5wutJY5hGGThbyjDRLjm47lmqvCFrQ6WElvouZhMTiIkyOblizMheg267GVefJyiMo36EKm/gzQMS05EEaagQDpnChSSQGNffgiQx2rgZgRgLA7I5nN8dxVepwlyxNpkjDUPObzmim5gy2HjAN4W8ZwdogQMWpOoOZMnUb1HZuC1npjCxpAknUHM6mSOhVvQjJWm9C3BDWy5gccTwAAZyB26H2b0rxvQ082hp80+oWkw8BrS4SN0gDfn0FbCpwboOiQSG6Thy6sl07g/SJkyTvOGY3THSUb0Bgf3+6KnJZ5tlQ88w4sBOIGOYYid6s3re/Eim7DLXiSZ5oaA556YZid3BbPyco7jpH0dN2mnQujwfpacqNNkR6kb0B5+zhMDHm3ZTj2DIEuwYokiDltySZfzyYNNjNgL3ENOVQyDGYIY3vcRsW/PByhqQSf6fgk7g7ROoJ68J8Et6AxtovSMJhoBp8Y7GSHESOSwbXZ+7ur/v9sSKbunlMgGXACZg8wmf+luncHqRicRjSYMdUjJcP4MUDAIMAggcmARMGI6SnvQGHHCRhbIY4iC7Mt5onM6kHknk65jJArwv4OqFwYQ04MMkB0uAEEHm5mJK9Y8naOeRz15ufXlmqdXgXZnEkh+e4tjqjCrx5lF2JowvBm3CpUeA0iGggmIMhrjlP8bVpCjll4K0Kc4S/PXMbO5WDcNPe/wBY+CJ5lJ2FHnF4Dzj+tUTqvSKnA6g4kk1czPOH+K48ibPvq/aH+K6FqoJULaeeTtTSvRRwKs++r9of4rnyIs++r9pv+Kfqsf7DazzyAoivSBwIs++r9pv+KR4D2bfV+03/ABR6rH+w2nmwcuycl6J5CWbfV+03/FOOA1m31ftN/wAUvVQ/Y9oHpiAOoIfwgZNMHc4eIW4bwepDa/1j4KO1cGKL24XF8ZaOGzuWEc0VKwoy37OP/cVP5R/vamWtufg5Ssz3Ppl5Lm4TiIIiQdgG5JY5p752h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onstantia" pitchFamily="18" charset="0"/>
            </a:endParaRPr>
          </a:p>
        </p:txBody>
      </p:sp>
      <p:pic>
        <p:nvPicPr>
          <p:cNvPr id="28679" name="Picture 5" descr="C:\Documents and Settings\Administrator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31977"/>
            <a:ext cx="1763688" cy="230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3500" y="1"/>
            <a:ext cx="1120499" cy="9087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3"/>
          </a:xfrm>
        </p:spPr>
        <p:txBody>
          <a:bodyPr/>
          <a:lstStyle/>
          <a:p>
            <a:pPr>
              <a:buNone/>
            </a:pPr>
            <a:endParaRPr lang="tr-TR" sz="28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MADDE 4 :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Biyolojik etkenler: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Herhangi bir enfeksiyona, alerjiye veya zehirlenmeye neden olabilen,</a:t>
            </a:r>
          </a:p>
          <a:p>
            <a:pP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mikroorganizmaları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   hücre kültürlerini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insan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endoparazitlerini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  içerir.</a:t>
            </a:r>
          </a:p>
          <a:p>
            <a:pPr>
              <a:buFont typeface="Arial" charset="0"/>
              <a:buNone/>
            </a:pPr>
            <a:endParaRPr lang="tr-TR" sz="2800" dirty="0" smtClean="0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4808" y="404664"/>
            <a:ext cx="8229600" cy="1143000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Mevzuat-2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251520" y="53752"/>
            <a:ext cx="8229600" cy="1143000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KIZAMIK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35163"/>
            <a:ext cx="8640960" cy="4389437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Korunma: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Çocukluğunda kızamık geçirmemiş ve aşı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olmamış SP için 4 hafta arayla 2 doz MMR aşısı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Maruziyet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sonrası:  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72 saat içinde aşı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koruyucu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       (+) ise                        (-) ise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    işe devam               ilk temastan sonra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5-21 gün izinli</a:t>
            </a:r>
          </a:p>
        </p:txBody>
      </p:sp>
      <p:cxnSp>
        <p:nvCxnSpPr>
          <p:cNvPr id="5" name="4 Dirsek Bağlayıcısı"/>
          <p:cNvCxnSpPr/>
          <p:nvPr/>
        </p:nvCxnSpPr>
        <p:spPr>
          <a:xfrm rot="16200000" flipH="1">
            <a:off x="5322094" y="3821907"/>
            <a:ext cx="642937" cy="5715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irsek Bağlayıcısı"/>
          <p:cNvCxnSpPr/>
          <p:nvPr/>
        </p:nvCxnSpPr>
        <p:spPr>
          <a:xfrm rot="5400000">
            <a:off x="3071813" y="3786188"/>
            <a:ext cx="571500" cy="5715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rot="5400000">
            <a:off x="2894013" y="4964113"/>
            <a:ext cx="357187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rot="5400000">
            <a:off x="5751513" y="5035550"/>
            <a:ext cx="357188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476" y="0"/>
            <a:ext cx="1048523" cy="908720"/>
          </a:xfrm>
          <a:prstGeom prst="rect">
            <a:avLst/>
          </a:prstGeom>
        </p:spPr>
      </p:pic>
      <p:pic>
        <p:nvPicPr>
          <p:cNvPr id="10" name="9 Resim" descr="kızamı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26" y="4005064"/>
            <a:ext cx="2207518" cy="25922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KIRIM KONGO KANAMALI ATEŞİ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2772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88123"/>
          </a:xfrm>
        </p:spPr>
        <p:txBody>
          <a:bodyPr/>
          <a:lstStyle/>
          <a:p>
            <a:pPr algn="just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Ateş halsizlik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başağrısı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ve kanamalarla seyreden klinik tablo meydana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getirir.hastaneye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yatırılarak destek tedavi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yapılır.</a:t>
            </a:r>
          </a:p>
          <a:p>
            <a:pPr algn="just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Kuluçka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süresi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kene tutunmasından sonra  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genellikle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1-3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gündür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; 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fazla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gün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olabilmektedir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 pitchFamily="18" charset="2"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kan,doku veya vücut sıvısına temas durumunda ise kuluçka süresi 5-6 gün en fazla 13 gündür </a:t>
            </a:r>
          </a:p>
          <a:p>
            <a:pPr algn="just">
              <a:buFont typeface="Wingdings 2" pitchFamily="18" charset="2"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buFont typeface="Wingdings 2" pitchFamily="18" charset="2"/>
              <a:buNone/>
            </a:pP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 pitchFamily="18" charset="2"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pic>
        <p:nvPicPr>
          <p:cNvPr id="32774" name="Picture 1" descr="C:\Documents and Settings\Administrato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94215" y="5443289"/>
            <a:ext cx="12858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2391" y="0"/>
            <a:ext cx="1131609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35163"/>
            <a:ext cx="850728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1" hangingPunct="1">
              <a:lnSpc>
                <a:spcPct val="15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 err="1" smtClean="0">
                <a:latin typeface="Arial" pitchFamily="34" charset="0"/>
                <a:cs typeface="Arial" pitchFamily="34" charset="0"/>
              </a:rPr>
              <a:t>Laboratuvarda</a:t>
            </a: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canlı organizmalar, biyolojik materyaller veya ajanlarla çalışırken</a:t>
            </a: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çalışanı enfeksiyon ve diğer çevresel </a:t>
            </a:r>
            <a:r>
              <a:rPr lang="tr-TR" alt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maruziyetlerden</a:t>
            </a: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korumaya yönelik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 prensipler ve uygulamalardır.</a:t>
            </a: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endParaRPr lang="tr-TR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 BG, risk yönetiminde kullanılır.</a:t>
            </a: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endParaRPr lang="tr-TR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en-US" alt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Risk ölçülür, sonra uygun BG düzeyi belirlenir.</a:t>
            </a: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</a:pPr>
            <a:endParaRPr lang="en-US" altLang="tr-TR" sz="2800" dirty="0"/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None/>
            </a:pPr>
            <a:r>
              <a:rPr lang="tr-TR" altLang="tr-TR" sz="2800" dirty="0"/>
              <a:t>   </a:t>
            </a:r>
            <a:endParaRPr lang="en-US" altLang="tr-TR" sz="2800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75048" y="608365"/>
            <a:ext cx="475918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4400" b="1" dirty="0" err="1">
                <a:solidFill>
                  <a:srgbClr val="FF0000"/>
                </a:solidFill>
              </a:rPr>
              <a:t>Biyogüvenlik</a:t>
            </a:r>
            <a:r>
              <a:rPr lang="tr-TR" altLang="tr-TR" sz="4400" b="1" dirty="0">
                <a:solidFill>
                  <a:srgbClr val="FF0000"/>
                </a:solidFill>
              </a:rPr>
              <a:t> nedir</a:t>
            </a:r>
            <a:r>
              <a:rPr lang="en-US" altLang="tr-TR" sz="4400" b="1" dirty="0">
                <a:solidFill>
                  <a:srgbClr val="FF0000"/>
                </a:solidFill>
              </a:rPr>
              <a:t>?</a:t>
            </a:r>
            <a:r>
              <a:rPr lang="en-US" altLang="tr-TR" sz="44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6" name="5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BG düzeyi-</a:t>
            </a:r>
            <a:r>
              <a:rPr lang="en-US" altLang="tr-TR" sz="3600" b="1" dirty="0">
                <a:solidFill>
                  <a:srgbClr val="FF0000"/>
                </a:solidFill>
              </a:rPr>
              <a:t>1</a:t>
            </a:r>
            <a:r>
              <a:rPr lang="en-US" altLang="tr-TR" sz="44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altLang="tr-T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2915816" y="1268760"/>
            <a:ext cx="577098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1" hangingPunct="1"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b="1" dirty="0" err="1">
                <a:latin typeface="Arial" pitchFamily="34" charset="0"/>
                <a:cs typeface="Arial" pitchFamily="34" charset="0"/>
              </a:rPr>
              <a:t>Patojenik</a:t>
            </a:r>
            <a:r>
              <a:rPr lang="tr-TR" altLang="tr-TR" sz="2800" b="1" dirty="0">
                <a:latin typeface="Arial" pitchFamily="34" charset="0"/>
                <a:cs typeface="Arial" pitchFamily="34" charset="0"/>
              </a:rPr>
              <a:t> olmayan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organizmalar veya ajanlarla </a:t>
            </a: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çalışılır.</a:t>
            </a: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Açık tezgahta çalışma yapılır, </a:t>
            </a:r>
            <a:r>
              <a:rPr lang="tr-TR" altLang="tr-TR" sz="2800" dirty="0" err="1">
                <a:latin typeface="Arial" pitchFamily="34" charset="0"/>
                <a:cs typeface="Arial" pitchFamily="34" charset="0"/>
              </a:rPr>
              <a:t>kontaminasyon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 riski yoktur.</a:t>
            </a: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İyi </a:t>
            </a:r>
            <a:r>
              <a:rPr lang="tr-TR" altLang="tr-TR" sz="2800" dirty="0" err="1">
                <a:latin typeface="Arial" pitchFamily="34" charset="0"/>
                <a:cs typeface="Arial" pitchFamily="34" charset="0"/>
              </a:rPr>
              <a:t>laboratuvar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 uygulamaları (GLP), atık ve aseptik teknikleri kullanılır</a:t>
            </a: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Örnek</a:t>
            </a:r>
            <a:r>
              <a:rPr lang="en-US" altLang="tr-TR" sz="2800" b="1" dirty="0">
                <a:latin typeface="Arial" pitchFamily="34" charset="0"/>
                <a:cs typeface="Arial" pitchFamily="34" charset="0"/>
              </a:rPr>
              <a:t>:  </a:t>
            </a:r>
            <a:r>
              <a:rPr lang="en-US" altLang="tr-TR" sz="2800" b="1" u="sng" dirty="0">
                <a:latin typeface="Arial" pitchFamily="34" charset="0"/>
                <a:cs typeface="Arial" pitchFamily="34" charset="0"/>
              </a:rPr>
              <a:t>E. coli</a:t>
            </a:r>
            <a:r>
              <a:rPr lang="en-US" altLang="tr-TR" sz="2800" b="1" dirty="0">
                <a:latin typeface="Arial" pitchFamily="34" charset="0"/>
                <a:cs typeface="Arial" pitchFamily="34" charset="0"/>
              </a:rPr>
              <a:t>  K-12</a:t>
            </a:r>
            <a:r>
              <a:rPr lang="tr-TR" altLang="tr-T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800" b="1" dirty="0" err="1">
                <a:latin typeface="Arial" pitchFamily="34" charset="0"/>
                <a:cs typeface="Arial" pitchFamily="34" charset="0"/>
              </a:rPr>
              <a:t>suşu</a:t>
            </a:r>
            <a:endParaRPr lang="tr-TR" altLang="tr-TR" sz="2800" b="1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Örnek:</a:t>
            </a:r>
            <a:r>
              <a:rPr lang="tr-TR" altLang="tr-TR" sz="2800" b="1" dirty="0">
                <a:latin typeface="Arial" pitchFamily="34" charset="0"/>
                <a:cs typeface="Arial" pitchFamily="34" charset="0"/>
              </a:rPr>
              <a:t>Temel </a:t>
            </a:r>
            <a:r>
              <a:rPr lang="tr-TR" altLang="tr-TR" sz="2800" b="1" dirty="0" err="1">
                <a:latin typeface="Arial" pitchFamily="34" charset="0"/>
                <a:cs typeface="Arial" pitchFamily="34" charset="0"/>
              </a:rPr>
              <a:t>Laboratuvarlar</a:t>
            </a:r>
            <a:endParaRPr lang="tr-TR" altLang="tr-TR" sz="2800" b="1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endParaRPr lang="en-US" altLang="tr-TR" sz="2800" dirty="0"/>
          </a:p>
        </p:txBody>
      </p:sp>
      <p:pic>
        <p:nvPicPr>
          <p:cNvPr id="6" name="Picture 6" descr="Image:ManWithPetriDish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12776"/>
            <a:ext cx="259397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aydın halk sağ.md.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08520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      BG düzeyi-2</a:t>
            </a:r>
            <a:endParaRPr lang="en-US" altLang="tr-TR" sz="36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980728"/>
            <a:ext cx="8686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endParaRPr lang="tr-TR" altLang="tr-TR" sz="2800" dirty="0"/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Ajanlar, personele ve çevreye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altLang="tr-TR" sz="2800" b="1" dirty="0">
                <a:latin typeface="Arial" pitchFamily="34" charset="0"/>
                <a:cs typeface="Arial" pitchFamily="34" charset="0"/>
              </a:rPr>
              <a:t>orta düzeyde tehlikelidir.</a:t>
            </a:r>
            <a:endParaRPr lang="en-US" altLang="tr-TR" sz="2800" b="1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endParaRPr lang="tr-TR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  Temel </a:t>
            </a:r>
            <a:r>
              <a:rPr lang="tr-TR" altLang="tr-TR" sz="2800" dirty="0" err="1">
                <a:latin typeface="Arial" pitchFamily="34" charset="0"/>
                <a:cs typeface="Arial" pitchFamily="34" charset="0"/>
              </a:rPr>
              <a:t>laboratuvar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, ama kısıtlı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 erişim, bazı işlemler sırasında 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kontrollü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davranma vardır.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      </a:t>
            </a:r>
            <a:endParaRPr lang="tr-TR" altLang="tr-T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AC92-0277-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627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Otokl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168352" cy="513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36512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 eaLnBrk="1" hangingPunct="1">
              <a:lnSpc>
                <a:spcPct val="90000"/>
              </a:lnSpc>
            </a:pPr>
            <a:r>
              <a:rPr lang="tr-TR" altLang="tr-TR" sz="3600" b="1" dirty="0">
                <a:solidFill>
                  <a:srgbClr val="FF0000"/>
                </a:solidFill>
              </a:rPr>
              <a:t>BG düzeyi-2</a:t>
            </a:r>
            <a:endParaRPr lang="tr-TR" altLang="tr-TR" sz="36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556792"/>
            <a:ext cx="8686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Otoklav ve BG kabinleri kullanılır.</a:t>
            </a: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İyi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laboratuvar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uygulamaları(GLP)</a:t>
            </a: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atık ve aseptik teknikleri kullanılır.</a:t>
            </a: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Wingdings" pitchFamily="2" charset="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Örnek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Solunumu etkilemeyen, </a:t>
            </a: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         öldürücü olmayan ajanlar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defTabSz="685800" eaLnBrk="1" hangingPunct="1">
              <a:lnSpc>
                <a:spcPct val="80000"/>
              </a:lnSpc>
              <a:spcBef>
                <a:spcPts val="750"/>
              </a:spcBef>
              <a:buNone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            (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salmonella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shigella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54072" y="620688"/>
            <a:ext cx="325403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3600" b="1" dirty="0" smtClean="0">
                <a:solidFill>
                  <a:srgbClr val="FF0000"/>
                </a:solidFill>
              </a:rPr>
              <a:t>        BG </a:t>
            </a:r>
            <a:r>
              <a:rPr lang="tr-TR" altLang="tr-TR" sz="3600" b="1" dirty="0">
                <a:solidFill>
                  <a:srgbClr val="FF0000"/>
                </a:solidFill>
              </a:rPr>
              <a:t>düzeyi-</a:t>
            </a:r>
            <a:r>
              <a:rPr lang="en-US" altLang="tr-TR" sz="3600" b="1" dirty="0">
                <a:solidFill>
                  <a:srgbClr val="FF0000"/>
                </a:solidFill>
              </a:rPr>
              <a:t>3</a:t>
            </a:r>
            <a:r>
              <a:rPr lang="en-US" altLang="tr-TR" sz="44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altLang="tr-T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1628800"/>
            <a:ext cx="59150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Personel ve çevreye</a:t>
            </a: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yüksek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derecede tehlikeli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ajanlarla çalışılır</a:t>
            </a: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Kolay bulaşan, ciddi ya da ölümcül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  hastalığa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neden olan</a:t>
            </a: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solunumla</a:t>
            </a:r>
            <a:endParaRPr lang="tr-TR" alt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alınabilen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ajanlar ile çalışılır</a:t>
            </a: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Tüm çalışma ortamı, mühendislik kontrolleri ve diğer kontrollerden geçirilmiş olmalıdır.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tr-TR" alt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Örnek:</a:t>
            </a:r>
            <a:r>
              <a:rPr lang="tr-TR" alt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Tbc</a:t>
            </a:r>
            <a:r>
              <a:rPr lang="tr-TR" alt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,Sars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tr-TR" alt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Örnek:Tecrit </a:t>
            </a:r>
            <a:r>
              <a:rPr lang="tr-TR" alt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Laboratuvarları</a:t>
            </a:r>
            <a:endParaRPr lang="tr-TR" alt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</a:pPr>
            <a:endParaRPr lang="en-US" altLang="tr-TR" sz="2800" dirty="0"/>
          </a:p>
        </p:txBody>
      </p:sp>
      <p:pic>
        <p:nvPicPr>
          <p:cNvPr id="6" name="Picture 6" descr="Biosafety Level 3 (BSL-3) Labora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313184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51112" y="980728"/>
            <a:ext cx="3909120" cy="1080120"/>
          </a:xfrm>
        </p:spPr>
        <p:txBody>
          <a:bodyPr/>
          <a:lstStyle/>
          <a:p>
            <a:r>
              <a:rPr lang="tr-TR" altLang="tr-TR" sz="4400" b="1" dirty="0" smtClean="0">
                <a:solidFill>
                  <a:srgbClr val="FF0000"/>
                </a:solidFill>
              </a:rPr>
              <a:t>BG düzeyi-4</a:t>
            </a:r>
            <a:r>
              <a:rPr lang="en-US" altLang="tr-TR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tr-TR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altLang="tr-TR" dirty="0" smtClean="0">
                <a:solidFill>
                  <a:srgbClr val="FF0000"/>
                </a:solidFill>
                <a:latin typeface="Arial" charset="0"/>
              </a:rPr>
            </a:br>
            <a:r>
              <a:rPr lang="tr-TR" altLang="tr-TR" dirty="0" smtClean="0">
                <a:solidFill>
                  <a:srgbClr val="FF0000"/>
                </a:solidFill>
                <a:latin typeface="Arial" charset="0"/>
              </a:rPr>
              <a:t>   </a:t>
            </a:r>
            <a:endParaRPr lang="tr-TR" dirty="0"/>
          </a:p>
        </p:txBody>
      </p:sp>
      <p:sp>
        <p:nvSpPr>
          <p:cNvPr id="5" name="5 Metin kutusu"/>
          <p:cNvSpPr txBox="1">
            <a:spLocks noChangeArrowheads="1"/>
          </p:cNvSpPr>
          <p:nvPr/>
        </p:nvSpPr>
        <p:spPr bwMode="auto">
          <a:xfrm>
            <a:off x="228600" y="1484784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/>
              <a:t>          </a:t>
            </a:r>
            <a:r>
              <a:rPr lang="tr-TR" sz="2800" b="1" dirty="0">
                <a:solidFill>
                  <a:srgbClr val="FF0000"/>
                </a:solidFill>
              </a:rPr>
              <a:t>AMAN DİKKAT!!!</a:t>
            </a:r>
          </a:p>
          <a:p>
            <a:endParaRPr lang="tr-TR" sz="2800" dirty="0"/>
          </a:p>
          <a:p>
            <a:pPr>
              <a:buFont typeface="Arial" charset="0"/>
              <a:buChar char="•"/>
            </a:pPr>
            <a:r>
              <a:rPr lang="tr-TR" sz="2800" dirty="0"/>
              <a:t>Kanamalı ateş,öldürücü virüsler vs.</a:t>
            </a:r>
          </a:p>
          <a:p>
            <a:r>
              <a:rPr lang="tr-TR" sz="2800" dirty="0" smtClean="0"/>
              <a:t> 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>
                <a:solidFill>
                  <a:srgbClr val="FF0000"/>
                </a:solidFill>
              </a:rPr>
              <a:t>ebola virüs,</a:t>
            </a:r>
            <a:r>
              <a:rPr lang="tr-TR" sz="2800" dirty="0" err="1">
                <a:solidFill>
                  <a:srgbClr val="FF0000"/>
                </a:solidFill>
              </a:rPr>
              <a:t>arbo</a:t>
            </a:r>
            <a:r>
              <a:rPr lang="tr-TR" sz="2800" dirty="0">
                <a:solidFill>
                  <a:srgbClr val="FF0000"/>
                </a:solidFill>
              </a:rPr>
              <a:t> virüs</a:t>
            </a:r>
            <a:r>
              <a:rPr lang="tr-TR" sz="2800" dirty="0" smtClean="0">
                <a:solidFill>
                  <a:srgbClr val="FF0000"/>
                </a:solidFill>
              </a:rPr>
              <a:t>)</a:t>
            </a:r>
          </a:p>
          <a:p>
            <a:endParaRPr lang="tr-TR" sz="28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tr-TR" sz="2800" dirty="0"/>
              <a:t>Tüm ortam korumalı,sızdırmaz </a:t>
            </a:r>
            <a:r>
              <a:rPr lang="tr-TR" sz="2800" dirty="0" smtClean="0"/>
              <a:t>  </a:t>
            </a:r>
          </a:p>
          <a:p>
            <a:r>
              <a:rPr lang="tr-TR" sz="2800" dirty="0" smtClean="0"/>
              <a:t>  </a:t>
            </a:r>
            <a:r>
              <a:rPr lang="tr-TR" sz="2800" dirty="0" err="1" smtClean="0"/>
              <a:t>laboratuvarlar</a:t>
            </a:r>
            <a:r>
              <a:rPr lang="tr-TR" sz="2800" dirty="0"/>
              <a:t>,’’denizaltı kapısı’’ </a:t>
            </a:r>
            <a:endParaRPr lang="tr-TR" sz="2800" dirty="0" smtClean="0"/>
          </a:p>
          <a:p>
            <a:r>
              <a:rPr lang="tr-TR" sz="2800" dirty="0" smtClean="0"/>
              <a:t>  gibi </a:t>
            </a:r>
            <a:r>
              <a:rPr lang="tr-TR" sz="2800" dirty="0"/>
              <a:t>kapılar,hava pompaları</a:t>
            </a:r>
            <a:r>
              <a:rPr lang="tr-TR" sz="2800" dirty="0" smtClean="0"/>
              <a:t>,</a:t>
            </a:r>
          </a:p>
          <a:p>
            <a:r>
              <a:rPr lang="tr-TR" sz="2800" dirty="0" smtClean="0"/>
              <a:t>  su </a:t>
            </a:r>
            <a:r>
              <a:rPr lang="tr-TR" sz="2800" dirty="0"/>
              <a:t>arıtma </a:t>
            </a:r>
            <a:r>
              <a:rPr lang="tr-TR" sz="2800" dirty="0" smtClean="0"/>
              <a:t>cihazları,</a:t>
            </a:r>
            <a:r>
              <a:rPr lang="tr-TR" sz="2800" dirty="0" err="1" smtClean="0"/>
              <a:t>hepa</a:t>
            </a:r>
            <a:r>
              <a:rPr lang="tr-TR" sz="2800" dirty="0" smtClean="0"/>
              <a:t> </a:t>
            </a:r>
            <a:r>
              <a:rPr lang="tr-TR" sz="2800" dirty="0"/>
              <a:t>filtresi </a:t>
            </a:r>
            <a:r>
              <a:rPr lang="tr-TR" sz="2800" dirty="0" err="1"/>
              <a:t>vb.vardır</a:t>
            </a:r>
            <a:r>
              <a:rPr lang="tr-TR" sz="2800" dirty="0"/>
              <a:t>.</a:t>
            </a:r>
          </a:p>
          <a:p>
            <a:pPr>
              <a:buFont typeface="Arial" charset="0"/>
              <a:buChar char="•"/>
            </a:pPr>
            <a:endParaRPr lang="tr-TR" sz="2800" dirty="0"/>
          </a:p>
          <a:p>
            <a:pPr>
              <a:buFont typeface="Arial" charset="0"/>
              <a:buChar char="•"/>
            </a:pPr>
            <a:r>
              <a:rPr lang="tr-TR" sz="2800" dirty="0"/>
              <a:t>Pozitif basınçlı’’</a:t>
            </a:r>
            <a:r>
              <a:rPr lang="tr-TR" sz="2800" dirty="0" err="1"/>
              <a:t>moonsuits</a:t>
            </a:r>
            <a:r>
              <a:rPr lang="tr-TR" sz="2800" dirty="0"/>
              <a:t>’’ ortam</a:t>
            </a:r>
          </a:p>
          <a:p>
            <a:pPr>
              <a:buFont typeface="Arial" charset="0"/>
              <a:buChar char="•"/>
            </a:pPr>
            <a:r>
              <a:rPr lang="tr-TR" sz="2800" dirty="0"/>
              <a:t>Örnek:</a:t>
            </a:r>
            <a:r>
              <a:rPr lang="tr-TR" sz="2800" dirty="0">
                <a:solidFill>
                  <a:srgbClr val="FF0000"/>
                </a:solidFill>
              </a:rPr>
              <a:t>Maksimum Tecrit </a:t>
            </a:r>
            <a:r>
              <a:rPr lang="tr-TR" sz="2800" dirty="0" err="1">
                <a:solidFill>
                  <a:srgbClr val="FF0000"/>
                </a:solidFill>
              </a:rPr>
              <a:t>Laboratuvarı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6" name="Picture 6" descr="BD_BSL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268760"/>
            <a:ext cx="28438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70992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r-TR" sz="3600" b="1" dirty="0">
                <a:solidFill>
                  <a:srgbClr val="FF0000"/>
                </a:solidFill>
              </a:rPr>
              <a:t> </a:t>
            </a:r>
            <a:r>
              <a:rPr lang="en-US" altLang="tr-TR" sz="3600" b="1" dirty="0" err="1">
                <a:solidFill>
                  <a:srgbClr val="FF0000"/>
                </a:solidFill>
              </a:rPr>
              <a:t>Laborat</a:t>
            </a:r>
            <a:r>
              <a:rPr lang="tr-TR" altLang="tr-TR" sz="3600" b="1" dirty="0" err="1">
                <a:solidFill>
                  <a:srgbClr val="FF0000"/>
                </a:solidFill>
              </a:rPr>
              <a:t>uvar</a:t>
            </a:r>
            <a:r>
              <a:rPr lang="tr-TR" altLang="tr-TR" sz="3600" b="1" dirty="0">
                <a:solidFill>
                  <a:srgbClr val="FF0000"/>
                </a:solidFill>
              </a:rPr>
              <a:t> e</a:t>
            </a:r>
            <a:r>
              <a:rPr lang="en-US" altLang="tr-TR" sz="3600" b="1" dirty="0" err="1">
                <a:solidFill>
                  <a:srgbClr val="FF0000"/>
                </a:solidFill>
              </a:rPr>
              <a:t>nfe</a:t>
            </a:r>
            <a:r>
              <a:rPr lang="tr-TR" altLang="tr-TR" sz="3600" b="1" dirty="0" err="1">
                <a:solidFill>
                  <a:srgbClr val="FF0000"/>
                </a:solidFill>
              </a:rPr>
              <a:t>ksiyonları</a:t>
            </a:r>
            <a:endParaRPr lang="en-US" altLang="tr-TR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1628800"/>
            <a:ext cx="43204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tr-TR" altLang="tr-TR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altLang="tr-T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altLang="tr-TR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tr-TR" altLang="tr-T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tr-TR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teri</a:t>
            </a:r>
            <a:r>
              <a:rPr lang="tr-TR" altLang="tr-T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</a:t>
            </a:r>
            <a:r>
              <a:rPr lang="en-US" altLang="tr-T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l: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en-US" altLang="tr-T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% 76 klinik </a:t>
            </a:r>
            <a:r>
              <a:rPr lang="tr-TR" altLang="tr-TR" sz="2800" dirty="0" err="1">
                <a:latin typeface="Arial" pitchFamily="34" charset="0"/>
                <a:cs typeface="Arial" pitchFamily="34" charset="0"/>
              </a:rPr>
              <a:t>laboratuvardan</a:t>
            </a: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en-US" altLang="tr-T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% 8 araştırma </a:t>
            </a:r>
            <a:r>
              <a:rPr lang="tr-TR" altLang="tr-TR" sz="2800" dirty="0" err="1">
                <a:latin typeface="Arial" pitchFamily="34" charset="0"/>
                <a:cs typeface="Arial" pitchFamily="34" charset="0"/>
              </a:rPr>
              <a:t>laboratuvarından</a:t>
            </a: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altLang="tr-TR" sz="28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Maruziyet</a:t>
            </a:r>
            <a:r>
              <a:rPr lang="en-US" altLang="tr-TR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en-US" altLang="tr-T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tr-TR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60%</a:t>
            </a:r>
            <a:r>
              <a:rPr lang="en-US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inhalasyon</a:t>
            </a: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yoluyla</a:t>
            </a: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tr-TR" altLang="tr-TR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tr-TR" altLang="tr-TR" sz="2800" u="sng" dirty="0">
                <a:latin typeface="Arial" pitchFamily="34" charset="0"/>
                <a:cs typeface="Arial" pitchFamily="34" charset="0"/>
              </a:rPr>
              <a:t>Diğer </a:t>
            </a:r>
            <a:r>
              <a:rPr lang="tr-TR" altLang="tr-TR" sz="2800" u="sng" dirty="0" err="1">
                <a:latin typeface="Arial" pitchFamily="34" charset="0"/>
                <a:cs typeface="Arial" pitchFamily="34" charset="0"/>
              </a:rPr>
              <a:t>maruziyet</a:t>
            </a:r>
            <a:r>
              <a:rPr lang="tr-TR" altLang="tr-TR" sz="2800" u="sng" dirty="0">
                <a:latin typeface="Arial" pitchFamily="34" charset="0"/>
                <a:cs typeface="Arial" pitchFamily="34" charset="0"/>
              </a:rPr>
              <a:t> yolları</a:t>
            </a:r>
            <a:r>
              <a:rPr lang="en-US" altLang="tr-TR" sz="28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sindirim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sistemi</a:t>
            </a:r>
            <a:r>
              <a:rPr lang="en-US" altLang="tr-T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kesiciler</a:t>
            </a:r>
            <a:r>
              <a:rPr lang="en-US" altLang="tr-TR" sz="2800" dirty="0">
                <a:latin typeface="Arial" pitchFamily="34" charset="0"/>
                <a:cs typeface="Arial" pitchFamily="34" charset="0"/>
              </a:rPr>
              <a:t>, s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açılmalar</a:t>
            </a:r>
            <a:r>
              <a:rPr lang="en-US" altLang="tr-T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tr-TR" altLang="tr-T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tr-TR" sz="2800" dirty="0" smtClean="0">
                <a:latin typeface="Arial" pitchFamily="34" charset="0"/>
                <a:cs typeface="Arial" pitchFamily="34" charset="0"/>
              </a:rPr>
              <a:t>dire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tr-TR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ve</a:t>
            </a:r>
            <a:r>
              <a:rPr lang="en-US" alt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sz="2800" dirty="0" err="1">
                <a:latin typeface="Arial" pitchFamily="34" charset="0"/>
                <a:cs typeface="Arial" pitchFamily="34" charset="0"/>
              </a:rPr>
              <a:t>indire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tr-TR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tr-TR" altLang="tr-TR" sz="2800" dirty="0">
                <a:latin typeface="Arial" pitchFamily="34" charset="0"/>
                <a:cs typeface="Arial" pitchFamily="34" charset="0"/>
              </a:rPr>
              <a:t>temas</a:t>
            </a: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endParaRPr lang="en-US" altLang="tr-TR" sz="2800" dirty="0"/>
          </a:p>
        </p:txBody>
      </p:sp>
      <p:sp>
        <p:nvSpPr>
          <p:cNvPr id="6" name="4 Dikdörtgen"/>
          <p:cNvSpPr>
            <a:spLocks noChangeArrowheads="1"/>
          </p:cNvSpPr>
          <p:nvPr/>
        </p:nvSpPr>
        <p:spPr bwMode="auto">
          <a:xfrm>
            <a:off x="4788024" y="1628800"/>
            <a:ext cx="3962400" cy="31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</a:pPr>
            <a:r>
              <a:rPr lang="tr-TR" altLang="tr-TR" sz="2800" b="1" dirty="0">
                <a:solidFill>
                  <a:srgbClr val="C00000"/>
                </a:solidFill>
              </a:rPr>
              <a:t>2.  </a:t>
            </a:r>
            <a:r>
              <a:rPr lang="en-US" altLang="tr-TR" sz="2800" b="1" dirty="0">
                <a:solidFill>
                  <a:srgbClr val="C00000"/>
                </a:solidFill>
              </a:rPr>
              <a:t>Viral</a:t>
            </a:r>
            <a:r>
              <a:rPr lang="tr-TR" altLang="tr-TR" sz="2800" b="1" dirty="0">
                <a:solidFill>
                  <a:srgbClr val="C00000"/>
                </a:solidFill>
              </a:rPr>
              <a:t>:</a:t>
            </a:r>
            <a:endParaRPr lang="en-US" altLang="tr-TR" sz="2800" b="1" dirty="0">
              <a:solidFill>
                <a:srgbClr val="C00000"/>
              </a:solidFill>
            </a:endParaRPr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 smtClean="0"/>
              <a:t>%70 Araştırma </a:t>
            </a:r>
            <a:r>
              <a:rPr lang="tr-TR" altLang="tr-TR" sz="2800" dirty="0" err="1" smtClean="0"/>
              <a:t>laboratuvarlarından</a:t>
            </a:r>
            <a:endParaRPr lang="en-US" altLang="tr-TR" sz="2800" dirty="0"/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 smtClean="0"/>
              <a:t>%16</a:t>
            </a:r>
            <a:r>
              <a:rPr lang="en-US" altLang="tr-TR" sz="2800" dirty="0" smtClean="0"/>
              <a:t> </a:t>
            </a:r>
            <a:r>
              <a:rPr lang="tr-TR" altLang="tr-TR" sz="2800" dirty="0" smtClean="0"/>
              <a:t>Klinik  </a:t>
            </a:r>
            <a:r>
              <a:rPr lang="tr-TR" altLang="tr-TR" sz="2800" dirty="0" err="1" smtClean="0"/>
              <a:t>laboratuvarından</a:t>
            </a:r>
            <a:endParaRPr lang="tr-TR" altLang="tr-TR" sz="2800" dirty="0"/>
          </a:p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tr-TR" altLang="tr-TR" sz="2800" dirty="0"/>
              <a:t>%32</a:t>
            </a:r>
            <a:r>
              <a:rPr lang="en-US" altLang="tr-TR" sz="2800" dirty="0"/>
              <a:t> </a:t>
            </a:r>
            <a:r>
              <a:rPr lang="tr-TR" altLang="tr-TR" sz="2800" dirty="0"/>
              <a:t>deney hayvanları </a:t>
            </a:r>
            <a:r>
              <a:rPr lang="tr-TR" altLang="tr-TR" sz="2800" dirty="0" err="1"/>
              <a:t>lab</a:t>
            </a:r>
            <a:r>
              <a:rPr lang="tr-TR" altLang="tr-TR" sz="2800" dirty="0"/>
              <a:t>.</a:t>
            </a:r>
            <a:endParaRPr lang="en-US" altLang="tr-TR" sz="2800" dirty="0"/>
          </a:p>
        </p:txBody>
      </p:sp>
      <p:pic>
        <p:nvPicPr>
          <p:cNvPr id="7" name="Picture 6" descr="PHIL Image 2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8768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Image:Adenovirus we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0768"/>
            <a:ext cx="1125984" cy="12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aydın halk sağ.md.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>
          <a:xfrm>
            <a:off x="35496" y="764704"/>
            <a:ext cx="8229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BİYOLOJİK RİSK ETMENLERİNE KARŞI KORUNMA TEDBİRLERİ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Çalışma ortamının havalandırılması (lokal/ genel)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Çalışanların bilgilendirilmesi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Periyodik muayeneler + gerekli testler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KKD kullanımı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Hijyen (eğitim + kurallara uyulması)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Bağışıklama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Atıkların kontrolü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Güvenlik işaretleri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latin typeface="+mj-lt"/>
            </a:endParaRP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2390" y="1"/>
            <a:ext cx="1131609" cy="98072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  <p:sp>
        <p:nvSpPr>
          <p:cNvPr id="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</a:pP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 Eğitim, biyolojik etkenlerle teması içeren çalışmalara</a:t>
            </a:r>
          </a:p>
          <a:p>
            <a:pPr>
              <a:buFont typeface="Arial" charset="0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başlanmadan önce verilir. Değişen ve ortaya çıkan yeni</a:t>
            </a:r>
          </a:p>
          <a:p>
            <a:pPr>
              <a:buFont typeface="Arial" charset="0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risklere uygun olarak yenilenir. Gerektiğinde periyodik</a:t>
            </a:r>
          </a:p>
          <a:p>
            <a:pPr>
              <a:buFont typeface="Arial" charset="0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olarak tekrarlanır.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Eğitim konuları; </a:t>
            </a:r>
            <a:r>
              <a:rPr lang="tr-T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(Madde-11)</a:t>
            </a:r>
          </a:p>
          <a:p>
            <a:pPr>
              <a:buFont typeface="Arial" charset="0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a) Olası sağlık riskleri.</a:t>
            </a:r>
          </a:p>
          <a:p>
            <a:pPr>
              <a:buFont typeface="Arial" charset="0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Maruziyeti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önlemek için alınacak önlemler.</a:t>
            </a:r>
          </a:p>
          <a:p>
            <a:pPr>
              <a:buFont typeface="Arial" charset="0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c) Hijyen gerekleri.</a:t>
            </a:r>
          </a:p>
          <a:p>
            <a:pPr>
              <a:buFont typeface="Arial" charset="0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ç) Koruyucu donanım ve giysilerin kullanımı ve giyilmesi.</a:t>
            </a:r>
          </a:p>
          <a:p>
            <a:pPr>
              <a:buFont typeface="Arial" charset="0"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d) Bir olay anında çalışanlarca yapılması gereken adımlar.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Çalışanların eğitimi ve bilgilendirilmesi</a:t>
            </a:r>
            <a:r>
              <a:rPr lang="tr-TR" sz="3600" b="1" dirty="0" smtClean="0">
                <a:latin typeface="Times New Roman" pitchFamily="18" charset="0"/>
              </a:rPr>
              <a:t/>
            </a:r>
            <a:br>
              <a:rPr lang="tr-TR" sz="3600" b="1" dirty="0" smtClean="0">
                <a:latin typeface="Times New Roman" pitchFamily="18" charset="0"/>
              </a:rPr>
            </a:br>
            <a:endParaRPr lang="tr-TR" sz="36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>
          <a:xfrm>
            <a:off x="-129208" y="764704"/>
            <a:ext cx="8229600" cy="936625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LABORATUVARLARDA GENEL GÜVENLİK ÖNLEMLERİ</a:t>
            </a:r>
            <a:endParaRPr 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2009" y="1700808"/>
            <a:ext cx="8964487" cy="532859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Ağızla pipet kullanılması yasağı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Pipet yerine iğne ve şırınga kullanılmaması 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Özelerin kullanılmadan önce soğutulması 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Tüp kapakları açıldığında tüpün ağzının alkollü bez ile örtülmesi 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Tüm tehlikeli işlemlerin “biyolojik güvenlik kabininde” yapılması 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Santrifüj işleminin iyi havalandırılan bir odada yapılması,sağlam plastik tüp kullanılması 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900" b="1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 enjeksiyon ve </a:t>
            </a:r>
            <a:r>
              <a:rPr lang="tr-TR" sz="2900" b="1" dirty="0" err="1" smtClean="0">
                <a:latin typeface="Arial" pitchFamily="34" charset="0"/>
                <a:cs typeface="Arial" pitchFamily="34" charset="0"/>
              </a:rPr>
              <a:t>aspirasyonun</a:t>
            </a: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, iğnesi kilitlenen enjeksiyonla yapılması,iğne enjektörden ayrılırken alkollü bezle tutulması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latin typeface="+mj-lt"/>
            </a:endParaRPr>
          </a:p>
        </p:txBody>
      </p:sp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7816" y="0"/>
            <a:ext cx="1656184" cy="143535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916832"/>
            <a:ext cx="8964488" cy="4896544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Kullanılmış iğne ve enjektörlerin doğrudan dar ağızlı kaba atılması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Tüm </a:t>
            </a:r>
            <a:r>
              <a:rPr lang="tr-TR" sz="2100" b="1" dirty="0" err="1" smtClean="0">
                <a:latin typeface="Arial" pitchFamily="34" charset="0"/>
                <a:cs typeface="Arial" pitchFamily="34" charset="0"/>
              </a:rPr>
              <a:t>kontamine</a:t>
            </a: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 materyalin atılmadan önce otoklavdan geçirilmesi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Tüm </a:t>
            </a:r>
            <a:r>
              <a:rPr lang="tr-TR" sz="2100" b="1" dirty="0" err="1" smtClean="0">
                <a:latin typeface="Arial" pitchFamily="34" charset="0"/>
                <a:cs typeface="Arial" pitchFamily="34" charset="0"/>
              </a:rPr>
              <a:t>kontamine</a:t>
            </a: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 cam ve pipetlerin otoklava gitmeden önce </a:t>
            </a:r>
            <a:r>
              <a:rPr lang="tr-TR" sz="2100" b="1" dirty="0" err="1" smtClean="0">
                <a:latin typeface="Arial" pitchFamily="34" charset="0"/>
                <a:cs typeface="Arial" pitchFamily="34" charset="0"/>
              </a:rPr>
              <a:t>dezenfenktanlı</a:t>
            </a: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 kaplarda toplanması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100" b="1" dirty="0" err="1" smtClean="0">
                <a:latin typeface="Arial" pitchFamily="34" charset="0"/>
                <a:cs typeface="Arial" pitchFamily="34" charset="0"/>
              </a:rPr>
              <a:t>Labaratuarlarda</a:t>
            </a: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 yemek, içmek ve sigara içmenin yasaklanması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Çıkarken ellerin yıkanması, önlüklerin laboratuarlarda bırakılması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100" b="1" dirty="0" smtClean="0">
                <a:latin typeface="Arial" pitchFamily="34" charset="0"/>
                <a:cs typeface="Arial" pitchFamily="34" charset="0"/>
              </a:rPr>
              <a:t>Serum ya da örnek saklanan buzdolabında yiyecek ve içecek bulunmaması.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latin typeface="+mj-lt"/>
            </a:endParaRP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476" y="1"/>
            <a:ext cx="1048523" cy="908720"/>
          </a:xfrm>
          <a:prstGeom prst="rect">
            <a:avLst/>
          </a:prstGeom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-129208" y="764704"/>
            <a:ext cx="8229600" cy="936625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LABORATUVARLARDA GENEL GÜVENLİK ÖNLEMLERİ</a:t>
            </a:r>
            <a:endParaRPr lang="tr-TR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500063" y="1282692"/>
          <a:ext cx="7940936" cy="502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961"/>
                <a:gridCol w="1356666"/>
                <a:gridCol w="1157605"/>
                <a:gridCol w="1432039"/>
                <a:gridCol w="1356665"/>
              </a:tblGrid>
              <a:tr h="571488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ELDİVEN</a:t>
                      </a:r>
                      <a:endParaRPr lang="tr-TR" sz="20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ÖNLÜK</a:t>
                      </a:r>
                      <a:endParaRPr lang="tr-TR" sz="20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  MASKE</a:t>
                      </a:r>
                      <a:endParaRPr lang="tr-TR" sz="20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GÖZLÜK</a:t>
                      </a:r>
                      <a:endParaRPr lang="tr-TR" sz="20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8113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Temas</a:t>
                      </a: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İzolasyonu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0263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Damlacık İzolasyonu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4604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Solunum İzolasyonu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29062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Vücut Sıvıları İle Temas Riski</a:t>
                      </a:r>
                    </a:p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Damardan Kan Alma Veya vb İşlemler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927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Mukoza Veya Bütünlüğü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Bozuk Deri Teması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9495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Vücut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Sekresyonu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Sıçrama Riski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17" name="3 Metin kutusu"/>
          <p:cNvSpPr txBox="1">
            <a:spLocks noChangeArrowheads="1"/>
          </p:cNvSpPr>
          <p:nvPr/>
        </p:nvSpPr>
        <p:spPr bwMode="auto">
          <a:xfrm>
            <a:off x="395536" y="620688"/>
            <a:ext cx="7715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ÇALIŞANLARIN KORUNMASI İÇİN ÖNERİLER</a:t>
            </a:r>
          </a:p>
        </p:txBody>
      </p:sp>
      <p:sp>
        <p:nvSpPr>
          <p:cNvPr id="6" name="5 5-Nokta Yıldız"/>
          <p:cNvSpPr/>
          <p:nvPr/>
        </p:nvSpPr>
        <p:spPr>
          <a:xfrm>
            <a:off x="3571875" y="1991122"/>
            <a:ext cx="357188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5-Nokta Yıldız"/>
          <p:cNvSpPr/>
          <p:nvPr/>
        </p:nvSpPr>
        <p:spPr>
          <a:xfrm>
            <a:off x="4929188" y="1991122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5-Nokta Yıldız"/>
          <p:cNvSpPr/>
          <p:nvPr/>
        </p:nvSpPr>
        <p:spPr>
          <a:xfrm>
            <a:off x="6143625" y="2423170"/>
            <a:ext cx="357188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5-Nokta Yıldız"/>
          <p:cNvSpPr/>
          <p:nvPr/>
        </p:nvSpPr>
        <p:spPr>
          <a:xfrm>
            <a:off x="6156176" y="2927226"/>
            <a:ext cx="357188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5-Nokta Yıldız"/>
          <p:cNvSpPr/>
          <p:nvPr/>
        </p:nvSpPr>
        <p:spPr>
          <a:xfrm>
            <a:off x="3491880" y="5698009"/>
            <a:ext cx="431800" cy="3952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5-Nokta Yıldız"/>
          <p:cNvSpPr/>
          <p:nvPr/>
        </p:nvSpPr>
        <p:spPr>
          <a:xfrm>
            <a:off x="3571875" y="4833912"/>
            <a:ext cx="431800" cy="395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5-Nokta Yıldız"/>
          <p:cNvSpPr/>
          <p:nvPr/>
        </p:nvSpPr>
        <p:spPr>
          <a:xfrm>
            <a:off x="3571875" y="3571875"/>
            <a:ext cx="431800" cy="395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5-Nokta Yıldız"/>
          <p:cNvSpPr/>
          <p:nvPr/>
        </p:nvSpPr>
        <p:spPr>
          <a:xfrm>
            <a:off x="4857750" y="5698009"/>
            <a:ext cx="431800" cy="3952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5-Nokta Yıldız"/>
          <p:cNvSpPr/>
          <p:nvPr/>
        </p:nvSpPr>
        <p:spPr>
          <a:xfrm>
            <a:off x="6215063" y="5698009"/>
            <a:ext cx="431800" cy="3952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5-Nokta Yıldız"/>
          <p:cNvSpPr/>
          <p:nvPr/>
        </p:nvSpPr>
        <p:spPr>
          <a:xfrm>
            <a:off x="7715250" y="5698009"/>
            <a:ext cx="431800" cy="3952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6" name="15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2390" y="1"/>
            <a:ext cx="1131609" cy="98072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323529" y="1306760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>
                <a:latin typeface="+mj-lt"/>
                <a:cs typeface="Times New Roman" pitchFamily="18" charset="0"/>
              </a:rPr>
              <a:t>  </a:t>
            </a:r>
            <a:r>
              <a:rPr lang="tr-TR" sz="2800" dirty="0"/>
              <a:t> </a:t>
            </a:r>
            <a:r>
              <a:rPr lang="en-US" sz="2800" b="1" dirty="0" err="1"/>
              <a:t>Eldivenlerin</a:t>
            </a:r>
            <a:r>
              <a:rPr lang="en-US" sz="2800" b="1" dirty="0"/>
              <a:t> </a:t>
            </a:r>
            <a:r>
              <a:rPr lang="tr-TR" sz="2800" b="1" dirty="0"/>
              <a:t>ç</a:t>
            </a:r>
            <a:r>
              <a:rPr lang="en-US" sz="2800" b="1" dirty="0" err="1"/>
              <a:t>ıkartılması</a:t>
            </a:r>
            <a:r>
              <a:rPr lang="en-US" sz="2800" b="1" dirty="0"/>
              <a:t> </a:t>
            </a:r>
            <a:r>
              <a:rPr lang="en-US" sz="2800" b="1" dirty="0" err="1"/>
              <a:t>sırasında</a:t>
            </a:r>
            <a:r>
              <a:rPr lang="en-US" sz="2800" b="1" dirty="0"/>
              <a:t> </a:t>
            </a:r>
            <a:r>
              <a:rPr lang="en-US" sz="2800" b="1" dirty="0" err="1"/>
              <a:t>da</a:t>
            </a:r>
            <a:r>
              <a:rPr lang="en-US" sz="2800" b="1" dirty="0"/>
              <a:t> </a:t>
            </a:r>
            <a:r>
              <a:rPr lang="en-US" sz="2800" b="1" dirty="0" err="1"/>
              <a:t>eller</a:t>
            </a:r>
            <a:r>
              <a:rPr lang="en-US" sz="2800" b="1" dirty="0"/>
              <a:t> </a:t>
            </a:r>
            <a:r>
              <a:rPr lang="en-US" sz="2800" b="1" dirty="0" err="1"/>
              <a:t>kontamine</a:t>
            </a:r>
            <a:r>
              <a:rPr lang="en-US" sz="2800" b="1" dirty="0"/>
              <a:t> </a:t>
            </a:r>
            <a:r>
              <a:rPr lang="en-US" sz="2800" b="1" dirty="0" err="1"/>
              <a:t>olabilir</a:t>
            </a:r>
            <a:r>
              <a:rPr lang="en-US" sz="2800" b="1" dirty="0"/>
              <a:t>. </a:t>
            </a:r>
            <a:endParaRPr lang="tr-TR" sz="2800" b="1" dirty="0" smtClean="0"/>
          </a:p>
          <a:p>
            <a:pPr indent="1793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 sz="2800" b="1" dirty="0" smtClean="0"/>
          </a:p>
          <a:p>
            <a:pPr indent="1793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/>
              <a:t>  </a:t>
            </a:r>
            <a:r>
              <a:rPr lang="en-US" sz="2800" b="1" dirty="0" smtClean="0"/>
              <a:t>Bu</a:t>
            </a:r>
            <a:r>
              <a:rPr lang="tr-TR" sz="2800" b="1" dirty="0" smtClean="0"/>
              <a:t> </a:t>
            </a:r>
            <a:r>
              <a:rPr lang="en-US" sz="2800" b="1" dirty="0" err="1" smtClean="0"/>
              <a:t>yüzden</a:t>
            </a:r>
            <a:r>
              <a:rPr lang="tr-TR" sz="2800" b="1" dirty="0" smtClean="0"/>
              <a:t>;</a:t>
            </a:r>
            <a:r>
              <a:rPr lang="en-US" sz="2800" b="1" dirty="0" smtClean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eldiven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ç</a:t>
            </a:r>
            <a:r>
              <a:rPr lang="en-US" sz="2800" b="1" dirty="0" err="1">
                <a:solidFill>
                  <a:srgbClr val="FF0000"/>
                </a:solidFill>
              </a:rPr>
              <a:t>ıkartıldıktan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sonra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eller</a:t>
            </a:r>
            <a:r>
              <a:rPr lang="tr-TR" sz="2800" b="1" dirty="0" smtClean="0">
                <a:solidFill>
                  <a:srgbClr val="FF0000"/>
                </a:solidFill>
              </a:rPr>
              <a:t>  y</a:t>
            </a:r>
            <a:r>
              <a:rPr lang="en-US" sz="2800" b="1" dirty="0" err="1" smtClean="0">
                <a:solidFill>
                  <a:srgbClr val="FF0000"/>
                </a:solidFill>
              </a:rPr>
              <a:t>ıkanmalıdır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38917" name="Picture 22" descr="http://www.alptek.com.tr/images/simple_text_im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76328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2390" y="0"/>
            <a:ext cx="1131609" cy="980728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483768" y="692696"/>
            <a:ext cx="3754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ELDİVEN</a:t>
            </a:r>
            <a:r>
              <a:rPr lang="tr-TR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KULLANIMI</a:t>
            </a:r>
            <a:endParaRPr lang="tr-TR" sz="3200" dirty="0"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313" y="1143000"/>
            <a:ext cx="864393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9388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+mj-lt"/>
              <a:cs typeface="Times New Roman" pitchFamily="18" charset="0"/>
            </a:endParaRPr>
          </a:p>
          <a:p>
            <a:pPr indent="179388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Elbise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eldivenlerin</a:t>
            </a:r>
            <a:r>
              <a:rPr lang="en-US" sz="2800" dirty="0"/>
              <a:t> </a:t>
            </a:r>
            <a:r>
              <a:rPr lang="en-US" sz="2800" dirty="0" err="1"/>
              <a:t>yanı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vücut</a:t>
            </a:r>
            <a:r>
              <a:rPr lang="en-US" sz="2800" dirty="0"/>
              <a:t> </a:t>
            </a:r>
            <a:r>
              <a:rPr lang="en-US" sz="2800" dirty="0" err="1"/>
              <a:t>sıvılarının</a:t>
            </a:r>
            <a:r>
              <a:rPr lang="en-US" sz="2800" dirty="0"/>
              <a:t> </a:t>
            </a:r>
            <a:r>
              <a:rPr lang="en-US" sz="2800" dirty="0" err="1"/>
              <a:t>sıçrama</a:t>
            </a:r>
            <a:r>
              <a:rPr lang="en-US" sz="2800" dirty="0"/>
              <a:t> </a:t>
            </a:r>
            <a:r>
              <a:rPr lang="en-US" sz="2800" dirty="0" err="1"/>
              <a:t>olasılığı</a:t>
            </a:r>
            <a:r>
              <a:rPr lang="en-US" sz="2800" dirty="0"/>
              <a:t> </a:t>
            </a:r>
            <a:r>
              <a:rPr lang="en-US" sz="2800" dirty="0" err="1"/>
              <a:t>bulunan</a:t>
            </a:r>
            <a:r>
              <a:rPr lang="en-US" sz="2800" dirty="0"/>
              <a:t> </a:t>
            </a:r>
            <a:r>
              <a:rPr lang="en-US" sz="2800" dirty="0" err="1"/>
              <a:t>durumlarda</a:t>
            </a:r>
            <a:r>
              <a:rPr lang="en-US" sz="2800" dirty="0"/>
              <a:t> </a:t>
            </a:r>
            <a:r>
              <a:rPr lang="en-US" sz="2800" dirty="0" err="1"/>
              <a:t>yüz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mukozaları</a:t>
            </a:r>
            <a:r>
              <a:rPr lang="en-US" sz="2800" dirty="0"/>
              <a:t> </a:t>
            </a:r>
            <a:r>
              <a:rPr lang="en-US" sz="2800" dirty="0" err="1"/>
              <a:t>korumak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gereklidir</a:t>
            </a:r>
            <a:r>
              <a:rPr lang="en-US" sz="2800" dirty="0"/>
              <a:t>.</a:t>
            </a:r>
            <a:endParaRPr lang="tr-TR" sz="28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1527572" y="764704"/>
            <a:ext cx="6500812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indent="1793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YÜZ BARİYER KORUYUCUSU</a:t>
            </a:r>
            <a:r>
              <a:rPr lang="tr-TR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071813"/>
            <a:ext cx="35718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8" descr="http://t2.gstatic.com/images?q=tbn:ANd9GcSd07_dg9gL0kk0RlNTFZeHrHTRtcyP10gmqdqwQfXhqqKvFqlK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000375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aydın halk sağ.md.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6218" y="1"/>
            <a:ext cx="1297782" cy="11247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5 İçerik Yer Tutucusu" descr="npo0000cd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692150"/>
            <a:ext cx="1873250" cy="1657350"/>
          </a:xfrm>
        </p:spPr>
      </p:pic>
      <p:sp>
        <p:nvSpPr>
          <p:cNvPr id="41987" name="7 Dikdörtgen"/>
          <p:cNvSpPr>
            <a:spLocks noChangeArrowheads="1"/>
          </p:cNvSpPr>
          <p:nvPr/>
        </p:nvSpPr>
        <p:spPr bwMode="auto">
          <a:xfrm>
            <a:off x="539750" y="2349500"/>
            <a:ext cx="3168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400" b="1" dirty="0">
                <a:ea typeface="TimesNewRomanPSMT"/>
              </a:rPr>
              <a:t>PAKETİ YIRTILMIŞ </a:t>
            </a:r>
          </a:p>
          <a:p>
            <a:pPr algn="ctr"/>
            <a:r>
              <a:rPr lang="tr-TR" sz="1400" b="1" dirty="0">
                <a:ea typeface="TimesNewRomanPSMT"/>
              </a:rPr>
              <a:t>ENJEKTÖR KULLANMA</a:t>
            </a:r>
          </a:p>
        </p:txBody>
      </p:sp>
      <p:pic>
        <p:nvPicPr>
          <p:cNvPr id="41988" name="9 Resim" descr="npo0000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852738"/>
            <a:ext cx="2016125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89" name="13 Dikdörtgen"/>
          <p:cNvSpPr>
            <a:spLocks noChangeArrowheads="1"/>
          </p:cNvSpPr>
          <p:nvPr/>
        </p:nvSpPr>
        <p:spPr bwMode="auto">
          <a:xfrm rot="10800000" flipV="1">
            <a:off x="1331913" y="4493518"/>
            <a:ext cx="2879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/>
              <a:t>İĞNEYE EL SÜRME</a:t>
            </a:r>
            <a:endParaRPr lang="tr-TR" sz="1400" dirty="0"/>
          </a:p>
        </p:txBody>
      </p:sp>
      <p:pic>
        <p:nvPicPr>
          <p:cNvPr id="41990" name="14 Resim" descr="npo0000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869160"/>
            <a:ext cx="2087562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1" name="15 Dikdörtgen"/>
          <p:cNvSpPr>
            <a:spLocks noChangeArrowheads="1"/>
          </p:cNvSpPr>
          <p:nvPr/>
        </p:nvSpPr>
        <p:spPr bwMode="auto">
          <a:xfrm>
            <a:off x="395536" y="6525344"/>
            <a:ext cx="457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/>
              <a:t>FLAKON İÇİNDE İĞNE TUTMA VE BIRAKMA</a:t>
            </a:r>
            <a:endParaRPr lang="tr-TR" sz="1400" dirty="0"/>
          </a:p>
        </p:txBody>
      </p:sp>
      <p:pic>
        <p:nvPicPr>
          <p:cNvPr id="41992" name="16 İçerik Yer Tutucusu" descr="npo0000d3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80087" y="1340768"/>
            <a:ext cx="1800225" cy="1439862"/>
          </a:xfrm>
        </p:spPr>
      </p:pic>
      <p:sp>
        <p:nvSpPr>
          <p:cNvPr id="41993" name="Rectangle 5"/>
          <p:cNvSpPr>
            <a:spLocks noChangeArrowheads="1"/>
          </p:cNvSpPr>
          <p:nvPr/>
        </p:nvSpPr>
        <p:spPr bwMode="auto">
          <a:xfrm>
            <a:off x="4499992" y="2977207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1400" b="1" dirty="0">
                <a:ea typeface="TimesNewRomanPSMT"/>
              </a:rPr>
              <a:t>ENJEKTÖR KAPAĞINI TEKRAR KAPATMA</a:t>
            </a:r>
            <a:endParaRPr lang="tr-TR" sz="1400" dirty="0">
              <a:ea typeface="TimesNewRomanPSMT"/>
            </a:endParaRPr>
          </a:p>
        </p:txBody>
      </p:sp>
      <p:pic>
        <p:nvPicPr>
          <p:cNvPr id="41994" name="18 Resim" descr="npo0000d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203" y="3573437"/>
            <a:ext cx="2016125" cy="165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5" name="Rectangle 6"/>
          <p:cNvSpPr>
            <a:spLocks noChangeArrowheads="1"/>
          </p:cNvSpPr>
          <p:nvPr/>
        </p:nvSpPr>
        <p:spPr bwMode="auto">
          <a:xfrm>
            <a:off x="5075510" y="5282624"/>
            <a:ext cx="2736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1400" b="1" dirty="0">
                <a:ea typeface="TimesNewRomanPSMT"/>
              </a:rPr>
              <a:t>ENJEKTÖR TIBBİ ATIKUTUSUNU </a:t>
            </a:r>
          </a:p>
          <a:p>
            <a:pPr algn="ctr"/>
            <a:r>
              <a:rPr lang="tr-TR" sz="1400" b="1" dirty="0">
                <a:ea typeface="TimesNewRomanPSMT"/>
              </a:rPr>
              <a:t>TIKA BASA </a:t>
            </a:r>
            <a:r>
              <a:rPr lang="tr-TR" sz="1400" b="1" dirty="0" smtClean="0">
                <a:ea typeface="TimesNewRomanPSMT"/>
              </a:rPr>
              <a:t>DOLDURMA</a:t>
            </a:r>
            <a:endParaRPr lang="tr-TR" sz="1400" dirty="0">
              <a:ea typeface="TimesNewRomanPSMT"/>
            </a:endParaRPr>
          </a:p>
        </p:txBody>
      </p:sp>
      <p:pic>
        <p:nvPicPr>
          <p:cNvPr id="12" name="11 Resim" descr="aydın halk sağ.md.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12390" y="1"/>
            <a:ext cx="1131609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4 İçerik Yer Tutucusu" descr="npo0000c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4203" y="692696"/>
            <a:ext cx="2879725" cy="2232248"/>
          </a:xfrm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611064" y="2996952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1400" b="1" dirty="0">
                <a:ea typeface="TimesNewRomanPSMT"/>
              </a:rPr>
              <a:t>YENİ ŞIRINGA, İĞNE ve SON KULLANMA</a:t>
            </a:r>
          </a:p>
          <a:p>
            <a:pPr algn="ctr"/>
            <a:r>
              <a:rPr lang="tr-TR" sz="1400" b="1" dirty="0">
                <a:ea typeface="TimesNewRomanPSMT"/>
              </a:rPr>
              <a:t> TARİHİ GEÇMEMİŞ AŞI KULLAN</a:t>
            </a:r>
            <a:endParaRPr lang="tr-TR" sz="1400" dirty="0">
              <a:ea typeface="TimesNewRomanPSMT"/>
            </a:endParaRPr>
          </a:p>
        </p:txBody>
      </p:sp>
      <p:pic>
        <p:nvPicPr>
          <p:cNvPr id="43012" name="7 Resim" descr="npo0000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705" y="3860800"/>
            <a:ext cx="2808287" cy="2232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1404169" y="6218148"/>
            <a:ext cx="3311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1400" b="1" dirty="0">
                <a:ea typeface="TimesNewRomanPSMT"/>
              </a:rPr>
              <a:t>DAİMA KULLANILAN ENJEKTÖRÜ</a:t>
            </a:r>
          </a:p>
          <a:p>
            <a:pPr algn="ctr"/>
            <a:r>
              <a:rPr lang="tr-TR" sz="1400" b="1" dirty="0">
                <a:ea typeface="TimesNewRomanPSMT"/>
              </a:rPr>
              <a:t> GÜVENLİ ATIK KUTUSUNA AT</a:t>
            </a:r>
            <a:endParaRPr lang="tr-TR" sz="1400" dirty="0">
              <a:ea typeface="TimesNewRomanPSMT"/>
            </a:endParaRPr>
          </a:p>
        </p:txBody>
      </p:sp>
      <p:pic>
        <p:nvPicPr>
          <p:cNvPr id="43014" name="9 İçerik Yer Tutucusu" descr="npo0000c7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675" y="1484784"/>
            <a:ext cx="2879725" cy="2376488"/>
          </a:xfrm>
        </p:spPr>
      </p:pic>
      <p:sp>
        <p:nvSpPr>
          <p:cNvPr id="43015" name="Rectangle 3"/>
          <p:cNvSpPr>
            <a:spLocks noChangeArrowheads="1"/>
          </p:cNvSpPr>
          <p:nvPr/>
        </p:nvSpPr>
        <p:spPr bwMode="auto">
          <a:xfrm>
            <a:off x="4771206" y="4077072"/>
            <a:ext cx="3905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1400" b="1" dirty="0">
                <a:ea typeface="TimesNewRomanPSMT"/>
              </a:rPr>
              <a:t>KULLANILAN ve BİTEN FLAKONLARI </a:t>
            </a:r>
          </a:p>
          <a:p>
            <a:pPr algn="ctr"/>
            <a:r>
              <a:rPr lang="tr-TR" sz="1400" b="1" dirty="0">
                <a:ea typeface="TimesNewRomanPSMT"/>
              </a:rPr>
              <a:t>ENJEKTÖR GÜVENLİ ATIK KUTUSUNA AT</a:t>
            </a:r>
            <a:endParaRPr lang="tr-TR" sz="1400" dirty="0">
              <a:ea typeface="TimesNewRomanPSMT"/>
            </a:endParaRPr>
          </a:p>
        </p:txBody>
      </p:sp>
      <p:pic>
        <p:nvPicPr>
          <p:cNvPr id="8" name="7 Resim" descr="aydın halk sağ.md.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2389" y="0"/>
            <a:ext cx="1131610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468560" y="332656"/>
            <a:ext cx="8820150" cy="1081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dirty="0" smtClean="0"/>
              <a:t>             </a:t>
            </a:r>
            <a:r>
              <a:rPr lang="tr-TR" sz="3600" b="1" dirty="0" smtClean="0">
                <a:solidFill>
                  <a:srgbClr val="FF0000"/>
                </a:solidFill>
              </a:rPr>
              <a:t>KAYITLARIN SAKLAMA  ZORUNLULUĞU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625" y="1772816"/>
            <a:ext cx="8229600" cy="438943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Grup 3 ve/veya Grup 4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biyolojik etkenlere maruz kalan çalışanların liste ve kayıtları,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maruziyet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sona erdikten sonra en az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yıl saklanır;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Gizli, tanı konulamamış, tedavi olmasına rağmen tekrarlayan ,ciddi hasar, uzun kuluçka dönemi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oluşturan enfeksiyonlara neden olabilecek biyolojik etkenlere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maruziyet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söz konusu olduğunda, bilinen son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maruziyetten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sonra en az </a:t>
            </a:r>
            <a:r>
              <a:rPr lang="tr-T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yıl boyunca saklanır.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111561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8"/>
          <p:cNvSpPr>
            <a:spLocks noChangeArrowheads="1"/>
          </p:cNvSpPr>
          <p:nvPr/>
        </p:nvSpPr>
        <p:spPr bwMode="auto">
          <a:xfrm>
            <a:off x="179512" y="642938"/>
            <a:ext cx="82867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FF0000"/>
                </a:solidFill>
                <a:latin typeface="+mj-lt"/>
              </a:rPr>
              <a:t>SAĞLIK KURULUŞLARINDAN KAYNAKLANAN TEHLİKELİ ATIKLARIN YÖNETİMİ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dirty="0">
              <a:solidFill>
                <a:srgbClr val="009DD9"/>
              </a:solidFill>
              <a:latin typeface="+mn-lt"/>
            </a:endParaRPr>
          </a:p>
        </p:txBody>
      </p:sp>
      <p:pic>
        <p:nvPicPr>
          <p:cNvPr id="46083" name="Picture 2" descr="https://encrypted-tbn1.gstatic.com/images?q=tbn:ANd9GcSGPIKi1qpNSbDQAQfK75D6DzGjn81g_3Nnhl-DGPWU65ncunjC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76956"/>
            <a:ext cx="6192688" cy="37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562" y="0"/>
            <a:ext cx="965437" cy="83671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38213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TEHLİKELİ ATIK NEDİR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6815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400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İnsan sağlığına ve çevreye zarar verebilecek,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Tutuşabilen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Enfeksiyon yapıcı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Tahriş edici,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Zararlı,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Toksik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Kanserojen,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Korozif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gibi tehlikeli kabul edilen özelliklerden birini veya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    birden fazlasını gösteren atıklara </a:t>
            </a:r>
            <a:r>
              <a:rPr lang="tr-TR" sz="2400" b="1" dirty="0" smtClean="0">
                <a:latin typeface="Arial Black" pitchFamily="34" charset="0"/>
                <a:cs typeface="Arial" pitchFamily="34" charset="0"/>
              </a:rPr>
              <a:t>“tehlikeli atık”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denir.</a:t>
            </a: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478" y="1"/>
            <a:ext cx="1048522" cy="90871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olrisk.gif (989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6482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etin kutusu"/>
          <p:cNvSpPr txBox="1">
            <a:spLocks noChangeArrowheads="1"/>
          </p:cNvSpPr>
          <p:nvPr/>
        </p:nvSpPr>
        <p:spPr bwMode="auto">
          <a:xfrm>
            <a:off x="1259632" y="1969676"/>
            <a:ext cx="6624736" cy="523220"/>
          </a:xfrm>
          <a:prstGeom prst="rect">
            <a:avLst/>
          </a:prstGeom>
          <a:solidFill>
            <a:srgbClr val="FFFF00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 smtClean="0"/>
              <a:t>           </a:t>
            </a:r>
            <a:r>
              <a:rPr lang="tr-TR" sz="2800" b="1" dirty="0" smtClean="0"/>
              <a:t>Sarı zemin üzerine siyah sembol </a:t>
            </a:r>
            <a:endParaRPr lang="tr-TR" sz="2800" dirty="0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806896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2900" b="1" dirty="0" smtClean="0">
                <a:latin typeface="Times New Roman" pitchFamily="18" charset="0"/>
              </a:rPr>
              <a:t>      </a:t>
            </a:r>
            <a:br>
              <a:rPr lang="tr-TR" sz="2900" b="1" dirty="0" smtClean="0">
                <a:latin typeface="Times New Roman" pitchFamily="18" charset="0"/>
              </a:rPr>
            </a:br>
            <a:r>
              <a:rPr lang="tr-TR" sz="2900" b="1" dirty="0" smtClean="0">
                <a:latin typeface="Times New Roman" pitchFamily="18" charset="0"/>
              </a:rPr>
              <a:t>              </a:t>
            </a:r>
            <a:r>
              <a:rPr lang="tr-TR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BİYOLOJİK TEHLİKE İŞARETİ</a:t>
            </a:r>
            <a:r>
              <a:rPr lang="tr-TR" sz="2900" b="1" dirty="0" smtClean="0">
                <a:latin typeface="Times New Roman" pitchFamily="18" charset="0"/>
              </a:rPr>
              <a:t/>
            </a:r>
            <a:br>
              <a:rPr lang="tr-TR" sz="2900" b="1" dirty="0" smtClean="0">
                <a:latin typeface="Times New Roman" pitchFamily="18" charset="0"/>
              </a:rPr>
            </a:br>
            <a:endParaRPr lang="tr-TR" sz="2900" b="1" dirty="0" smtClean="0">
              <a:latin typeface="Times New Roman" pitchFamily="18" charset="0"/>
            </a:endParaRPr>
          </a:p>
        </p:txBody>
      </p:sp>
      <p:pic>
        <p:nvPicPr>
          <p:cNvPr id="8" name="7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146" y="476672"/>
            <a:ext cx="7615238" cy="114300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SAĞLIK KURULUŞLARINDA ATIKLARIN SINIFLANDIRLMASI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229600" cy="4389437"/>
          </a:xfrm>
        </p:spPr>
        <p:txBody>
          <a:bodyPr>
            <a:noAutofit/>
          </a:bodyPr>
          <a:lstStyle/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 EVSEL NİTELİKLİ ATIKLAR</a:t>
            </a: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Bahçe, mutfak ve idari birimlerden kaynaklanan atıklardır</a:t>
            </a:r>
            <a:r>
              <a:rPr lang="tr-TR" sz="2400" dirty="0" smtClean="0">
                <a:latin typeface="Arial Black" pitchFamily="34" charset="0"/>
                <a:cs typeface="Arial" pitchFamily="34" charset="0"/>
              </a:rPr>
              <a:t> %80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 TIBBİ ATIKLAR :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Ünitelerden kaynaklanan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enfeksiyöz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patalojik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 delici kesici atıklardır</a:t>
            </a:r>
            <a:r>
              <a:rPr lang="tr-TR" sz="2400" dirty="0" smtClean="0">
                <a:latin typeface="Arial Black" pitchFamily="34" charset="0"/>
                <a:cs typeface="Arial" pitchFamily="34" charset="0"/>
              </a:rPr>
              <a:t> %15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 TEHLİKELİ ATIKLAR :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Ünitelerden kaynaklanan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genetoksik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farmasotik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 kimyasal atıklar 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 RADYOAKTİF ATIKLAR :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Tekrar kullanılması düşünülmeyen her türlü radyoaktif maddeler veya radyoaktif maddelerle bulaşmış diğer malzemelerdir. </a:t>
            </a:r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476" y="1"/>
            <a:ext cx="1048523" cy="9087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acer\Desktop\tehlikeli atı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7143750" cy="5339432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650875"/>
            <a:ext cx="8229600" cy="944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  Sağlık </a:t>
            </a:r>
            <a:r>
              <a:rPr lang="tr-TR" sz="3200" b="1" dirty="0">
                <a:solidFill>
                  <a:srgbClr val="FF0000"/>
                </a:solidFill>
                <a:ea typeface="+mn-ea"/>
                <a:cs typeface="Arial" pitchFamily="34" charset="0"/>
              </a:rPr>
              <a:t>Kuruluşlarında tehlikeli atık yönetimi </a:t>
            </a:r>
            <a:r>
              <a:rPr lang="tr-TR" sz="3200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    </a:t>
            </a:r>
            <a:br>
              <a:rPr lang="tr-TR" sz="3200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              aşağıdaki </a:t>
            </a:r>
            <a:r>
              <a:rPr lang="tr-TR" sz="3200" b="1" dirty="0">
                <a:solidFill>
                  <a:srgbClr val="FF0000"/>
                </a:solidFill>
                <a:ea typeface="+mn-ea"/>
                <a:cs typeface="Arial" pitchFamily="34" charset="0"/>
              </a:rPr>
              <a:t>aşamalardan </a:t>
            </a:r>
            <a:r>
              <a:rPr lang="tr-TR" sz="3200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oluşur</a:t>
            </a:r>
            <a:r>
              <a:rPr lang="tr-TR" sz="3200" b="1" i="1" dirty="0" smtClean="0">
                <a:solidFill>
                  <a:srgbClr val="FF0000"/>
                </a:solidFill>
                <a:ea typeface="+mn-ea"/>
                <a:cs typeface="+mn-cs"/>
              </a:rPr>
              <a:t>:</a:t>
            </a:r>
            <a:endParaRPr lang="tr-TR" sz="3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51204" name="Picture 4" descr="C:\Users\acer\Desktop\ağa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72816"/>
            <a:ext cx="2195736" cy="462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7" y="0"/>
            <a:ext cx="899593" cy="92566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81000" y="1524000"/>
            <a:ext cx="74676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tr-TR" altLang="tr-TR" sz="2400" b="1" u="sng" dirty="0">
                <a:solidFill>
                  <a:srgbClr val="FF0000"/>
                </a:solidFill>
              </a:rPr>
              <a:t>Depolama:</a:t>
            </a:r>
            <a:endParaRPr lang="en-US" altLang="tr-TR" sz="2400" b="1" u="sng" dirty="0">
              <a:solidFill>
                <a:srgbClr val="FF0000"/>
              </a:solidFill>
            </a:endParaRP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Arial" charset="0"/>
              <a:buChar char="•"/>
            </a:pPr>
            <a:r>
              <a:rPr lang="tr-TR" altLang="tr-TR" sz="2400" b="1" dirty="0"/>
              <a:t>Güvenli değilse hemen elden çıkar.</a:t>
            </a: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tr-TR" altLang="tr-TR" sz="2400" b="1" u="sng" dirty="0">
                <a:solidFill>
                  <a:srgbClr val="FF0000"/>
                </a:solidFill>
              </a:rPr>
              <a:t>İşlem</a:t>
            </a:r>
            <a:r>
              <a:rPr lang="en-US" altLang="tr-TR" sz="2400" b="1" u="sng" dirty="0">
                <a:solidFill>
                  <a:srgbClr val="FF0000"/>
                </a:solidFill>
              </a:rPr>
              <a:t>:</a:t>
            </a: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Arial" charset="0"/>
              <a:buChar char="•"/>
            </a:pPr>
            <a:r>
              <a:rPr lang="tr-TR" altLang="tr-TR" sz="2400" b="1" dirty="0"/>
              <a:t>Kimyasal dezenfeksiyon </a:t>
            </a:r>
            <a:endParaRPr lang="tr-TR" altLang="tr-TR" sz="2400" b="1" dirty="0" smtClean="0"/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tr-TR" altLang="tr-TR" sz="2400" dirty="0" smtClean="0"/>
              <a:t>  %10 </a:t>
            </a:r>
            <a:r>
              <a:rPr lang="tr-TR" altLang="tr-TR" sz="2400" dirty="0" err="1" smtClean="0"/>
              <a:t>luk</a:t>
            </a:r>
            <a:r>
              <a:rPr lang="tr-TR" altLang="tr-TR" sz="2400" dirty="0" smtClean="0"/>
              <a:t> çamaşır suyu,</a:t>
            </a: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tr-TR" altLang="tr-TR" sz="2400" dirty="0" smtClean="0"/>
              <a:t>  Organikler için %20,</a:t>
            </a: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tr-TR" altLang="tr-TR" sz="2400" dirty="0" smtClean="0"/>
              <a:t>   Etanol %70 </a:t>
            </a:r>
            <a:endParaRPr lang="en-US" altLang="tr-TR" sz="2400" u="sng" dirty="0">
              <a:solidFill>
                <a:srgbClr val="800000"/>
              </a:solidFill>
            </a:endParaRP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Arial" charset="0"/>
              <a:buChar char="•"/>
            </a:pPr>
            <a:r>
              <a:rPr lang="tr-TR" altLang="tr-TR" sz="2400" b="1" dirty="0"/>
              <a:t>Otoklav</a:t>
            </a: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tr-TR" altLang="tr-TR" sz="2400" b="1" u="sng" dirty="0">
                <a:solidFill>
                  <a:srgbClr val="FF0000"/>
                </a:solidFill>
              </a:rPr>
              <a:t>Bertaraf</a:t>
            </a:r>
            <a:r>
              <a:rPr lang="en-US" altLang="tr-TR" sz="2400" b="1" u="sng" dirty="0">
                <a:solidFill>
                  <a:srgbClr val="FF0000"/>
                </a:solidFill>
              </a:rPr>
              <a:t>:</a:t>
            </a: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Arial" charset="0"/>
              <a:buChar char="•"/>
            </a:pPr>
            <a:r>
              <a:rPr lang="tr-TR" altLang="tr-TR" sz="2400" b="1" dirty="0"/>
              <a:t>Kanalizasyona vererek</a:t>
            </a:r>
            <a:r>
              <a:rPr lang="en-US" altLang="tr-TR" sz="2400" b="1" dirty="0"/>
              <a:t> </a:t>
            </a:r>
          </a:p>
          <a:p>
            <a:pPr marL="171450" indent="-171450" defTabSz="685800" eaLnBrk="1" hangingPunct="1">
              <a:lnSpc>
                <a:spcPct val="85000"/>
              </a:lnSpc>
              <a:spcBef>
                <a:spcPts val="750"/>
              </a:spcBef>
              <a:spcAft>
                <a:spcPct val="10000"/>
              </a:spcAft>
              <a:buFont typeface="Arial" charset="0"/>
              <a:buChar char="•"/>
            </a:pPr>
            <a:r>
              <a:rPr lang="tr-TR" altLang="tr-TR" sz="2400" b="1" dirty="0"/>
              <a:t>Uygun ekipman ve özel yöntem</a:t>
            </a:r>
            <a:endParaRPr lang="en-US" altLang="tr-TR" sz="24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836712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1" hangingPunct="1">
              <a:lnSpc>
                <a:spcPct val="85000"/>
              </a:lnSpc>
            </a:pPr>
            <a:r>
              <a:rPr lang="tr-TR" altLang="tr-TR" sz="3600" b="1" dirty="0">
                <a:solidFill>
                  <a:srgbClr val="FF0000"/>
                </a:solidFill>
              </a:rPr>
              <a:t>Sıvı biyolojik atıkların yönetimi</a:t>
            </a:r>
            <a:endParaRPr lang="en-US" altLang="tr-TR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pouring liquid w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05000"/>
            <a:ext cx="2895600" cy="469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304" y="0"/>
            <a:ext cx="1214695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6816" y="260648"/>
            <a:ext cx="8229600" cy="928688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TIBBİ ATIKLARIN TOPLANMASI</a:t>
            </a:r>
            <a:endParaRPr 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5"/>
            <a:ext cx="9144000" cy="4320480"/>
          </a:xfrm>
        </p:spPr>
        <p:txBody>
          <a:bodyPr>
            <a:normAutofit/>
          </a:bodyPr>
          <a:lstStyle/>
          <a:p>
            <a:pPr marL="640080" lvl="1" indent="-246888" fontAlgn="auto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Torbalar en fazla </a:t>
            </a:r>
            <a:r>
              <a:rPr lang="tr-TR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¾</a:t>
            </a:r>
            <a:r>
              <a:rPr lang="tr-T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oranında doldurulur,</a:t>
            </a:r>
          </a:p>
          <a:p>
            <a:pPr marL="640080" lvl="1" indent="-246888" fontAlgn="auto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Ağızları sıkıca bağlanır</a:t>
            </a:r>
          </a:p>
          <a:p>
            <a:pPr marL="640080" lvl="1" indent="-246888" fontAlgn="auto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Bu torbalar;</a:t>
            </a:r>
          </a:p>
          <a:p>
            <a:pPr marL="640080" lvl="1" indent="-246888" fontAlgn="auto">
              <a:spcBef>
                <a:spcPct val="30000"/>
              </a:spcBef>
              <a:spcAft>
                <a:spcPct val="30000"/>
              </a:spcAft>
              <a:buNone/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kırmızı renkli,150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m kalınlığında,sızdırmaz   taşınmaya    </a:t>
            </a:r>
          </a:p>
          <a:p>
            <a:pPr marL="640080" lvl="1" indent="-246888" fontAlgn="auto">
              <a:spcBef>
                <a:spcPct val="30000"/>
              </a:spcBef>
              <a:spcAft>
                <a:spcPct val="30000"/>
              </a:spcAft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ve yırtılmaya  dayanıklı üzerinde ‘Tıbbi atık’ ve/veya </a:t>
            </a:r>
          </a:p>
          <a:p>
            <a:pPr marL="640080" lvl="1" indent="-246888" fontAlgn="auto">
              <a:spcBef>
                <a:spcPct val="30000"/>
              </a:spcBef>
              <a:spcAft>
                <a:spcPct val="30000"/>
              </a:spcAft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uluslararası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biohazart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sembolü olan,geri kazanımı ve </a:t>
            </a:r>
          </a:p>
          <a:p>
            <a:pPr marL="640080" lvl="1" indent="-246888" fontAlgn="auto">
              <a:spcBef>
                <a:spcPct val="30000"/>
              </a:spcBef>
              <a:spcAft>
                <a:spcPct val="30000"/>
              </a:spcAft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tekrar kullanımı olmayan torbalardır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tr-TR" sz="2400" dirty="0" smtClean="0">
              <a:solidFill>
                <a:srgbClr val="3BEBEF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1100" b="1" dirty="0" smtClean="0">
              <a:solidFill>
                <a:srgbClr val="3BEBEF"/>
              </a:solidFill>
              <a:latin typeface="+mj-lt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1100" b="1" dirty="0" smtClean="0">
              <a:solidFill>
                <a:srgbClr val="3BEBEF"/>
              </a:solidFill>
              <a:latin typeface="+mj-lt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1100" b="1" dirty="0" smtClean="0">
              <a:solidFill>
                <a:srgbClr val="3BEBEF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8563" y="0"/>
            <a:ext cx="965437" cy="836712"/>
          </a:xfrm>
          <a:prstGeom prst="rect">
            <a:avLst/>
          </a:prstGeom>
        </p:spPr>
      </p:pic>
      <p:pic>
        <p:nvPicPr>
          <p:cNvPr id="6" name="Picture 6" descr="Bandage w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4572000" cy="2088232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" name="Picture 5" descr="bio trash c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437112"/>
            <a:ext cx="2411760" cy="23111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653136"/>
            <a:ext cx="201622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568">
            <a:off x="6741563" y="4094033"/>
            <a:ext cx="1984110" cy="23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390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KESİCİ-DELİCİ ATIK KAPLARI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524875" cy="496855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Kesici – Delici Atıklar </a:t>
            </a: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Kesici delici özelliği olan atıklar diğer tıbbi atıklardan ayrı olarak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sarı atık kutularında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toplanır.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Enjektör iğnesi, iğne içeren diğer kesiciler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bistüri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lam lamel, cam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pastör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pipeti, kırılmış diğer cam vb. atıklardır.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Enjektörler kullanıldıktan sonra enjektör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uçları bükülmeden ve ağzı kapatılmadan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kutulara atılmalıdır.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Maksimum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90  gün kullanılmalıdır.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¾ den fazla doldurulmamalıdır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aydın halk sağ.md.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5476" y="0"/>
            <a:ext cx="1048523" cy="9087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tr-TR" sz="3200" b="1" dirty="0" smtClean="0">
                <a:solidFill>
                  <a:srgbClr val="FF0000"/>
                </a:solidFill>
              </a:rPr>
              <a:t>KESİCİ-DELİCİ ATIK KABI</a:t>
            </a:r>
            <a:r>
              <a:rPr kumimoji="1" lang="tr-TR" sz="3600" b="1" dirty="0" smtClean="0">
                <a:solidFill>
                  <a:schemeClr val="accent2"/>
                </a:solidFill>
              </a:rPr>
              <a:t/>
            </a:r>
            <a:br>
              <a:rPr kumimoji="1" lang="tr-TR" sz="3600" b="1" dirty="0" smtClean="0">
                <a:solidFill>
                  <a:schemeClr val="accent2"/>
                </a:solidFill>
              </a:rPr>
            </a:br>
            <a:endParaRPr kumimoji="1" lang="tr-TR" sz="3600" b="1" dirty="0" smtClean="0">
              <a:solidFill>
                <a:schemeClr val="accent2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5040560"/>
          </a:xfrm>
        </p:spPr>
        <p:txBody>
          <a:bodyPr>
            <a:normAutofit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kumimoji="1" lang="tr-TR" sz="2200" b="1" dirty="0" smtClean="0">
                <a:latin typeface="Arial" pitchFamily="34" charset="0"/>
                <a:cs typeface="Arial" pitchFamily="34" charset="0"/>
              </a:rPr>
              <a:t>Kesici-Delici Atık Kapları;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1" lang="tr-TR" sz="2200" b="1" dirty="0" smtClean="0">
                <a:latin typeface="Arial" pitchFamily="34" charset="0"/>
                <a:cs typeface="Arial" pitchFamily="34" charset="0"/>
              </a:rPr>
              <a:t>Delinmeye, yırtılmaya, kırılmaya ve patlamaya dayanıklı,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1" lang="tr-TR" sz="2200" b="1" dirty="0" smtClean="0">
                <a:latin typeface="Arial" pitchFamily="34" charset="0"/>
                <a:cs typeface="Arial" pitchFamily="34" charset="0"/>
              </a:rPr>
              <a:t>Su geçirmez ve sızdırmaz,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1" lang="tr-TR" sz="2200" b="1" dirty="0" smtClean="0">
                <a:latin typeface="Arial" pitchFamily="34" charset="0"/>
                <a:cs typeface="Arial" pitchFamily="34" charset="0"/>
              </a:rPr>
              <a:t>Açılması ve karıştırılması mümkün olmayan nitelikte olmalıdır.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1" lang="tr-TR" sz="2200" b="1" dirty="0" smtClean="0">
                <a:latin typeface="Arial" pitchFamily="34" charset="0"/>
                <a:cs typeface="Arial" pitchFamily="34" charset="0"/>
              </a:rPr>
              <a:t>Tek yönlü kullanımı olmalıdır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kumimoji="1" lang="tr-TR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kumimoji="1" lang="tr-TR" sz="2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kumimoji="1"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kaplar, en fazla ¾ oranında doldurulur, ağızları kapatılır ve </a:t>
            </a:r>
            <a:r>
              <a:rPr lang="tr-TR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kırmızı plastik torbalara konularak atılır.</a:t>
            </a:r>
          </a:p>
          <a:p>
            <a:pPr marL="274320" indent="-274320" algn="ctr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   Kesici-delici atık biriktirme kapları dolduktan sonra kesinlikle sıkıştırılmaz, açılmaz, boşaltılmaz ve geri kazanılmaz.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kumimoji="1" lang="tr-TR" b="1" dirty="0" smtClean="0">
              <a:solidFill>
                <a:schemeClr val="bg2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</p:txBody>
      </p:sp>
      <p:pic>
        <p:nvPicPr>
          <p:cNvPr id="4" name="3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304" y="1"/>
            <a:ext cx="1214696" cy="10527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>
          <a:xfrm>
            <a:off x="380007" y="190500"/>
            <a:ext cx="7072313" cy="1527175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TIBBİ ATIKLARIN TOPLANMASINDA TEMEL İLKELER</a:t>
            </a: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>
          <a:xfrm>
            <a:off x="179512" y="1935163"/>
            <a:ext cx="8784976" cy="2573957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Tıbbi atık torbaları ağızları sıkıca bağlanmış olarak ve sıkıştırılmadan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kuruma ait depolama alanına / konteynıra yüklenir.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Kurumda atık taşınması insan trafiğinin yoğun olmadığı, hastaların tedavi olduğu yerlerden olduğunca uzak güzergahı izleyerek geçici depo alanına ulaştırılmalıdır.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</p:txBody>
      </p:sp>
      <p:pic>
        <p:nvPicPr>
          <p:cNvPr id="58372" name="Picture 10" descr="tibbiatik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365104"/>
            <a:ext cx="4369097" cy="23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4082" y="0"/>
            <a:ext cx="1139918" cy="1052736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-3132856" y="4509120"/>
            <a:ext cx="8911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0" lvl="2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b="1" dirty="0" smtClean="0"/>
              <a:t>Tıbbi  atıkların  geçici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tr-TR" sz="2400" b="1" dirty="0" smtClean="0"/>
              <a:t>                         depo alanları / </a:t>
            </a:r>
            <a:r>
              <a:rPr lang="tr-TR" sz="2400" b="1" dirty="0" err="1" smtClean="0"/>
              <a:t>konteynerler</a:t>
            </a:r>
            <a:endParaRPr lang="tr-TR" sz="2400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tr-TR" sz="2400" b="1" dirty="0" smtClean="0"/>
              <a:t>                      </a:t>
            </a:r>
            <a:r>
              <a:rPr lang="tr-TR" sz="2400" b="1" dirty="0" smtClean="0">
                <a:solidFill>
                  <a:srgbClr val="FF0000"/>
                </a:solidFill>
                <a:latin typeface="Arial Black" pitchFamily="34" charset="0"/>
              </a:rPr>
              <a:t>sürekli kilitli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tr-TR" sz="2400" b="1" dirty="0" smtClean="0"/>
              <a:t>                     tutulmalıdır.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826914" y="4284385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roadway" pitchFamily="82" charset="0"/>
              </a:rPr>
              <a:t>T</a:t>
            </a:r>
            <a:r>
              <a:rPr lang="tr-TR" sz="3200" b="1" dirty="0" smtClean="0">
                <a:solidFill>
                  <a:srgbClr val="FF0000"/>
                </a:solidFill>
                <a:latin typeface="Broadway" pitchFamily="82" charset="0"/>
              </a:rPr>
              <a:t>EŞEKKÜRLER…</a:t>
            </a:r>
            <a:endParaRPr lang="tr-TR" sz="3200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3687763" y="3717032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Constantia" pitchFamily="18" charset="0"/>
            </a:endParaRPr>
          </a:p>
        </p:txBody>
      </p:sp>
      <p:sp>
        <p:nvSpPr>
          <p:cNvPr id="61446" name="7 Veri Yer Tutucusu"/>
          <p:cNvSpPr txBox="1">
            <a:spLocks noGrp="1"/>
          </p:cNvSpPr>
          <p:nvPr/>
        </p:nvSpPr>
        <p:spPr bwMode="auto">
          <a:xfrm>
            <a:off x="457200" y="5589241"/>
            <a:ext cx="2133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sz="1200"/>
          </a:p>
        </p:txBody>
      </p:sp>
      <p:sp>
        <p:nvSpPr>
          <p:cNvPr id="10" name="9 Metin kutusu"/>
          <p:cNvSpPr txBox="1"/>
          <p:nvPr/>
        </p:nvSpPr>
        <p:spPr>
          <a:xfrm>
            <a:off x="107504" y="5589240"/>
            <a:ext cx="48245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  </a:t>
            </a:r>
            <a:r>
              <a:rPr lang="tr-TR" sz="1200" b="1" dirty="0" smtClean="0"/>
              <a:t>KAYNAKÇA:</a:t>
            </a:r>
          </a:p>
          <a:p>
            <a:r>
              <a:rPr lang="tr-TR" sz="1200" b="1" dirty="0" smtClean="0"/>
              <a:t> </a:t>
            </a:r>
            <a:r>
              <a:rPr lang="tr-TR" sz="1200" dirty="0" smtClean="0"/>
              <a:t> </a:t>
            </a:r>
            <a:endParaRPr lang="tr-TR" sz="1200" b="1" dirty="0" smtClean="0"/>
          </a:p>
          <a:p>
            <a:pPr>
              <a:buFont typeface="Wingdings" pitchFamily="2" charset="2"/>
              <a:buChar char="§"/>
            </a:pPr>
            <a:r>
              <a:rPr lang="tr-TR" sz="1200" b="1" dirty="0" smtClean="0"/>
              <a:t>T.C.Sağlık Bakanlığı Halk Sağlığı Kurumu verilerinden , </a:t>
            </a:r>
          </a:p>
          <a:p>
            <a:pPr>
              <a:buFont typeface="Wingdings" pitchFamily="2" charset="2"/>
              <a:buChar char="§"/>
            </a:pPr>
            <a:r>
              <a:rPr lang="tr-TR" sz="1200" b="1" dirty="0" smtClean="0"/>
              <a:t>İzmir Halk Sağlığı Müdürlüğü  Çalışan Sağlığı Şubesi      </a:t>
            </a:r>
          </a:p>
          <a:p>
            <a:r>
              <a:rPr lang="tr-TR" sz="1200" b="1" dirty="0" smtClean="0"/>
              <a:t>  çalışmalarından yararlanılmıştır.</a:t>
            </a:r>
          </a:p>
          <a:p>
            <a:endParaRPr lang="tr-TR" b="1" dirty="0" smtClean="0"/>
          </a:p>
        </p:txBody>
      </p:sp>
      <p:pic>
        <p:nvPicPr>
          <p:cNvPr id="6" name="5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2602618" cy="21602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86816" y="404664"/>
            <a:ext cx="8229600" cy="1143000"/>
          </a:xfrm>
        </p:spPr>
        <p:txBody>
          <a:bodyPr/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BİYOLOJİK ETKENLER</a:t>
            </a:r>
            <a:endParaRPr lang="tr-TR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85938"/>
            <a:ext cx="8435280" cy="4538662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latin typeface="+mj-lt"/>
              </a:rPr>
              <a:t>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latin typeface="+mj-lt"/>
              </a:rPr>
              <a:t>                                        </a:t>
            </a:r>
            <a:r>
              <a:rPr lang="tr-TR" sz="2800" b="1" dirty="0" smtClean="0">
                <a:latin typeface="+mj-lt"/>
              </a:rPr>
              <a:t>İnsan ve Hayvanlar</a:t>
            </a:r>
            <a:r>
              <a:rPr lang="tr-TR" dirty="0" smtClean="0">
                <a:latin typeface="+mj-lt"/>
              </a:rPr>
              <a:t> </a:t>
            </a:r>
            <a:endParaRPr lang="tr-TR" b="1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latin typeface="+mj-lt"/>
              </a:rPr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800" b="1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800" b="1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b="1" dirty="0" smtClean="0">
                <a:latin typeface="+mj-lt"/>
              </a:rPr>
              <a:t>Mikroorganizmalar</a:t>
            </a:r>
            <a:r>
              <a:rPr lang="tr-TR" b="1" dirty="0" smtClean="0">
                <a:latin typeface="+mj-lt"/>
              </a:rPr>
              <a:t>                                                                 </a:t>
            </a:r>
            <a:r>
              <a:rPr lang="tr-TR" sz="2800" b="1" dirty="0" smtClean="0">
                <a:latin typeface="+mj-lt"/>
              </a:rPr>
              <a:t>Vektörler</a:t>
            </a:r>
            <a:endParaRPr lang="tr-TR" b="1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smtClean="0">
                <a:solidFill>
                  <a:srgbClr val="FF0000"/>
                </a:solidFill>
                <a:latin typeface="+mj-lt"/>
              </a:rPr>
              <a:t>    Bakteriler                                                                                     Bit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smtClean="0">
                <a:solidFill>
                  <a:srgbClr val="FF0000"/>
                </a:solidFill>
                <a:latin typeface="+mj-lt"/>
              </a:rPr>
              <a:t>    Virüsler                                                                                         Kene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smtClean="0">
                <a:solidFill>
                  <a:srgbClr val="FF0000"/>
                </a:solidFill>
                <a:latin typeface="+mj-lt"/>
              </a:rPr>
              <a:t>    Mantarlar                                                                                    Sinek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tr-TR" b="1" dirty="0" err="1" smtClean="0">
                <a:solidFill>
                  <a:srgbClr val="FF0000"/>
                </a:solidFill>
                <a:latin typeface="+mj-lt"/>
              </a:rPr>
              <a:t>Protozoalar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                                                                                Fare vb.</a:t>
            </a:r>
            <a:endParaRPr lang="tr-TR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4 Dirsek Bağlayıcısı"/>
          <p:cNvCxnSpPr/>
          <p:nvPr/>
        </p:nvCxnSpPr>
        <p:spPr>
          <a:xfrm rot="16200000" flipH="1">
            <a:off x="5286375" y="2286001"/>
            <a:ext cx="2928937" cy="1643062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5400000">
            <a:off x="3679826" y="2178050"/>
            <a:ext cx="1071562" cy="158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2643188" y="1643063"/>
            <a:ext cx="3286125" cy="15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irsek Bağlayıcısı"/>
          <p:cNvCxnSpPr/>
          <p:nvPr/>
        </p:nvCxnSpPr>
        <p:spPr>
          <a:xfrm rot="5400000">
            <a:off x="428625" y="2357438"/>
            <a:ext cx="2928937" cy="1500188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" descr="D:\Belgelerim\Resimlerim\Microsoft Clip Organizer\j0350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013176"/>
            <a:ext cx="14176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 descr="http://t2.gstatic.com/images?q=tbn:ANd9GcQut_lQrd3KKc6tjzv_U-vuqdgIAA8mPnDBCN48Esou87nGHGsS4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929188"/>
            <a:ext cx="1872208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" descr="http://enguzelresimlerim.org/images/hasta-insan-resimleri--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143249"/>
            <a:ext cx="2376263" cy="157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aydın halk sağ.md.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306" y="1"/>
            <a:ext cx="1214694" cy="105273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14808" y="116632"/>
            <a:ext cx="8229600" cy="1143000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BİYOLOJİK RİSK ETMENLERİ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51520" y="1549799"/>
          <a:ext cx="8429685" cy="5191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7"/>
                <a:gridCol w="1528773"/>
                <a:gridCol w="1843101"/>
                <a:gridCol w="1685937"/>
                <a:gridCol w="1685937"/>
              </a:tblGrid>
              <a:tr h="1655889">
                <a:tc>
                  <a:txBody>
                    <a:bodyPr/>
                    <a:lstStyle/>
                    <a:p>
                      <a:endParaRPr lang="tr-TR" sz="2000" dirty="0" smtClean="0">
                        <a:latin typeface="+mj-lt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+mj-lt"/>
                        </a:rPr>
                        <a:t>RİSK GRUBU</a:t>
                      </a:r>
                      <a:endParaRPr lang="tr-T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+mj-lt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+mj-lt"/>
                        </a:rPr>
                        <a:t>İNSANDA HASTALIK YAPMA OLASILIĞI</a:t>
                      </a:r>
                      <a:endParaRPr lang="tr-T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+mj-lt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+mj-lt"/>
                        </a:rPr>
                        <a:t>ÇALIŞANLARA ZARAR VERME OLASILIĞI</a:t>
                      </a:r>
                      <a:endParaRPr lang="tr-T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+mj-lt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+mj-lt"/>
                        </a:rPr>
                        <a:t>TOPLUMA YAYILMA OLASILIĞI</a:t>
                      </a:r>
                      <a:endParaRPr lang="tr-T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latin typeface="+mj-lt"/>
                      </a:endParaRPr>
                    </a:p>
                    <a:p>
                      <a:pPr algn="ctr"/>
                      <a:r>
                        <a:rPr lang="tr-TR" sz="2000" dirty="0" smtClean="0">
                          <a:latin typeface="+mj-lt"/>
                        </a:rPr>
                        <a:t>KORUNMA</a:t>
                      </a:r>
                      <a:r>
                        <a:rPr lang="tr-TR" sz="2000" baseline="0" dirty="0" smtClean="0">
                          <a:latin typeface="+mj-lt"/>
                        </a:rPr>
                        <a:t> VEYA TEDAVİ İMKANI</a:t>
                      </a:r>
                      <a:endParaRPr lang="tr-TR" sz="2000" dirty="0">
                        <a:latin typeface="+mj-lt"/>
                      </a:endParaRPr>
                    </a:p>
                  </a:txBody>
                  <a:tcPr/>
                </a:tc>
              </a:tr>
              <a:tr h="558690">
                <a:tc>
                  <a:txBody>
                    <a:bodyPr/>
                    <a:lstStyle/>
                    <a:p>
                      <a:endParaRPr lang="tr-TR" sz="2400" b="1" dirty="0" smtClean="0">
                        <a:latin typeface="+mj-lt"/>
                      </a:endParaRPr>
                    </a:p>
                    <a:p>
                      <a:r>
                        <a:rPr lang="tr-TR" sz="2400" b="1" dirty="0" smtClean="0">
                          <a:latin typeface="+mj-lt"/>
                        </a:rPr>
                        <a:t>GRUP 1</a:t>
                      </a:r>
                      <a:endParaRPr lang="tr-TR" sz="2400" b="1" dirty="0">
                        <a:latin typeface="+mj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  <a:tr h="812828">
                <a:tc>
                  <a:txBody>
                    <a:bodyPr/>
                    <a:lstStyle/>
                    <a:p>
                      <a:endParaRPr lang="tr-TR" sz="2400" b="1" dirty="0" smtClean="0">
                        <a:latin typeface="+mj-lt"/>
                      </a:endParaRPr>
                    </a:p>
                    <a:p>
                      <a:r>
                        <a:rPr lang="tr-TR" sz="2400" b="1" dirty="0" smtClean="0">
                          <a:latin typeface="+mj-lt"/>
                        </a:rPr>
                        <a:t>GRUP 2</a:t>
                      </a:r>
                      <a:endParaRPr lang="tr-TR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</a:tr>
              <a:tr h="812828">
                <a:tc>
                  <a:txBody>
                    <a:bodyPr/>
                    <a:lstStyle/>
                    <a:p>
                      <a:endParaRPr lang="tr-TR" sz="2400" b="1" dirty="0" smtClean="0">
                        <a:latin typeface="+mj-lt"/>
                      </a:endParaRPr>
                    </a:p>
                    <a:p>
                      <a:r>
                        <a:rPr lang="tr-TR" sz="2400" b="1" dirty="0" smtClean="0">
                          <a:latin typeface="+mj-lt"/>
                        </a:rPr>
                        <a:t>GRUP 3</a:t>
                      </a:r>
                      <a:endParaRPr lang="tr-TR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</a:tr>
              <a:tr h="812828">
                <a:tc>
                  <a:txBody>
                    <a:bodyPr/>
                    <a:lstStyle/>
                    <a:p>
                      <a:endParaRPr lang="tr-TR" sz="2400" b="1" dirty="0" smtClean="0">
                        <a:latin typeface="+mj-lt"/>
                      </a:endParaRPr>
                    </a:p>
                    <a:p>
                      <a:r>
                        <a:rPr lang="tr-TR" sz="2400" b="1" dirty="0" smtClean="0">
                          <a:latin typeface="+mj-lt"/>
                        </a:rPr>
                        <a:t>GRUP 4</a:t>
                      </a:r>
                      <a:endParaRPr lang="tr-TR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YOK</a:t>
                      </a:r>
                    </a:p>
                    <a:p>
                      <a:pPr marL="0" algn="ctr" rtl="0" eaLnBrk="1" latinLnBrk="0" hangingPunct="1"/>
                      <a:endParaRPr kumimoji="0" lang="tr-TR" sz="32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Resim" descr="aydın halk sağ.md.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2390" y="0"/>
            <a:ext cx="1131610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BULAŞMA YOLLARI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1636886"/>
            <a:ext cx="1738312" cy="30162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800" b="1" u="sng" dirty="0" smtClean="0">
                <a:solidFill>
                  <a:srgbClr val="FF0000"/>
                </a:solidFill>
                <a:latin typeface="+mj-lt"/>
              </a:rPr>
              <a:t>Kan yolu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400" dirty="0" smtClean="0">
                <a:latin typeface="+mj-lt"/>
              </a:rPr>
              <a:t>•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HepatitB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HepatitC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• HIV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• KKK ateşi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>
              <a:latin typeface="+mj-lt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979613" y="1628800"/>
            <a:ext cx="2447925" cy="3293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00" b="1" u="sng" dirty="0">
                <a:solidFill>
                  <a:srgbClr val="FF0000"/>
                </a:solidFill>
                <a:latin typeface="+mj-lt"/>
                <a:cs typeface="+mn-cs"/>
              </a:rPr>
              <a:t>Hava yolu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</a:t>
            </a:r>
            <a:r>
              <a:rPr lang="tr-TR" sz="2000" b="1" dirty="0" err="1"/>
              <a:t>Tbc</a:t>
            </a:r>
            <a:endParaRPr lang="tr-TR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Kızamık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Kızamıkçık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</a:t>
            </a:r>
            <a:r>
              <a:rPr lang="tr-TR" sz="2000" b="1" dirty="0" err="1"/>
              <a:t>Meningokosik</a:t>
            </a:r>
            <a:r>
              <a:rPr lang="tr-TR" sz="2000" b="1" dirty="0"/>
              <a:t> </a:t>
            </a:r>
            <a:r>
              <a:rPr lang="tr-TR" sz="2000" b="1" dirty="0" smtClean="0"/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/>
              <a:t>  menenjit</a:t>
            </a:r>
            <a:endParaRPr lang="tr-TR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</a:t>
            </a:r>
            <a:r>
              <a:rPr lang="tr-TR" sz="2000" b="1" dirty="0" err="1"/>
              <a:t>İnfluenza</a:t>
            </a:r>
            <a:endParaRPr lang="tr-TR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Boğmaca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Kabakulak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</a:t>
            </a:r>
            <a:r>
              <a:rPr lang="tr-TR" sz="2000" b="1" dirty="0" err="1"/>
              <a:t>Varisella</a:t>
            </a:r>
            <a:endParaRPr lang="tr-TR" sz="20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4068291" y="1700808"/>
            <a:ext cx="244792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u="sng" dirty="0" err="1">
                <a:solidFill>
                  <a:srgbClr val="FF0000"/>
                </a:solidFill>
              </a:rPr>
              <a:t>Fekal</a:t>
            </a:r>
            <a:r>
              <a:rPr lang="tr-TR" sz="2000" b="1" u="sng" dirty="0">
                <a:solidFill>
                  <a:srgbClr val="FF0000"/>
                </a:solidFill>
              </a:rPr>
              <a:t> Oral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.</a:t>
            </a:r>
            <a:r>
              <a:rPr lang="tr-TR" sz="2000" b="1" dirty="0" err="1"/>
              <a:t>Helikobakter</a:t>
            </a:r>
            <a:endParaRPr lang="tr-TR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Hepatit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</a:t>
            </a:r>
            <a:r>
              <a:rPr lang="tr-TR" sz="2000" b="1" dirty="0" err="1"/>
              <a:t>Polio</a:t>
            </a:r>
            <a:endParaRPr lang="tr-TR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</a:t>
            </a:r>
            <a:r>
              <a:rPr lang="tr-TR" sz="2000" b="1" dirty="0" err="1"/>
              <a:t>Salmonella</a:t>
            </a:r>
            <a:r>
              <a:rPr lang="tr-TR" sz="2000" b="1" dirty="0"/>
              <a:t> </a:t>
            </a:r>
            <a:r>
              <a:rPr lang="tr-TR" sz="2000" b="1" dirty="0" err="1"/>
              <a:t>enf</a:t>
            </a:r>
            <a:r>
              <a:rPr lang="tr-TR" sz="2000" b="1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</a:t>
            </a:r>
            <a:r>
              <a:rPr lang="tr-TR" sz="2000" b="1" dirty="0" err="1"/>
              <a:t>Şigella</a:t>
            </a:r>
            <a:r>
              <a:rPr lang="tr-TR" sz="2000" b="1" dirty="0"/>
              <a:t> </a:t>
            </a:r>
            <a:r>
              <a:rPr lang="tr-TR" sz="2000" b="1" dirty="0" err="1"/>
              <a:t>enf</a:t>
            </a:r>
            <a:r>
              <a:rPr lang="tr-TR" sz="2000" b="1" dirty="0"/>
              <a:t>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6444208" y="1725776"/>
            <a:ext cx="2699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u="sng" dirty="0">
                <a:solidFill>
                  <a:srgbClr val="FF0000"/>
                </a:solidFill>
              </a:rPr>
              <a:t>Deri yolu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</a:t>
            </a:r>
            <a:r>
              <a:rPr lang="tr-TR" sz="2000" b="1" dirty="0" err="1" smtClean="0"/>
              <a:t>Herpes</a:t>
            </a:r>
            <a:endParaRPr lang="tr-TR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</a:t>
            </a:r>
            <a:r>
              <a:rPr lang="tr-TR" sz="2000" b="1" dirty="0" err="1"/>
              <a:t>Tinea</a:t>
            </a:r>
            <a:r>
              <a:rPr lang="tr-TR" sz="2000" b="1" dirty="0"/>
              <a:t> </a:t>
            </a:r>
            <a:r>
              <a:rPr lang="tr-TR" sz="2000" b="1" dirty="0" err="1"/>
              <a:t>pedis</a:t>
            </a:r>
            <a:endParaRPr lang="tr-TR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• Siğiller</a:t>
            </a:r>
          </a:p>
        </p:txBody>
      </p:sp>
      <p:pic>
        <p:nvPicPr>
          <p:cNvPr id="7" name="6 Resim" descr="aydın halk sağ.md.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-27384"/>
            <a:ext cx="971600" cy="84205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4464579" y="2631058"/>
            <a:ext cx="4442296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BULAŞMA YOLU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(Temas, Ortak Kullanılan Maddeler, Hava ve Vektörler)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0" y="3783186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KAYNAK-ETKEN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(Patojenite - Virülans)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7330524" y="4355036"/>
            <a:ext cx="184785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(Duyarlılık)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Gerade Verbindung 17"/>
          <p:cNvCxnSpPr/>
          <p:nvPr/>
        </p:nvCxnSpPr>
        <p:spPr>
          <a:xfrm>
            <a:off x="244475" y="3251200"/>
            <a:ext cx="1954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8"/>
          <p:cNvCxnSpPr/>
          <p:nvPr/>
        </p:nvCxnSpPr>
        <p:spPr>
          <a:xfrm>
            <a:off x="7292975" y="4445000"/>
            <a:ext cx="15446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 rot="5400000" flipH="1" flipV="1">
            <a:off x="4137025" y="2368550"/>
            <a:ext cx="755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44"/>
          <p:cNvGrpSpPr/>
          <p:nvPr/>
        </p:nvGrpSpPr>
        <p:grpSpPr>
          <a:xfrm>
            <a:off x="2198656" y="1435181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5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noProof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0061B2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noProof="1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noProof="1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668099" y="549052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noProof="1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ENFEKSİYON ZİNCİRİ</a:t>
            </a:r>
            <a:endParaRPr lang="en-GB" sz="3200" b="1" dirty="0"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76" name="Resi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550" y="1744861"/>
            <a:ext cx="9286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" descr="C:\Users\ahmet\Desktop\virus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1913" y="4565550"/>
            <a:ext cx="14557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" descr="D:\DOKTOR\9-ISTUZMAN\1-EĞİTİM KURUMU\1. İstanbuluzman\Z.Resim-İkon\virus_definitions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106935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12"/>
          <p:cNvSpPr>
            <a:spLocks/>
          </p:cNvSpPr>
          <p:nvPr/>
        </p:nvSpPr>
        <p:spPr bwMode="gray">
          <a:xfrm rot="19769801">
            <a:off x="516137" y="2410089"/>
            <a:ext cx="1466850" cy="115887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Freeform 12"/>
          <p:cNvSpPr>
            <a:spLocks/>
          </p:cNvSpPr>
          <p:nvPr/>
        </p:nvSpPr>
        <p:spPr bwMode="gray">
          <a:xfrm rot="943968">
            <a:off x="2977309" y="912380"/>
            <a:ext cx="1249154" cy="115728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574473" y="1478930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YENİ 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KONAKÇI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82" name="Picture 3" descr="D:\DOKTOR\9-ISTUZMAN\1-EĞİTİM KURUMU\1. İstanbuluzman\Z.Resim-İkon\İçecek-Yiyecek\Donut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7300" y="1137370"/>
            <a:ext cx="7794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5" descr="C:\Users\ahmet\Desktop\Hail_Heav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63" y="1324496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6" descr="D:\DOKTOR\9-ISTUZMAN\1-EĞİTİM KURUMU\1. İstanbuluzman\Z.Resim-İkon\viru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7534" y="2283594"/>
            <a:ext cx="642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7" descr="D:\DOKTOR\9-ISTUZMAN\1-EĞİTİM KURUMU\1. İstanbuluzman\Z.Resim-İkon\Meslekler\network_search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26238" y="4775200"/>
            <a:ext cx="17240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8" descr="D:\DOKTOR\9-ISTUZMAN\1-EĞİTİM KURUMU\1. İstanbuluzman\Z.Resim-İkon\Meslekler\CharlieandtheChocolateFactory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38438" y="211646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" descr="D:\DOKTOR\1-ISTANBULUZMAN\1-EĞİTİM KURUMU\1. İstanbuluzman\2-RESİMLER\Meslekler\africa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84300" y="4575522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Metin kutusu 27"/>
          <p:cNvSpPr txBox="1">
            <a:spLocks noChangeArrowheads="1"/>
          </p:cNvSpPr>
          <p:nvPr/>
        </p:nvSpPr>
        <p:spPr bwMode="auto">
          <a:xfrm>
            <a:off x="4076700" y="3852912"/>
            <a:ext cx="140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 i="1" dirty="0">
                <a:latin typeface="Calibri" pitchFamily="34" charset="0"/>
              </a:rPr>
              <a:t>ENFEKSİYON ZİNCİRİ</a:t>
            </a:r>
          </a:p>
        </p:txBody>
      </p:sp>
      <p:pic>
        <p:nvPicPr>
          <p:cNvPr id="28" name="27 Resim" descr="aydın halk sağ.md.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95478" y="1"/>
            <a:ext cx="1048522" cy="90871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</TotalTime>
  <Words>2739</Words>
  <Application>Microsoft Office PowerPoint</Application>
  <PresentationFormat>Ekran Gösterisi (4:3)</PresentationFormat>
  <Paragraphs>576</Paragraphs>
  <Slides>57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Akış</vt:lpstr>
      <vt:lpstr>Slayt 1</vt:lpstr>
      <vt:lpstr>Mevzuat-1</vt:lpstr>
      <vt:lpstr>Mevzuat-2</vt:lpstr>
      <vt:lpstr>Çalışanların eğitimi ve bilgilendirilmesi </vt:lpstr>
      <vt:lpstr>                     BİYOLOJİK TEHLİKE İŞARETİ </vt:lpstr>
      <vt:lpstr>BİYOLOJİK ETKENLER</vt:lpstr>
      <vt:lpstr>BİYOLOJİK RİSK ETMENLERİ</vt:lpstr>
      <vt:lpstr>BULAŞMA YOLLARI</vt:lpstr>
      <vt:lpstr>Slayt 9</vt:lpstr>
      <vt:lpstr>BİYOLOJİK ETKENLERE MARUZİYETİN OLABİLECEĞİ İŞLER </vt:lpstr>
      <vt:lpstr>SAĞLIK ÇALIŞANLARINDA BİYOLOJİK RİSKLER VE YÖNETİMİ</vt:lpstr>
      <vt:lpstr>SAĞLIK  ÇALIŞANI ?</vt:lpstr>
      <vt:lpstr>RİSK KAYNAKLARI</vt:lpstr>
      <vt:lpstr>MARUZİYET</vt:lpstr>
      <vt:lpstr>Slayt 15</vt:lpstr>
      <vt:lpstr>HEPATİT B (HBV-Grup 3)</vt:lpstr>
      <vt:lpstr>HBV</vt:lpstr>
      <vt:lpstr>Hepatit B  (NIOSH*)  *Ulusal İş Sağlığı ve Güvenliği Enstitüsü</vt:lpstr>
      <vt:lpstr>Hepatit B</vt:lpstr>
      <vt:lpstr>Slayt 20</vt:lpstr>
      <vt:lpstr>Slayt 21</vt:lpstr>
      <vt:lpstr>Slayt 22</vt:lpstr>
      <vt:lpstr>Slayt 23</vt:lpstr>
      <vt:lpstr>Slayt 24</vt:lpstr>
      <vt:lpstr>Slayt 25</vt:lpstr>
      <vt:lpstr>MARUZİYET SONRASI KORUMA</vt:lpstr>
      <vt:lpstr>     AIDS (HIV-Grup 3)  </vt:lpstr>
      <vt:lpstr>Slayt 28</vt:lpstr>
      <vt:lpstr>TÜBERKÜLOZ (VEREM-Grup 3)   </vt:lpstr>
      <vt:lpstr>KIZAMIK</vt:lpstr>
      <vt:lpstr>KIRIM KONGO KANAMALI ATEŞİ</vt:lpstr>
      <vt:lpstr>Biyogüvenlik nedir? </vt:lpstr>
      <vt:lpstr>BG düzeyi-1 </vt:lpstr>
      <vt:lpstr>       BG düzeyi-2</vt:lpstr>
      <vt:lpstr>BG düzeyi-2</vt:lpstr>
      <vt:lpstr>        BG düzeyi-3 </vt:lpstr>
      <vt:lpstr>BG düzeyi-4     </vt:lpstr>
      <vt:lpstr> Laboratuvar enfeksiyonları</vt:lpstr>
      <vt:lpstr>BİYOLOJİK RİSK ETMENLERİNE KARŞI KORUNMA TEDBİRLERİ </vt:lpstr>
      <vt:lpstr>LABORATUVARLARDA GENEL GÜVENLİK ÖNLEMLERİ</vt:lpstr>
      <vt:lpstr>LABORATUVARLARDA GENEL GÜVENLİK ÖNLEMLERİ</vt:lpstr>
      <vt:lpstr>Slayt 42</vt:lpstr>
      <vt:lpstr>Slayt 43</vt:lpstr>
      <vt:lpstr>Slayt 44</vt:lpstr>
      <vt:lpstr>Slayt 45</vt:lpstr>
      <vt:lpstr>Slayt 46</vt:lpstr>
      <vt:lpstr>             KAYITLARIN SAKLAMA  ZORUNLULUĞU </vt:lpstr>
      <vt:lpstr>Slayt 48</vt:lpstr>
      <vt:lpstr>TEHLİKELİ ATIK NEDİR ?</vt:lpstr>
      <vt:lpstr>SAĞLIK KURULUŞLARINDA ATIKLARIN SINIFLANDIRLMASI </vt:lpstr>
      <vt:lpstr>  Sağlık Kuruluşlarında tehlikeli atık yönetimi                    aşağıdaki aşamalardan oluşur:</vt:lpstr>
      <vt:lpstr>Slayt 52</vt:lpstr>
      <vt:lpstr>TIBBİ ATIKLARIN TOPLANMASI</vt:lpstr>
      <vt:lpstr>KESİCİ-DELİCİ ATIK KAPLARI </vt:lpstr>
      <vt:lpstr>KESİCİ-DELİCİ ATIK KABI </vt:lpstr>
      <vt:lpstr>TIBBİ ATIKLARIN TOPLANMASINDA TEMEL İLKELER</vt:lpstr>
      <vt:lpstr>Slayt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Meltem ÖZARSLAN</dc:creator>
  <cp:lastModifiedBy>ENDER KAKICI</cp:lastModifiedBy>
  <cp:revision>519</cp:revision>
  <dcterms:modified xsi:type="dcterms:W3CDTF">2016-05-10T09:12:47Z</dcterms:modified>
</cp:coreProperties>
</file>