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32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21" r:id="rId57"/>
    <p:sldId id="313" r:id="rId58"/>
    <p:sldId id="314" r:id="rId59"/>
    <p:sldId id="315" r:id="rId60"/>
    <p:sldId id="316" r:id="rId61"/>
    <p:sldId id="322" r:id="rId62"/>
    <p:sldId id="317" r:id="rId63"/>
    <p:sldId id="318" r:id="rId64"/>
    <p:sldId id="278" r:id="rId65"/>
    <p:sldId id="279" r:id="rId66"/>
    <p:sldId id="319" r:id="rId6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AF75C-2073-4D0B-8031-18B3422C9E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42C8189-7B17-4B4E-8AE7-EA8F5E71CDED}">
      <dgm:prSet phldrT="[Metin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r-TR" sz="1800" b="1" dirty="0" smtClean="0">
              <a:solidFill>
                <a:srgbClr val="C00000"/>
              </a:solidFill>
            </a:rPr>
            <a:t>Fiziksel Etkiler</a:t>
          </a:r>
          <a:r>
            <a:rPr lang="tr-TR" sz="1800" b="1" dirty="0" smtClean="0">
              <a:solidFill>
                <a:srgbClr val="FF0000"/>
              </a:solidFill>
            </a:rPr>
            <a:t>:</a:t>
          </a:r>
          <a:r>
            <a:rPr lang="tr-TR" sz="1800" b="1" dirty="0" smtClean="0">
              <a:solidFill>
                <a:schemeClr val="tx1"/>
              </a:solidFill>
            </a:rPr>
            <a:t> </a:t>
          </a:r>
          <a:r>
            <a:rPr lang="tr-TR" sz="1800" b="0" dirty="0" smtClean="0">
              <a:solidFill>
                <a:schemeClr val="tx1"/>
              </a:solidFill>
            </a:rPr>
            <a:t>Geçici veya sürekli işitme bozuklukları</a:t>
          </a:r>
          <a:endParaRPr lang="tr-TR" sz="1800" b="0" dirty="0">
            <a:solidFill>
              <a:schemeClr val="tx1"/>
            </a:solidFill>
          </a:endParaRPr>
        </a:p>
      </dgm:t>
    </dgm:pt>
    <dgm:pt modelId="{7C8552D5-B84D-4DAD-8E25-F1256E2C5CB0}" type="parTrans" cxnId="{D88783A6-7D01-441A-8D8A-555A7B12E210}">
      <dgm:prSet/>
      <dgm:spPr/>
      <dgm:t>
        <a:bodyPr/>
        <a:lstStyle/>
        <a:p>
          <a:pPr algn="l"/>
          <a:endParaRPr lang="tr-TR"/>
        </a:p>
      </dgm:t>
    </dgm:pt>
    <dgm:pt modelId="{E5214926-23CF-4765-9160-E84CA1C68D61}" type="sibTrans" cxnId="{D88783A6-7D01-441A-8D8A-555A7B12E210}">
      <dgm:prSet/>
      <dgm:spPr/>
      <dgm:t>
        <a:bodyPr/>
        <a:lstStyle/>
        <a:p>
          <a:pPr algn="l"/>
          <a:endParaRPr lang="tr-TR"/>
        </a:p>
      </dgm:t>
    </dgm:pt>
    <dgm:pt modelId="{6C1DBF6B-612D-4C50-9E9D-3A8CA08E4235}">
      <dgm:prSet phldrT="[Metin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r-TR" sz="1800" b="1" dirty="0" smtClean="0">
              <a:solidFill>
                <a:srgbClr val="C00000"/>
              </a:solidFill>
            </a:rPr>
            <a:t>Fizyolojik Etkiler</a:t>
          </a:r>
          <a:r>
            <a:rPr lang="tr-TR" sz="1800" b="1" dirty="0" smtClean="0">
              <a:solidFill>
                <a:srgbClr val="FF0000"/>
              </a:solidFill>
            </a:rPr>
            <a:t>:</a:t>
          </a:r>
          <a:r>
            <a:rPr lang="tr-TR" sz="1800" b="1" dirty="0" smtClean="0">
              <a:solidFill>
                <a:schemeClr val="bg1"/>
              </a:solidFill>
            </a:rPr>
            <a:t> </a:t>
          </a:r>
          <a:r>
            <a:rPr lang="tr-TR" sz="1800" b="0" dirty="0" smtClean="0">
              <a:solidFill>
                <a:schemeClr val="tx1"/>
              </a:solidFill>
            </a:rPr>
            <a:t>Kan basıncının artması,dolaşım bozuklukları,solunumda hızlanma,kalp atışlarında artma,ani refleks. İşitme duyusu kaybı, acı hissi, sinir sistemi ve dolaşım sistemi bozuklukları ve </a:t>
          </a:r>
          <a:r>
            <a:rPr lang="tr-TR" sz="1800" b="0" dirty="0" err="1" smtClean="0">
              <a:solidFill>
                <a:schemeClr val="tx1"/>
              </a:solidFill>
            </a:rPr>
            <a:t>hormonal</a:t>
          </a:r>
          <a:r>
            <a:rPr lang="tr-TR" sz="1800" b="0" dirty="0" smtClean="0">
              <a:solidFill>
                <a:schemeClr val="tx1"/>
              </a:solidFill>
            </a:rPr>
            <a:t> denge bozulması ,</a:t>
          </a:r>
          <a:endParaRPr lang="tr-TR" sz="1800" b="0" dirty="0">
            <a:solidFill>
              <a:schemeClr val="tx1"/>
            </a:solidFill>
          </a:endParaRPr>
        </a:p>
      </dgm:t>
    </dgm:pt>
    <dgm:pt modelId="{48688ADA-D706-4FC9-A3C9-F38A42A0CAF3}" type="parTrans" cxnId="{53527AAA-9E03-4D73-A590-893DF88F0434}">
      <dgm:prSet/>
      <dgm:spPr/>
      <dgm:t>
        <a:bodyPr/>
        <a:lstStyle/>
        <a:p>
          <a:pPr algn="l"/>
          <a:endParaRPr lang="tr-TR"/>
        </a:p>
      </dgm:t>
    </dgm:pt>
    <dgm:pt modelId="{A07940DF-D372-439D-9636-35D4AB6CFC49}" type="sibTrans" cxnId="{53527AAA-9E03-4D73-A590-893DF88F0434}">
      <dgm:prSet/>
      <dgm:spPr/>
      <dgm:t>
        <a:bodyPr/>
        <a:lstStyle/>
        <a:p>
          <a:pPr algn="l"/>
          <a:endParaRPr lang="tr-TR"/>
        </a:p>
      </dgm:t>
    </dgm:pt>
    <dgm:pt modelId="{2DFF7A91-5AFC-463A-A0D3-0EC71FD5727C}">
      <dgm:prSet phldrT="[Metin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r-TR" sz="1800" b="1" dirty="0" smtClean="0">
              <a:solidFill>
                <a:srgbClr val="C00000"/>
              </a:solidFill>
            </a:rPr>
            <a:t>Psikolojik Etkiler</a:t>
          </a:r>
          <a:r>
            <a:rPr lang="tr-TR" sz="1800" b="0" dirty="0" smtClean="0">
              <a:solidFill>
                <a:srgbClr val="C00000"/>
              </a:solidFill>
            </a:rPr>
            <a:t>: </a:t>
          </a:r>
          <a:r>
            <a:rPr lang="tr-TR" sz="1800" b="0" dirty="0" smtClean="0">
              <a:solidFill>
                <a:schemeClr val="tx1"/>
              </a:solidFill>
            </a:rPr>
            <a:t>Davranış bozuklukları,aşırı sinirlilik stres,uygunsuzluk ,yorgunluk </a:t>
          </a:r>
          <a:endParaRPr lang="tr-TR" sz="1800" b="0" dirty="0">
            <a:solidFill>
              <a:schemeClr val="tx1"/>
            </a:solidFill>
          </a:endParaRPr>
        </a:p>
      </dgm:t>
    </dgm:pt>
    <dgm:pt modelId="{89398C2B-7D93-410F-B148-3BBAF1A4ED4C}" type="parTrans" cxnId="{7A8FDBEE-3068-4138-A159-D2EE87F9F0A5}">
      <dgm:prSet/>
      <dgm:spPr/>
      <dgm:t>
        <a:bodyPr/>
        <a:lstStyle/>
        <a:p>
          <a:pPr algn="l"/>
          <a:endParaRPr lang="tr-TR"/>
        </a:p>
      </dgm:t>
    </dgm:pt>
    <dgm:pt modelId="{D94CFA7F-3EED-4180-9FB4-6BDCB5E25D5D}" type="sibTrans" cxnId="{7A8FDBEE-3068-4138-A159-D2EE87F9F0A5}">
      <dgm:prSet/>
      <dgm:spPr/>
      <dgm:t>
        <a:bodyPr/>
        <a:lstStyle/>
        <a:p>
          <a:pPr algn="l"/>
          <a:endParaRPr lang="tr-TR"/>
        </a:p>
      </dgm:t>
    </dgm:pt>
    <dgm:pt modelId="{50FF4135-8235-44FE-99C3-B6FC7FD7EA16}">
      <dgm:prSet phldrT="[Metin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r-TR" sz="1800" b="1" dirty="0" smtClean="0">
              <a:solidFill>
                <a:srgbClr val="C00000"/>
              </a:solidFill>
            </a:rPr>
            <a:t>Performans </a:t>
          </a:r>
          <a:r>
            <a:rPr lang="tr-TR" sz="1800" b="1" dirty="0" smtClean="0">
              <a:solidFill>
                <a:srgbClr val="FF0000"/>
              </a:solidFill>
            </a:rPr>
            <a:t>Etkileri : </a:t>
          </a:r>
          <a:r>
            <a:rPr lang="tr-TR" sz="1800" b="0" dirty="0" smtClean="0">
              <a:solidFill>
                <a:schemeClr val="tx1"/>
              </a:solidFill>
            </a:rPr>
            <a:t>İş veriminin düşmesi , konsantrasyon bozukluğu hareketlerin yavaşlaması. Konuşmaları engelleyerek iş performansının ve </a:t>
          </a:r>
          <a:r>
            <a:rPr lang="tr-TR" sz="1800" b="0" dirty="0" err="1" smtClean="0">
              <a:solidFill>
                <a:schemeClr val="tx1"/>
              </a:solidFill>
            </a:rPr>
            <a:t>işgüvenliğinin</a:t>
          </a:r>
          <a:r>
            <a:rPr lang="tr-TR" sz="1800" b="0" dirty="0" smtClean="0">
              <a:solidFill>
                <a:schemeClr val="tx1"/>
              </a:solidFill>
            </a:rPr>
            <a:t> azalması  ortaya çıkmaktadır.</a:t>
          </a:r>
          <a:endParaRPr lang="tr-TR" sz="1800" b="0" dirty="0">
            <a:solidFill>
              <a:schemeClr val="tx1"/>
            </a:solidFill>
          </a:endParaRPr>
        </a:p>
      </dgm:t>
    </dgm:pt>
    <dgm:pt modelId="{83AF9657-176E-4EBA-9D65-56B28DE5FB74}" type="parTrans" cxnId="{887CFFB7-A331-46C4-AA63-CC81A661C0C6}">
      <dgm:prSet/>
      <dgm:spPr/>
      <dgm:t>
        <a:bodyPr/>
        <a:lstStyle/>
        <a:p>
          <a:pPr algn="l"/>
          <a:endParaRPr lang="tr-TR"/>
        </a:p>
      </dgm:t>
    </dgm:pt>
    <dgm:pt modelId="{CD3697B8-BE74-449B-9528-57F0870AB523}" type="sibTrans" cxnId="{887CFFB7-A331-46C4-AA63-CC81A661C0C6}">
      <dgm:prSet/>
      <dgm:spPr/>
      <dgm:t>
        <a:bodyPr/>
        <a:lstStyle/>
        <a:p>
          <a:pPr algn="l"/>
          <a:endParaRPr lang="tr-TR"/>
        </a:p>
      </dgm:t>
    </dgm:pt>
    <dgm:pt modelId="{6C8A9E2A-3441-43C8-A7A5-AC63071986E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r-TR" sz="1800" b="1" dirty="0" smtClean="0">
              <a:solidFill>
                <a:srgbClr val="C00000"/>
              </a:solidFill>
            </a:rPr>
            <a:t>Kaza Etkisi: </a:t>
          </a:r>
          <a:r>
            <a:rPr lang="tr-TR" sz="1800" b="0" dirty="0" smtClean="0">
              <a:solidFill>
                <a:schemeClr val="tx1"/>
              </a:solidFill>
            </a:rPr>
            <a:t>Gürültülü ortamlarda çalışanlarda iş kazası görülme oranı daha yüksektir.</a:t>
          </a:r>
        </a:p>
      </dgm:t>
    </dgm:pt>
    <dgm:pt modelId="{36BF6D06-DD37-411E-B786-962033997A57}" type="parTrans" cxnId="{0166E08F-116C-4114-8656-D884044290B5}">
      <dgm:prSet/>
      <dgm:spPr/>
      <dgm:t>
        <a:bodyPr/>
        <a:lstStyle/>
        <a:p>
          <a:pPr algn="l"/>
          <a:endParaRPr lang="tr-TR"/>
        </a:p>
      </dgm:t>
    </dgm:pt>
    <dgm:pt modelId="{ABD4D4D1-875D-426B-BBB0-23DBEB3F4738}" type="sibTrans" cxnId="{0166E08F-116C-4114-8656-D884044290B5}">
      <dgm:prSet/>
      <dgm:spPr/>
      <dgm:t>
        <a:bodyPr/>
        <a:lstStyle/>
        <a:p>
          <a:pPr algn="l"/>
          <a:endParaRPr lang="tr-TR"/>
        </a:p>
      </dgm:t>
    </dgm:pt>
    <dgm:pt modelId="{A46A4F4A-40DC-4CF0-83F7-4DA2B595C0BF}" type="pres">
      <dgm:prSet presAssocID="{2FEAF75C-2073-4D0B-8031-18B3422C9E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88CD8D-A1DB-43FE-A38D-D6D475E24A78}" type="pres">
      <dgm:prSet presAssocID="{842C8189-7B17-4B4E-8AE7-EA8F5E71CDED}" presName="parentLin" presStyleCnt="0"/>
      <dgm:spPr/>
    </dgm:pt>
    <dgm:pt modelId="{2A5FF450-D8C1-454E-B7B6-F87C23977DF2}" type="pres">
      <dgm:prSet presAssocID="{842C8189-7B17-4B4E-8AE7-EA8F5E71CDED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83EF3C85-099C-495B-B8A8-A0732E084C22}" type="pres">
      <dgm:prSet presAssocID="{842C8189-7B17-4B4E-8AE7-EA8F5E71CDED}" presName="parentText" presStyleLbl="node1" presStyleIdx="0" presStyleCnt="5" custScaleX="142632" custScaleY="20670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A9B7E1-CAAF-4A82-8006-9A884C5A1B80}" type="pres">
      <dgm:prSet presAssocID="{842C8189-7B17-4B4E-8AE7-EA8F5E71CDED}" presName="negativeSpace" presStyleCnt="0"/>
      <dgm:spPr/>
    </dgm:pt>
    <dgm:pt modelId="{5289FC79-7A7B-498F-B991-EF6B80A477EB}" type="pres">
      <dgm:prSet presAssocID="{842C8189-7B17-4B4E-8AE7-EA8F5E71CDED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FFC000"/>
          </a:solidFill>
        </a:ln>
      </dgm:spPr>
    </dgm:pt>
    <dgm:pt modelId="{A179719B-5D52-42A8-AEE1-153C8A4EA08B}" type="pres">
      <dgm:prSet presAssocID="{E5214926-23CF-4765-9160-E84CA1C68D61}" presName="spaceBetweenRectangles" presStyleCnt="0"/>
      <dgm:spPr/>
    </dgm:pt>
    <dgm:pt modelId="{C23C885D-7415-45EE-8395-08412332E13A}" type="pres">
      <dgm:prSet presAssocID="{6C1DBF6B-612D-4C50-9E9D-3A8CA08E4235}" presName="parentLin" presStyleCnt="0"/>
      <dgm:spPr/>
    </dgm:pt>
    <dgm:pt modelId="{8E81D1D3-86E3-4D34-8759-C50F8FCCE89B}" type="pres">
      <dgm:prSet presAssocID="{6C1DBF6B-612D-4C50-9E9D-3A8CA08E4235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0E3E1D60-F49F-4F8E-AAE3-1AF6D8E38BCE}" type="pres">
      <dgm:prSet presAssocID="{6C1DBF6B-612D-4C50-9E9D-3A8CA08E4235}" presName="parentText" presStyleLbl="node1" presStyleIdx="1" presStyleCnt="5" custScaleX="145558" custScaleY="418381" custLinFactNeighborX="17498" custLinFactNeighborY="4211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DD2741-3B6F-4EF9-BC2B-B72282DA20F0}" type="pres">
      <dgm:prSet presAssocID="{6C1DBF6B-612D-4C50-9E9D-3A8CA08E4235}" presName="negativeSpace" presStyleCnt="0"/>
      <dgm:spPr/>
    </dgm:pt>
    <dgm:pt modelId="{4E7D5714-6E46-468F-B3D1-2EE088E3B30A}" type="pres">
      <dgm:prSet presAssocID="{6C1DBF6B-612D-4C50-9E9D-3A8CA08E4235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FFC000"/>
          </a:solidFill>
        </a:ln>
      </dgm:spPr>
    </dgm:pt>
    <dgm:pt modelId="{9EF0464C-5E77-4BB1-8F08-A9414D414F3E}" type="pres">
      <dgm:prSet presAssocID="{A07940DF-D372-439D-9636-35D4AB6CFC49}" presName="spaceBetweenRectangles" presStyleCnt="0"/>
      <dgm:spPr/>
    </dgm:pt>
    <dgm:pt modelId="{622DBFA7-F8CF-4ECA-9DB0-E31DC7698F3D}" type="pres">
      <dgm:prSet presAssocID="{2DFF7A91-5AFC-463A-A0D3-0EC71FD5727C}" presName="parentLin" presStyleCnt="0"/>
      <dgm:spPr/>
    </dgm:pt>
    <dgm:pt modelId="{F85C8F40-E7B1-460A-96AE-DBC1A63C4A3F}" type="pres">
      <dgm:prSet presAssocID="{2DFF7A91-5AFC-463A-A0D3-0EC71FD5727C}" presName="parentLeftMargin" presStyleLbl="node1" presStyleIdx="1" presStyleCnt="5"/>
      <dgm:spPr/>
      <dgm:t>
        <a:bodyPr/>
        <a:lstStyle/>
        <a:p>
          <a:endParaRPr lang="tr-TR"/>
        </a:p>
      </dgm:t>
    </dgm:pt>
    <dgm:pt modelId="{8ABB4B63-BE14-41F4-8668-AE505B8D0BFC}" type="pres">
      <dgm:prSet presAssocID="{2DFF7A91-5AFC-463A-A0D3-0EC71FD5727C}" presName="parentText" presStyleLbl="node1" presStyleIdx="2" presStyleCnt="5" custScaleX="135463" custScaleY="26038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654958-98A6-4746-BD37-1350C0FABBDF}" type="pres">
      <dgm:prSet presAssocID="{2DFF7A91-5AFC-463A-A0D3-0EC71FD5727C}" presName="negativeSpace" presStyleCnt="0"/>
      <dgm:spPr/>
    </dgm:pt>
    <dgm:pt modelId="{07902873-2745-40E2-AA0B-C7481F0205F2}" type="pres">
      <dgm:prSet presAssocID="{2DFF7A91-5AFC-463A-A0D3-0EC71FD5727C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4FA7B02B-6590-4416-971A-B52E3B5446E0}" type="pres">
      <dgm:prSet presAssocID="{D94CFA7F-3EED-4180-9FB4-6BDCB5E25D5D}" presName="spaceBetweenRectangles" presStyleCnt="0"/>
      <dgm:spPr/>
    </dgm:pt>
    <dgm:pt modelId="{DC430B1F-BFDB-41B0-B500-E457CD53DDF5}" type="pres">
      <dgm:prSet presAssocID="{50FF4135-8235-44FE-99C3-B6FC7FD7EA16}" presName="parentLin" presStyleCnt="0"/>
      <dgm:spPr/>
    </dgm:pt>
    <dgm:pt modelId="{1EB0721F-9DBB-49F6-A5AB-BEDA5124797F}" type="pres">
      <dgm:prSet presAssocID="{50FF4135-8235-44FE-99C3-B6FC7FD7EA16}" presName="parentLeftMargin" presStyleLbl="node1" presStyleIdx="2" presStyleCnt="5"/>
      <dgm:spPr/>
      <dgm:t>
        <a:bodyPr/>
        <a:lstStyle/>
        <a:p>
          <a:endParaRPr lang="tr-TR"/>
        </a:p>
      </dgm:t>
    </dgm:pt>
    <dgm:pt modelId="{0D667E2D-5694-4B8D-BC9C-838E72655FB0}" type="pres">
      <dgm:prSet presAssocID="{50FF4135-8235-44FE-99C3-B6FC7FD7EA16}" presName="parentText" presStyleLbl="node1" presStyleIdx="3" presStyleCnt="5" custScaleX="142997" custScaleY="40576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BA520C-A39F-4513-A665-92F8395015CC}" type="pres">
      <dgm:prSet presAssocID="{50FF4135-8235-44FE-99C3-B6FC7FD7EA16}" presName="negativeSpace" presStyleCnt="0"/>
      <dgm:spPr/>
    </dgm:pt>
    <dgm:pt modelId="{362ADFE1-3541-4B2D-8092-66124E908EC3}" type="pres">
      <dgm:prSet presAssocID="{50FF4135-8235-44FE-99C3-B6FC7FD7EA16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FFC000"/>
          </a:solidFill>
        </a:ln>
      </dgm:spPr>
    </dgm:pt>
    <dgm:pt modelId="{1ED92D29-4ABA-4040-B818-1227FF74DF42}" type="pres">
      <dgm:prSet presAssocID="{CD3697B8-BE74-449B-9528-57F0870AB523}" presName="spaceBetweenRectangles" presStyleCnt="0"/>
      <dgm:spPr/>
    </dgm:pt>
    <dgm:pt modelId="{803D77E9-0521-4183-8653-5DFE3A18EED0}" type="pres">
      <dgm:prSet presAssocID="{6C8A9E2A-3441-43C8-A7A5-AC63071986EF}" presName="parentLin" presStyleCnt="0"/>
      <dgm:spPr/>
    </dgm:pt>
    <dgm:pt modelId="{2B75B9A2-6187-42C2-82A9-CBD74C3BA262}" type="pres">
      <dgm:prSet presAssocID="{6C8A9E2A-3441-43C8-A7A5-AC63071986EF}" presName="parentLeftMargin" presStyleLbl="node1" presStyleIdx="3" presStyleCnt="5"/>
      <dgm:spPr/>
      <dgm:t>
        <a:bodyPr/>
        <a:lstStyle/>
        <a:p>
          <a:endParaRPr lang="tr-TR"/>
        </a:p>
      </dgm:t>
    </dgm:pt>
    <dgm:pt modelId="{34BF0E0F-1645-41C5-BDF8-3F4F2641B112}" type="pres">
      <dgm:prSet presAssocID="{6C8A9E2A-3441-43C8-A7A5-AC63071986EF}" presName="parentText" presStyleLbl="node1" presStyleIdx="4" presStyleCnt="5" custScaleX="139721" custScaleY="25038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36671A-E792-4197-BC62-D3A085181957}" type="pres">
      <dgm:prSet presAssocID="{6C8A9E2A-3441-43C8-A7A5-AC63071986EF}" presName="negativeSpace" presStyleCnt="0"/>
      <dgm:spPr/>
    </dgm:pt>
    <dgm:pt modelId="{C2ABC8BA-B7DE-470C-AAE1-F6D0012A7F2C}" type="pres">
      <dgm:prSet presAssocID="{6C8A9E2A-3441-43C8-A7A5-AC63071986EF}" presName="childText" presStyleLbl="conFgAcc1" presStyleIdx="4" presStyleCnt="5" custLinFactY="9299" custLinFactNeighborX="431" custLinFactNeighborY="100000">
        <dgm:presLayoutVars>
          <dgm:bulletEnabled val="1"/>
        </dgm:presLayoutVars>
      </dgm:prSet>
      <dgm:spPr>
        <a:ln>
          <a:solidFill>
            <a:srgbClr val="FFC000"/>
          </a:solidFill>
        </a:ln>
      </dgm:spPr>
    </dgm:pt>
  </dgm:ptLst>
  <dgm:cxnLst>
    <dgm:cxn modelId="{45BA2FB9-8723-4028-B63B-7AD18230C5BB}" type="presOf" srcId="{6C8A9E2A-3441-43C8-A7A5-AC63071986EF}" destId="{2B75B9A2-6187-42C2-82A9-CBD74C3BA262}" srcOrd="0" destOrd="0" presId="urn:microsoft.com/office/officeart/2005/8/layout/list1"/>
    <dgm:cxn modelId="{7A8FDBEE-3068-4138-A159-D2EE87F9F0A5}" srcId="{2FEAF75C-2073-4D0B-8031-18B3422C9E43}" destId="{2DFF7A91-5AFC-463A-A0D3-0EC71FD5727C}" srcOrd="2" destOrd="0" parTransId="{89398C2B-7D93-410F-B148-3BBAF1A4ED4C}" sibTransId="{D94CFA7F-3EED-4180-9FB4-6BDCB5E25D5D}"/>
    <dgm:cxn modelId="{1E610FA6-64AE-4A2A-B8DE-A069F673DDBE}" type="presOf" srcId="{2DFF7A91-5AFC-463A-A0D3-0EC71FD5727C}" destId="{8ABB4B63-BE14-41F4-8668-AE505B8D0BFC}" srcOrd="1" destOrd="0" presId="urn:microsoft.com/office/officeart/2005/8/layout/list1"/>
    <dgm:cxn modelId="{53527AAA-9E03-4D73-A590-893DF88F0434}" srcId="{2FEAF75C-2073-4D0B-8031-18B3422C9E43}" destId="{6C1DBF6B-612D-4C50-9E9D-3A8CA08E4235}" srcOrd="1" destOrd="0" parTransId="{48688ADA-D706-4FC9-A3C9-F38A42A0CAF3}" sibTransId="{A07940DF-D372-439D-9636-35D4AB6CFC49}"/>
    <dgm:cxn modelId="{6D9C8203-6EF9-4902-AF2C-DD2F613E98CD}" type="presOf" srcId="{6C1DBF6B-612D-4C50-9E9D-3A8CA08E4235}" destId="{0E3E1D60-F49F-4F8E-AAE3-1AF6D8E38BCE}" srcOrd="1" destOrd="0" presId="urn:microsoft.com/office/officeart/2005/8/layout/list1"/>
    <dgm:cxn modelId="{0166E08F-116C-4114-8656-D884044290B5}" srcId="{2FEAF75C-2073-4D0B-8031-18B3422C9E43}" destId="{6C8A9E2A-3441-43C8-A7A5-AC63071986EF}" srcOrd="4" destOrd="0" parTransId="{36BF6D06-DD37-411E-B786-962033997A57}" sibTransId="{ABD4D4D1-875D-426B-BBB0-23DBEB3F4738}"/>
    <dgm:cxn modelId="{A9696544-5551-4DBB-B52C-B778B045D2C1}" type="presOf" srcId="{6C8A9E2A-3441-43C8-A7A5-AC63071986EF}" destId="{34BF0E0F-1645-41C5-BDF8-3F4F2641B112}" srcOrd="1" destOrd="0" presId="urn:microsoft.com/office/officeart/2005/8/layout/list1"/>
    <dgm:cxn modelId="{FEEC31FB-0981-4B64-821F-6A9BF3C4D89B}" type="presOf" srcId="{50FF4135-8235-44FE-99C3-B6FC7FD7EA16}" destId="{1EB0721F-9DBB-49F6-A5AB-BEDA5124797F}" srcOrd="0" destOrd="0" presId="urn:microsoft.com/office/officeart/2005/8/layout/list1"/>
    <dgm:cxn modelId="{EF2A601D-0D10-43A3-BEB9-40D92B661C2F}" type="presOf" srcId="{6C1DBF6B-612D-4C50-9E9D-3A8CA08E4235}" destId="{8E81D1D3-86E3-4D34-8759-C50F8FCCE89B}" srcOrd="0" destOrd="0" presId="urn:microsoft.com/office/officeart/2005/8/layout/list1"/>
    <dgm:cxn modelId="{38D09315-D018-478E-B9CC-64D99D1846EF}" type="presOf" srcId="{2FEAF75C-2073-4D0B-8031-18B3422C9E43}" destId="{A46A4F4A-40DC-4CF0-83F7-4DA2B595C0BF}" srcOrd="0" destOrd="0" presId="urn:microsoft.com/office/officeart/2005/8/layout/list1"/>
    <dgm:cxn modelId="{D88783A6-7D01-441A-8D8A-555A7B12E210}" srcId="{2FEAF75C-2073-4D0B-8031-18B3422C9E43}" destId="{842C8189-7B17-4B4E-8AE7-EA8F5E71CDED}" srcOrd="0" destOrd="0" parTransId="{7C8552D5-B84D-4DAD-8E25-F1256E2C5CB0}" sibTransId="{E5214926-23CF-4765-9160-E84CA1C68D61}"/>
    <dgm:cxn modelId="{D73A877D-FF02-43CF-B318-68CCB3E102AE}" type="presOf" srcId="{2DFF7A91-5AFC-463A-A0D3-0EC71FD5727C}" destId="{F85C8F40-E7B1-460A-96AE-DBC1A63C4A3F}" srcOrd="0" destOrd="0" presId="urn:microsoft.com/office/officeart/2005/8/layout/list1"/>
    <dgm:cxn modelId="{29BA5F4D-9CBD-496E-9E5E-BB99D6CB059F}" type="presOf" srcId="{842C8189-7B17-4B4E-8AE7-EA8F5E71CDED}" destId="{2A5FF450-D8C1-454E-B7B6-F87C23977DF2}" srcOrd="0" destOrd="0" presId="urn:microsoft.com/office/officeart/2005/8/layout/list1"/>
    <dgm:cxn modelId="{8253E7DB-72CE-49C4-A288-AD134BD31B97}" type="presOf" srcId="{842C8189-7B17-4B4E-8AE7-EA8F5E71CDED}" destId="{83EF3C85-099C-495B-B8A8-A0732E084C22}" srcOrd="1" destOrd="0" presId="urn:microsoft.com/office/officeart/2005/8/layout/list1"/>
    <dgm:cxn modelId="{887CFFB7-A331-46C4-AA63-CC81A661C0C6}" srcId="{2FEAF75C-2073-4D0B-8031-18B3422C9E43}" destId="{50FF4135-8235-44FE-99C3-B6FC7FD7EA16}" srcOrd="3" destOrd="0" parTransId="{83AF9657-176E-4EBA-9D65-56B28DE5FB74}" sibTransId="{CD3697B8-BE74-449B-9528-57F0870AB523}"/>
    <dgm:cxn modelId="{CD84C9FD-A80F-4C3D-B2C7-B62DE5931418}" type="presOf" srcId="{50FF4135-8235-44FE-99C3-B6FC7FD7EA16}" destId="{0D667E2D-5694-4B8D-BC9C-838E72655FB0}" srcOrd="1" destOrd="0" presId="urn:microsoft.com/office/officeart/2005/8/layout/list1"/>
    <dgm:cxn modelId="{43F992A4-ABFC-4DA5-A7A3-19522B3116CA}" type="presParOf" srcId="{A46A4F4A-40DC-4CF0-83F7-4DA2B595C0BF}" destId="{1088CD8D-A1DB-43FE-A38D-D6D475E24A78}" srcOrd="0" destOrd="0" presId="urn:microsoft.com/office/officeart/2005/8/layout/list1"/>
    <dgm:cxn modelId="{C133E184-B952-4B3D-A718-52FF2E5111B1}" type="presParOf" srcId="{1088CD8D-A1DB-43FE-A38D-D6D475E24A78}" destId="{2A5FF450-D8C1-454E-B7B6-F87C23977DF2}" srcOrd="0" destOrd="0" presId="urn:microsoft.com/office/officeart/2005/8/layout/list1"/>
    <dgm:cxn modelId="{B31BE549-6CF3-4B02-AF99-576DF1B05F26}" type="presParOf" srcId="{1088CD8D-A1DB-43FE-A38D-D6D475E24A78}" destId="{83EF3C85-099C-495B-B8A8-A0732E084C22}" srcOrd="1" destOrd="0" presId="urn:microsoft.com/office/officeart/2005/8/layout/list1"/>
    <dgm:cxn modelId="{4EAADD52-5F5A-4539-B346-7BC5770E7BA6}" type="presParOf" srcId="{A46A4F4A-40DC-4CF0-83F7-4DA2B595C0BF}" destId="{55A9B7E1-CAAF-4A82-8006-9A884C5A1B80}" srcOrd="1" destOrd="0" presId="urn:microsoft.com/office/officeart/2005/8/layout/list1"/>
    <dgm:cxn modelId="{3223A33C-3525-4CBB-A7AB-A6B24FEB3166}" type="presParOf" srcId="{A46A4F4A-40DC-4CF0-83F7-4DA2B595C0BF}" destId="{5289FC79-7A7B-498F-B991-EF6B80A477EB}" srcOrd="2" destOrd="0" presId="urn:microsoft.com/office/officeart/2005/8/layout/list1"/>
    <dgm:cxn modelId="{CE0CAA1B-2E63-4262-BF68-8610EBA77A7B}" type="presParOf" srcId="{A46A4F4A-40DC-4CF0-83F7-4DA2B595C0BF}" destId="{A179719B-5D52-42A8-AEE1-153C8A4EA08B}" srcOrd="3" destOrd="0" presId="urn:microsoft.com/office/officeart/2005/8/layout/list1"/>
    <dgm:cxn modelId="{D8240264-9A2C-4138-9A8C-4E7D15625DDB}" type="presParOf" srcId="{A46A4F4A-40DC-4CF0-83F7-4DA2B595C0BF}" destId="{C23C885D-7415-45EE-8395-08412332E13A}" srcOrd="4" destOrd="0" presId="urn:microsoft.com/office/officeart/2005/8/layout/list1"/>
    <dgm:cxn modelId="{FBEB6FAE-94C3-4561-ADF6-C8B071E1450E}" type="presParOf" srcId="{C23C885D-7415-45EE-8395-08412332E13A}" destId="{8E81D1D3-86E3-4D34-8759-C50F8FCCE89B}" srcOrd="0" destOrd="0" presId="urn:microsoft.com/office/officeart/2005/8/layout/list1"/>
    <dgm:cxn modelId="{D076B819-60E0-4380-96D0-2A2EC60EB6BC}" type="presParOf" srcId="{C23C885D-7415-45EE-8395-08412332E13A}" destId="{0E3E1D60-F49F-4F8E-AAE3-1AF6D8E38BCE}" srcOrd="1" destOrd="0" presId="urn:microsoft.com/office/officeart/2005/8/layout/list1"/>
    <dgm:cxn modelId="{7F40C0D1-EDBA-4C91-A84F-4BCBF15085D4}" type="presParOf" srcId="{A46A4F4A-40DC-4CF0-83F7-4DA2B595C0BF}" destId="{D0DD2741-3B6F-4EF9-BC2B-B72282DA20F0}" srcOrd="5" destOrd="0" presId="urn:microsoft.com/office/officeart/2005/8/layout/list1"/>
    <dgm:cxn modelId="{45969EDF-7BD3-4317-B9DB-74AD1930B3AE}" type="presParOf" srcId="{A46A4F4A-40DC-4CF0-83F7-4DA2B595C0BF}" destId="{4E7D5714-6E46-468F-B3D1-2EE088E3B30A}" srcOrd="6" destOrd="0" presId="urn:microsoft.com/office/officeart/2005/8/layout/list1"/>
    <dgm:cxn modelId="{4FFC5707-8146-442B-ACD0-852352EAA59C}" type="presParOf" srcId="{A46A4F4A-40DC-4CF0-83F7-4DA2B595C0BF}" destId="{9EF0464C-5E77-4BB1-8F08-A9414D414F3E}" srcOrd="7" destOrd="0" presId="urn:microsoft.com/office/officeart/2005/8/layout/list1"/>
    <dgm:cxn modelId="{A91717CF-7EFE-4F6B-95CC-58D9300ACA84}" type="presParOf" srcId="{A46A4F4A-40DC-4CF0-83F7-4DA2B595C0BF}" destId="{622DBFA7-F8CF-4ECA-9DB0-E31DC7698F3D}" srcOrd="8" destOrd="0" presId="urn:microsoft.com/office/officeart/2005/8/layout/list1"/>
    <dgm:cxn modelId="{2CC3966B-57A8-4F09-A342-439E2C55FC30}" type="presParOf" srcId="{622DBFA7-F8CF-4ECA-9DB0-E31DC7698F3D}" destId="{F85C8F40-E7B1-460A-96AE-DBC1A63C4A3F}" srcOrd="0" destOrd="0" presId="urn:microsoft.com/office/officeart/2005/8/layout/list1"/>
    <dgm:cxn modelId="{534372F7-8BBE-4D47-87D8-CB9944ABA733}" type="presParOf" srcId="{622DBFA7-F8CF-4ECA-9DB0-E31DC7698F3D}" destId="{8ABB4B63-BE14-41F4-8668-AE505B8D0BFC}" srcOrd="1" destOrd="0" presId="urn:microsoft.com/office/officeart/2005/8/layout/list1"/>
    <dgm:cxn modelId="{C2B94CEF-2ACF-4ED0-9A07-057D74F0C66B}" type="presParOf" srcId="{A46A4F4A-40DC-4CF0-83F7-4DA2B595C0BF}" destId="{81654958-98A6-4746-BD37-1350C0FABBDF}" srcOrd="9" destOrd="0" presId="urn:microsoft.com/office/officeart/2005/8/layout/list1"/>
    <dgm:cxn modelId="{0803A49F-E43C-43FA-9AAA-1D1EC7F90857}" type="presParOf" srcId="{A46A4F4A-40DC-4CF0-83F7-4DA2B595C0BF}" destId="{07902873-2745-40E2-AA0B-C7481F0205F2}" srcOrd="10" destOrd="0" presId="urn:microsoft.com/office/officeart/2005/8/layout/list1"/>
    <dgm:cxn modelId="{49237E46-A19E-4426-B3AF-4281C6306093}" type="presParOf" srcId="{A46A4F4A-40DC-4CF0-83F7-4DA2B595C0BF}" destId="{4FA7B02B-6590-4416-971A-B52E3B5446E0}" srcOrd="11" destOrd="0" presId="urn:microsoft.com/office/officeart/2005/8/layout/list1"/>
    <dgm:cxn modelId="{03866A81-4763-49B0-B33A-BE41C82CA4E7}" type="presParOf" srcId="{A46A4F4A-40DC-4CF0-83F7-4DA2B595C0BF}" destId="{DC430B1F-BFDB-41B0-B500-E457CD53DDF5}" srcOrd="12" destOrd="0" presId="urn:microsoft.com/office/officeart/2005/8/layout/list1"/>
    <dgm:cxn modelId="{DE687ABC-778C-4AFE-8BEF-DCE714A208FD}" type="presParOf" srcId="{DC430B1F-BFDB-41B0-B500-E457CD53DDF5}" destId="{1EB0721F-9DBB-49F6-A5AB-BEDA5124797F}" srcOrd="0" destOrd="0" presId="urn:microsoft.com/office/officeart/2005/8/layout/list1"/>
    <dgm:cxn modelId="{E4C1B203-6AD4-459C-B0B8-1EB173432900}" type="presParOf" srcId="{DC430B1F-BFDB-41B0-B500-E457CD53DDF5}" destId="{0D667E2D-5694-4B8D-BC9C-838E72655FB0}" srcOrd="1" destOrd="0" presId="urn:microsoft.com/office/officeart/2005/8/layout/list1"/>
    <dgm:cxn modelId="{A2C294E6-EA88-4DFB-B566-08326A30CB01}" type="presParOf" srcId="{A46A4F4A-40DC-4CF0-83F7-4DA2B595C0BF}" destId="{ACBA520C-A39F-4513-A665-92F8395015CC}" srcOrd="13" destOrd="0" presId="urn:microsoft.com/office/officeart/2005/8/layout/list1"/>
    <dgm:cxn modelId="{0FB31049-C9C6-441E-AEB2-CCB09A3D2740}" type="presParOf" srcId="{A46A4F4A-40DC-4CF0-83F7-4DA2B595C0BF}" destId="{362ADFE1-3541-4B2D-8092-66124E908EC3}" srcOrd="14" destOrd="0" presId="urn:microsoft.com/office/officeart/2005/8/layout/list1"/>
    <dgm:cxn modelId="{2CBCA13E-5581-427D-BAB0-3448AE3C805A}" type="presParOf" srcId="{A46A4F4A-40DC-4CF0-83F7-4DA2B595C0BF}" destId="{1ED92D29-4ABA-4040-B818-1227FF74DF42}" srcOrd="15" destOrd="0" presId="urn:microsoft.com/office/officeart/2005/8/layout/list1"/>
    <dgm:cxn modelId="{83A51E01-A0A7-41BD-99F6-4DC2BA6DA092}" type="presParOf" srcId="{A46A4F4A-40DC-4CF0-83F7-4DA2B595C0BF}" destId="{803D77E9-0521-4183-8653-5DFE3A18EED0}" srcOrd="16" destOrd="0" presId="urn:microsoft.com/office/officeart/2005/8/layout/list1"/>
    <dgm:cxn modelId="{4664502C-E37A-4551-B686-CC8902CCBED4}" type="presParOf" srcId="{803D77E9-0521-4183-8653-5DFE3A18EED0}" destId="{2B75B9A2-6187-42C2-82A9-CBD74C3BA262}" srcOrd="0" destOrd="0" presId="urn:microsoft.com/office/officeart/2005/8/layout/list1"/>
    <dgm:cxn modelId="{CD963DF9-B9F5-4E4B-BF4D-C64C24C7A580}" type="presParOf" srcId="{803D77E9-0521-4183-8653-5DFE3A18EED0}" destId="{34BF0E0F-1645-41C5-BDF8-3F4F2641B112}" srcOrd="1" destOrd="0" presId="urn:microsoft.com/office/officeart/2005/8/layout/list1"/>
    <dgm:cxn modelId="{404A27DA-6BC9-46EA-ACD3-FB208CEE3EE4}" type="presParOf" srcId="{A46A4F4A-40DC-4CF0-83F7-4DA2B595C0BF}" destId="{B736671A-E792-4197-BC62-D3A085181957}" srcOrd="17" destOrd="0" presId="urn:microsoft.com/office/officeart/2005/8/layout/list1"/>
    <dgm:cxn modelId="{73776186-A8A8-4610-AE9B-501F2E9E5CBC}" type="presParOf" srcId="{A46A4F4A-40DC-4CF0-83F7-4DA2B595C0BF}" destId="{C2ABC8BA-B7DE-470C-AAE1-F6D0012A7F2C}" srcOrd="18" destOrd="0" presId="urn:microsoft.com/office/officeart/2005/8/layout/list1"/>
  </dgm:cxnLst>
  <dgm:bg/>
  <dgm:whole>
    <a:ln>
      <a:solidFill>
        <a:srgbClr val="C0000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AE80AC-55BF-478C-8F5D-063CA98DEC0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9245431-EC27-42C6-97F5-674C96A8893C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3200" b="1" dirty="0" smtClean="0">
              <a:solidFill>
                <a:schemeClr val="tx1"/>
              </a:solidFill>
            </a:rPr>
            <a:t>Radyasyon Türleri</a:t>
          </a:r>
          <a:endParaRPr lang="tr-TR" sz="3200" b="1" dirty="0">
            <a:solidFill>
              <a:schemeClr val="tx1"/>
            </a:solidFill>
          </a:endParaRPr>
        </a:p>
      </dgm:t>
    </dgm:pt>
    <dgm:pt modelId="{B47EE3D0-5A3E-4EDF-A34A-BB8791001EDD}" type="parTrans" cxnId="{521B2686-D9DF-42FD-9D76-527FDA1AE01D}">
      <dgm:prSet/>
      <dgm:spPr/>
      <dgm:t>
        <a:bodyPr/>
        <a:lstStyle/>
        <a:p>
          <a:endParaRPr lang="tr-TR"/>
        </a:p>
      </dgm:t>
    </dgm:pt>
    <dgm:pt modelId="{370F95A8-8B37-4F71-9533-067CCD633A48}" type="sibTrans" cxnId="{521B2686-D9DF-42FD-9D76-527FDA1AE01D}">
      <dgm:prSet/>
      <dgm:spPr/>
      <dgm:t>
        <a:bodyPr/>
        <a:lstStyle/>
        <a:p>
          <a:endParaRPr lang="tr-TR"/>
        </a:p>
      </dgm:t>
    </dgm:pt>
    <dgm:pt modelId="{61D6B89C-1B39-4143-BFFE-E10023A0329E}" type="asst">
      <dgm:prSet phldrT="[Metin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tr-TR" b="1" dirty="0" smtClean="0">
              <a:solidFill>
                <a:schemeClr val="tx1"/>
              </a:solidFill>
            </a:rPr>
            <a:t>İyonize Olan Elektromanyetik Radyasyon</a:t>
          </a:r>
        </a:p>
        <a:p>
          <a:pPr algn="l"/>
          <a:r>
            <a:rPr lang="tr-TR" b="1" dirty="0" smtClean="0">
              <a:solidFill>
                <a:schemeClr val="tx1"/>
              </a:solidFill>
            </a:rPr>
            <a:t>1-X-Işınları</a:t>
          </a:r>
        </a:p>
        <a:p>
          <a:pPr algn="l"/>
          <a:r>
            <a:rPr lang="tr-TR" b="1" dirty="0" smtClean="0">
              <a:solidFill>
                <a:schemeClr val="tx1"/>
              </a:solidFill>
            </a:rPr>
            <a:t>2-Gama Işınları</a:t>
          </a:r>
        </a:p>
        <a:p>
          <a:pPr algn="l"/>
          <a:r>
            <a:rPr lang="tr-TR" b="1" dirty="0" smtClean="0">
              <a:solidFill>
                <a:schemeClr val="tx1"/>
              </a:solidFill>
            </a:rPr>
            <a:t>3-Kozmik Işınları</a:t>
          </a:r>
          <a:endParaRPr lang="tr-TR" b="1" dirty="0">
            <a:solidFill>
              <a:schemeClr val="tx1"/>
            </a:solidFill>
          </a:endParaRPr>
        </a:p>
      </dgm:t>
    </dgm:pt>
    <dgm:pt modelId="{AFD9EE11-9EC4-40C1-BFC6-8DD710E44DDD}" type="parTrans" cxnId="{5433753C-8089-40E6-B446-676000154155}">
      <dgm:prSet/>
      <dgm:spPr/>
      <dgm:t>
        <a:bodyPr/>
        <a:lstStyle/>
        <a:p>
          <a:endParaRPr lang="tr-TR"/>
        </a:p>
      </dgm:t>
    </dgm:pt>
    <dgm:pt modelId="{3951ADDE-24BE-403C-B76E-77DF39B1A2E3}" type="sibTrans" cxnId="{5433753C-8089-40E6-B446-676000154155}">
      <dgm:prSet/>
      <dgm:spPr/>
      <dgm:t>
        <a:bodyPr/>
        <a:lstStyle/>
        <a:p>
          <a:endParaRPr lang="tr-TR"/>
        </a:p>
      </dgm:t>
    </dgm:pt>
    <dgm:pt modelId="{6AA1A88E-E5CA-4A76-870F-FF6016BB6A85}" type="asst">
      <dgm:prSet phldrT="[Metin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tr-TR" b="1" dirty="0" smtClean="0">
              <a:solidFill>
                <a:schemeClr val="tx1"/>
              </a:solidFill>
            </a:rPr>
            <a:t>İyonize Olan </a:t>
          </a:r>
          <a:r>
            <a:rPr lang="tr-TR" b="1" dirty="0" err="1" smtClean="0">
              <a:solidFill>
                <a:schemeClr val="tx1"/>
              </a:solidFill>
            </a:rPr>
            <a:t>Partiküler</a:t>
          </a:r>
          <a:r>
            <a:rPr lang="tr-TR" b="1" dirty="0" smtClean="0">
              <a:solidFill>
                <a:schemeClr val="tx1"/>
              </a:solidFill>
            </a:rPr>
            <a:t> Radyasyon</a:t>
          </a:r>
        </a:p>
        <a:p>
          <a:pPr algn="l"/>
          <a:r>
            <a:rPr lang="tr-TR" b="1" dirty="0" smtClean="0">
              <a:solidFill>
                <a:schemeClr val="tx1"/>
              </a:solidFill>
            </a:rPr>
            <a:t>1-Beta Parçacıkları</a:t>
          </a:r>
        </a:p>
        <a:p>
          <a:pPr algn="l"/>
          <a:r>
            <a:rPr lang="tr-TR" b="1" dirty="0" smtClean="0">
              <a:solidFill>
                <a:schemeClr val="tx1"/>
              </a:solidFill>
            </a:rPr>
            <a:t>2-Alfa Parçacıkları</a:t>
          </a:r>
        </a:p>
        <a:p>
          <a:pPr algn="l"/>
          <a:r>
            <a:rPr lang="tr-TR" b="1" dirty="0" smtClean="0">
              <a:solidFill>
                <a:schemeClr val="tx1"/>
              </a:solidFill>
            </a:rPr>
            <a:t>3-Nötronlar</a:t>
          </a:r>
          <a:endParaRPr lang="tr-TR" b="1" dirty="0">
            <a:solidFill>
              <a:schemeClr val="tx1"/>
            </a:solidFill>
          </a:endParaRPr>
        </a:p>
      </dgm:t>
    </dgm:pt>
    <dgm:pt modelId="{78E29AB7-6852-4AE2-8F47-8029852718FA}" type="parTrans" cxnId="{0EFF9061-2E7B-4DDB-8866-E3831D4D4B17}">
      <dgm:prSet/>
      <dgm:spPr/>
      <dgm:t>
        <a:bodyPr/>
        <a:lstStyle/>
        <a:p>
          <a:endParaRPr lang="tr-TR"/>
        </a:p>
      </dgm:t>
    </dgm:pt>
    <dgm:pt modelId="{EC01BBD3-4422-46B8-A7CE-4AF0A731E40C}" type="sibTrans" cxnId="{0EFF9061-2E7B-4DDB-8866-E3831D4D4B17}">
      <dgm:prSet/>
      <dgm:spPr/>
      <dgm:t>
        <a:bodyPr/>
        <a:lstStyle/>
        <a:p>
          <a:endParaRPr lang="tr-TR"/>
        </a:p>
      </dgm:t>
    </dgm:pt>
    <dgm:pt modelId="{406A0E1B-738C-4C2B-8F32-BAD5DA32706A}" type="pres">
      <dgm:prSet presAssocID="{EEAE80AC-55BF-478C-8F5D-063CA98DEC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F99221F-3A18-492C-9240-73FE15BE13EE}" type="pres">
      <dgm:prSet presAssocID="{39245431-EC27-42C6-97F5-674C96A8893C}" presName="hierRoot1" presStyleCnt="0">
        <dgm:presLayoutVars>
          <dgm:hierBranch val="init"/>
        </dgm:presLayoutVars>
      </dgm:prSet>
      <dgm:spPr/>
    </dgm:pt>
    <dgm:pt modelId="{7F41220B-5BAC-409E-A053-81FCD665A49F}" type="pres">
      <dgm:prSet presAssocID="{39245431-EC27-42C6-97F5-674C96A8893C}" presName="rootComposite1" presStyleCnt="0"/>
      <dgm:spPr/>
    </dgm:pt>
    <dgm:pt modelId="{933E0C92-23A1-4C05-B8C6-A450831D7071}" type="pres">
      <dgm:prSet presAssocID="{39245431-EC27-42C6-97F5-674C96A8893C}" presName="rootText1" presStyleLbl="node0" presStyleIdx="0" presStyleCnt="1" custScaleY="77638" custLinFactNeighborX="-1828" custLinFactNeighborY="-521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9AF2174-C0A1-4C84-9EB8-12DDC57F0DDE}" type="pres">
      <dgm:prSet presAssocID="{39245431-EC27-42C6-97F5-674C96A8893C}" presName="rootConnector1" presStyleLbl="node1" presStyleIdx="0" presStyleCnt="0"/>
      <dgm:spPr/>
      <dgm:t>
        <a:bodyPr/>
        <a:lstStyle/>
        <a:p>
          <a:endParaRPr lang="tr-TR"/>
        </a:p>
      </dgm:t>
    </dgm:pt>
    <dgm:pt modelId="{91F4A243-DAD2-4088-8EF5-8FF1402C1E4A}" type="pres">
      <dgm:prSet presAssocID="{39245431-EC27-42C6-97F5-674C96A8893C}" presName="hierChild2" presStyleCnt="0"/>
      <dgm:spPr/>
    </dgm:pt>
    <dgm:pt modelId="{7BDA9D2D-B5DC-462C-9AA7-7A43F0933A3E}" type="pres">
      <dgm:prSet presAssocID="{39245431-EC27-42C6-97F5-674C96A8893C}" presName="hierChild3" presStyleCnt="0"/>
      <dgm:spPr/>
    </dgm:pt>
    <dgm:pt modelId="{7EE28CA5-925B-481E-884C-8BBEEF722318}" type="pres">
      <dgm:prSet presAssocID="{AFD9EE11-9EC4-40C1-BFC6-8DD710E44DDD}" presName="Name111" presStyleLbl="parChTrans1D2" presStyleIdx="0" presStyleCnt="2"/>
      <dgm:spPr/>
      <dgm:t>
        <a:bodyPr/>
        <a:lstStyle/>
        <a:p>
          <a:endParaRPr lang="tr-TR"/>
        </a:p>
      </dgm:t>
    </dgm:pt>
    <dgm:pt modelId="{E16CCD64-E7C1-430B-92C7-DA32680D2E4B}" type="pres">
      <dgm:prSet presAssocID="{61D6B89C-1B39-4143-BFFE-E10023A0329E}" presName="hierRoot3" presStyleCnt="0">
        <dgm:presLayoutVars>
          <dgm:hierBranch val="init"/>
        </dgm:presLayoutVars>
      </dgm:prSet>
      <dgm:spPr/>
    </dgm:pt>
    <dgm:pt modelId="{9C0E213A-84D5-4CF8-B3BC-CBC06AFEF066}" type="pres">
      <dgm:prSet presAssocID="{61D6B89C-1B39-4143-BFFE-E10023A0329E}" presName="rootComposite3" presStyleCnt="0"/>
      <dgm:spPr/>
    </dgm:pt>
    <dgm:pt modelId="{900EBA7C-2E8D-430E-A31C-178030E99214}" type="pres">
      <dgm:prSet presAssocID="{61D6B89C-1B39-4143-BFFE-E10023A0329E}" presName="rootText3" presStyleLbl="asst1" presStyleIdx="0" presStyleCnt="2" custLinFactX="19387" custLinFactNeighborX="100000" custLinFactNeighborY="3923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653D2D7-CFE8-44CE-99E1-D315F566AC1D}" type="pres">
      <dgm:prSet presAssocID="{61D6B89C-1B39-4143-BFFE-E10023A0329E}" presName="rootConnector3" presStyleLbl="asst1" presStyleIdx="0" presStyleCnt="2"/>
      <dgm:spPr/>
      <dgm:t>
        <a:bodyPr/>
        <a:lstStyle/>
        <a:p>
          <a:endParaRPr lang="tr-TR"/>
        </a:p>
      </dgm:t>
    </dgm:pt>
    <dgm:pt modelId="{B186DC01-AF91-46BD-9059-179775CA1DAC}" type="pres">
      <dgm:prSet presAssocID="{61D6B89C-1B39-4143-BFFE-E10023A0329E}" presName="hierChild6" presStyleCnt="0"/>
      <dgm:spPr/>
    </dgm:pt>
    <dgm:pt modelId="{04DE32A1-F646-4333-833A-0D4F92A77D18}" type="pres">
      <dgm:prSet presAssocID="{61D6B89C-1B39-4143-BFFE-E10023A0329E}" presName="hierChild7" presStyleCnt="0"/>
      <dgm:spPr/>
    </dgm:pt>
    <dgm:pt modelId="{E8B40CF8-4426-41A9-AF75-13FBDFE042BF}" type="pres">
      <dgm:prSet presAssocID="{78E29AB7-6852-4AE2-8F47-8029852718FA}" presName="Name111" presStyleLbl="parChTrans1D2" presStyleIdx="1" presStyleCnt="2"/>
      <dgm:spPr/>
      <dgm:t>
        <a:bodyPr/>
        <a:lstStyle/>
        <a:p>
          <a:endParaRPr lang="tr-TR"/>
        </a:p>
      </dgm:t>
    </dgm:pt>
    <dgm:pt modelId="{528FAA49-29D5-4A79-99ED-56EA21165102}" type="pres">
      <dgm:prSet presAssocID="{6AA1A88E-E5CA-4A76-870F-FF6016BB6A85}" presName="hierRoot3" presStyleCnt="0">
        <dgm:presLayoutVars>
          <dgm:hierBranch val="init"/>
        </dgm:presLayoutVars>
      </dgm:prSet>
      <dgm:spPr/>
    </dgm:pt>
    <dgm:pt modelId="{FCCFF26D-8292-4CCE-80EA-136C8D9F3ACC}" type="pres">
      <dgm:prSet presAssocID="{6AA1A88E-E5CA-4A76-870F-FF6016BB6A85}" presName="rootComposite3" presStyleCnt="0"/>
      <dgm:spPr/>
    </dgm:pt>
    <dgm:pt modelId="{618CF2A2-E267-4E39-9027-5E23B1008BF0}" type="pres">
      <dgm:prSet presAssocID="{6AA1A88E-E5CA-4A76-870F-FF6016BB6A85}" presName="rootText3" presStyleLbl="asst1" presStyleIdx="1" presStyleCnt="2" custLinFactNeighborX="18993" custLinFactNeighborY="-7259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AC895D8-929A-4847-94D8-D00F10B448F5}" type="pres">
      <dgm:prSet presAssocID="{6AA1A88E-E5CA-4A76-870F-FF6016BB6A85}" presName="rootConnector3" presStyleLbl="asst1" presStyleIdx="1" presStyleCnt="2"/>
      <dgm:spPr/>
      <dgm:t>
        <a:bodyPr/>
        <a:lstStyle/>
        <a:p>
          <a:endParaRPr lang="tr-TR"/>
        </a:p>
      </dgm:t>
    </dgm:pt>
    <dgm:pt modelId="{4E286F03-4596-47BC-9145-95DFA40DF67B}" type="pres">
      <dgm:prSet presAssocID="{6AA1A88E-E5CA-4A76-870F-FF6016BB6A85}" presName="hierChild6" presStyleCnt="0"/>
      <dgm:spPr/>
    </dgm:pt>
    <dgm:pt modelId="{27745024-8F2A-447E-8555-CFC70E104AF9}" type="pres">
      <dgm:prSet presAssocID="{6AA1A88E-E5CA-4A76-870F-FF6016BB6A85}" presName="hierChild7" presStyleCnt="0"/>
      <dgm:spPr/>
    </dgm:pt>
  </dgm:ptLst>
  <dgm:cxnLst>
    <dgm:cxn modelId="{D07DA217-9FC0-4E3E-8A2A-57DAEF7855B9}" type="presOf" srcId="{39245431-EC27-42C6-97F5-674C96A8893C}" destId="{933E0C92-23A1-4C05-B8C6-A450831D7071}" srcOrd="0" destOrd="0" presId="urn:microsoft.com/office/officeart/2005/8/layout/orgChart1"/>
    <dgm:cxn modelId="{42450004-CF4D-4736-87A1-654A9234C26D}" type="presOf" srcId="{78E29AB7-6852-4AE2-8F47-8029852718FA}" destId="{E8B40CF8-4426-41A9-AF75-13FBDFE042BF}" srcOrd="0" destOrd="0" presId="urn:microsoft.com/office/officeart/2005/8/layout/orgChart1"/>
    <dgm:cxn modelId="{5433753C-8089-40E6-B446-676000154155}" srcId="{39245431-EC27-42C6-97F5-674C96A8893C}" destId="{61D6B89C-1B39-4143-BFFE-E10023A0329E}" srcOrd="0" destOrd="0" parTransId="{AFD9EE11-9EC4-40C1-BFC6-8DD710E44DDD}" sibTransId="{3951ADDE-24BE-403C-B76E-77DF39B1A2E3}"/>
    <dgm:cxn modelId="{36F93DA2-EE97-4D91-8752-11F1C8EF1652}" type="presOf" srcId="{61D6B89C-1B39-4143-BFFE-E10023A0329E}" destId="{0653D2D7-CFE8-44CE-99E1-D315F566AC1D}" srcOrd="1" destOrd="0" presId="urn:microsoft.com/office/officeart/2005/8/layout/orgChart1"/>
    <dgm:cxn modelId="{521B2686-D9DF-42FD-9D76-527FDA1AE01D}" srcId="{EEAE80AC-55BF-478C-8F5D-063CA98DEC0C}" destId="{39245431-EC27-42C6-97F5-674C96A8893C}" srcOrd="0" destOrd="0" parTransId="{B47EE3D0-5A3E-4EDF-A34A-BB8791001EDD}" sibTransId="{370F95A8-8B37-4F71-9533-067CCD633A48}"/>
    <dgm:cxn modelId="{397F5948-B584-44D2-AAD2-BEB2A3D1FC48}" type="presOf" srcId="{6AA1A88E-E5CA-4A76-870F-FF6016BB6A85}" destId="{618CF2A2-E267-4E39-9027-5E23B1008BF0}" srcOrd="0" destOrd="0" presId="urn:microsoft.com/office/officeart/2005/8/layout/orgChart1"/>
    <dgm:cxn modelId="{24DE7D95-172C-4A23-BED1-29CEA1D35766}" type="presOf" srcId="{6AA1A88E-E5CA-4A76-870F-FF6016BB6A85}" destId="{6AC895D8-929A-4847-94D8-D00F10B448F5}" srcOrd="1" destOrd="0" presId="urn:microsoft.com/office/officeart/2005/8/layout/orgChart1"/>
    <dgm:cxn modelId="{2145C633-A8EA-457D-AB29-336E5C21EBBF}" type="presOf" srcId="{AFD9EE11-9EC4-40C1-BFC6-8DD710E44DDD}" destId="{7EE28CA5-925B-481E-884C-8BBEEF722318}" srcOrd="0" destOrd="0" presId="urn:microsoft.com/office/officeart/2005/8/layout/orgChart1"/>
    <dgm:cxn modelId="{7E78D621-9F5B-428A-8106-2F13ECDE3B42}" type="presOf" srcId="{EEAE80AC-55BF-478C-8F5D-063CA98DEC0C}" destId="{406A0E1B-738C-4C2B-8F32-BAD5DA32706A}" srcOrd="0" destOrd="0" presId="urn:microsoft.com/office/officeart/2005/8/layout/orgChart1"/>
    <dgm:cxn modelId="{0EFF9061-2E7B-4DDB-8866-E3831D4D4B17}" srcId="{39245431-EC27-42C6-97F5-674C96A8893C}" destId="{6AA1A88E-E5CA-4A76-870F-FF6016BB6A85}" srcOrd="1" destOrd="0" parTransId="{78E29AB7-6852-4AE2-8F47-8029852718FA}" sibTransId="{EC01BBD3-4422-46B8-A7CE-4AF0A731E40C}"/>
    <dgm:cxn modelId="{828E12E0-867B-4FEA-93BC-C1FBE5BA9D40}" type="presOf" srcId="{61D6B89C-1B39-4143-BFFE-E10023A0329E}" destId="{900EBA7C-2E8D-430E-A31C-178030E99214}" srcOrd="0" destOrd="0" presId="urn:microsoft.com/office/officeart/2005/8/layout/orgChart1"/>
    <dgm:cxn modelId="{F3D769A9-E846-4F14-8733-5E5074C5DAFC}" type="presOf" srcId="{39245431-EC27-42C6-97F5-674C96A8893C}" destId="{A9AF2174-C0A1-4C84-9EB8-12DDC57F0DDE}" srcOrd="1" destOrd="0" presId="urn:microsoft.com/office/officeart/2005/8/layout/orgChart1"/>
    <dgm:cxn modelId="{EE96DAC7-A036-41B9-80BA-BD50296ADDD9}" type="presParOf" srcId="{406A0E1B-738C-4C2B-8F32-BAD5DA32706A}" destId="{BF99221F-3A18-492C-9240-73FE15BE13EE}" srcOrd="0" destOrd="0" presId="urn:microsoft.com/office/officeart/2005/8/layout/orgChart1"/>
    <dgm:cxn modelId="{8101FB8D-A022-495A-B7A1-7D2C1867D105}" type="presParOf" srcId="{BF99221F-3A18-492C-9240-73FE15BE13EE}" destId="{7F41220B-5BAC-409E-A053-81FCD665A49F}" srcOrd="0" destOrd="0" presId="urn:microsoft.com/office/officeart/2005/8/layout/orgChart1"/>
    <dgm:cxn modelId="{BEC0FF6A-CCD5-4462-B9CD-6CAC11362DA6}" type="presParOf" srcId="{7F41220B-5BAC-409E-A053-81FCD665A49F}" destId="{933E0C92-23A1-4C05-B8C6-A450831D7071}" srcOrd="0" destOrd="0" presId="urn:microsoft.com/office/officeart/2005/8/layout/orgChart1"/>
    <dgm:cxn modelId="{05C014F1-7C14-48D3-A4BD-9DCB466C4A29}" type="presParOf" srcId="{7F41220B-5BAC-409E-A053-81FCD665A49F}" destId="{A9AF2174-C0A1-4C84-9EB8-12DDC57F0DDE}" srcOrd="1" destOrd="0" presId="urn:microsoft.com/office/officeart/2005/8/layout/orgChart1"/>
    <dgm:cxn modelId="{DF79014C-E9AE-4990-9A56-BFA13204424D}" type="presParOf" srcId="{BF99221F-3A18-492C-9240-73FE15BE13EE}" destId="{91F4A243-DAD2-4088-8EF5-8FF1402C1E4A}" srcOrd="1" destOrd="0" presId="urn:microsoft.com/office/officeart/2005/8/layout/orgChart1"/>
    <dgm:cxn modelId="{F63A1E29-9E1A-4EB9-8A91-24D11FFFA4F4}" type="presParOf" srcId="{BF99221F-3A18-492C-9240-73FE15BE13EE}" destId="{7BDA9D2D-B5DC-462C-9AA7-7A43F0933A3E}" srcOrd="2" destOrd="0" presId="urn:microsoft.com/office/officeart/2005/8/layout/orgChart1"/>
    <dgm:cxn modelId="{68FA373C-0782-4AF9-B1C9-796507C00E6C}" type="presParOf" srcId="{7BDA9D2D-B5DC-462C-9AA7-7A43F0933A3E}" destId="{7EE28CA5-925B-481E-884C-8BBEEF722318}" srcOrd="0" destOrd="0" presId="urn:microsoft.com/office/officeart/2005/8/layout/orgChart1"/>
    <dgm:cxn modelId="{A3A5D5B7-953C-4E42-B021-0A398539D050}" type="presParOf" srcId="{7BDA9D2D-B5DC-462C-9AA7-7A43F0933A3E}" destId="{E16CCD64-E7C1-430B-92C7-DA32680D2E4B}" srcOrd="1" destOrd="0" presId="urn:microsoft.com/office/officeart/2005/8/layout/orgChart1"/>
    <dgm:cxn modelId="{4170BF77-9298-4BD8-827B-02B8671AE593}" type="presParOf" srcId="{E16CCD64-E7C1-430B-92C7-DA32680D2E4B}" destId="{9C0E213A-84D5-4CF8-B3BC-CBC06AFEF066}" srcOrd="0" destOrd="0" presId="urn:microsoft.com/office/officeart/2005/8/layout/orgChart1"/>
    <dgm:cxn modelId="{42B134B6-77AE-4813-9C0D-40814E2086B3}" type="presParOf" srcId="{9C0E213A-84D5-4CF8-B3BC-CBC06AFEF066}" destId="{900EBA7C-2E8D-430E-A31C-178030E99214}" srcOrd="0" destOrd="0" presId="urn:microsoft.com/office/officeart/2005/8/layout/orgChart1"/>
    <dgm:cxn modelId="{D3E2CE62-E315-4413-B942-D822267FD862}" type="presParOf" srcId="{9C0E213A-84D5-4CF8-B3BC-CBC06AFEF066}" destId="{0653D2D7-CFE8-44CE-99E1-D315F566AC1D}" srcOrd="1" destOrd="0" presId="urn:microsoft.com/office/officeart/2005/8/layout/orgChart1"/>
    <dgm:cxn modelId="{B0626789-A67A-47DF-8673-CE1C4B02EE0A}" type="presParOf" srcId="{E16CCD64-E7C1-430B-92C7-DA32680D2E4B}" destId="{B186DC01-AF91-46BD-9059-179775CA1DAC}" srcOrd="1" destOrd="0" presId="urn:microsoft.com/office/officeart/2005/8/layout/orgChart1"/>
    <dgm:cxn modelId="{E333DD55-8439-4AB8-B516-93DB5B7088E1}" type="presParOf" srcId="{E16CCD64-E7C1-430B-92C7-DA32680D2E4B}" destId="{04DE32A1-F646-4333-833A-0D4F92A77D18}" srcOrd="2" destOrd="0" presId="urn:microsoft.com/office/officeart/2005/8/layout/orgChart1"/>
    <dgm:cxn modelId="{6401C6B0-2D67-4B9D-AD9D-1129AEAA6076}" type="presParOf" srcId="{7BDA9D2D-B5DC-462C-9AA7-7A43F0933A3E}" destId="{E8B40CF8-4426-41A9-AF75-13FBDFE042BF}" srcOrd="2" destOrd="0" presId="urn:microsoft.com/office/officeart/2005/8/layout/orgChart1"/>
    <dgm:cxn modelId="{52CD2654-C1C2-458B-B61F-D11690D40031}" type="presParOf" srcId="{7BDA9D2D-B5DC-462C-9AA7-7A43F0933A3E}" destId="{528FAA49-29D5-4A79-99ED-56EA21165102}" srcOrd="3" destOrd="0" presId="urn:microsoft.com/office/officeart/2005/8/layout/orgChart1"/>
    <dgm:cxn modelId="{2C80E253-2A33-451E-87C7-C1A387491020}" type="presParOf" srcId="{528FAA49-29D5-4A79-99ED-56EA21165102}" destId="{FCCFF26D-8292-4CCE-80EA-136C8D9F3ACC}" srcOrd="0" destOrd="0" presId="urn:microsoft.com/office/officeart/2005/8/layout/orgChart1"/>
    <dgm:cxn modelId="{0B1A19F2-D049-459B-BB91-E61D9F3FF8C0}" type="presParOf" srcId="{FCCFF26D-8292-4CCE-80EA-136C8D9F3ACC}" destId="{618CF2A2-E267-4E39-9027-5E23B1008BF0}" srcOrd="0" destOrd="0" presId="urn:microsoft.com/office/officeart/2005/8/layout/orgChart1"/>
    <dgm:cxn modelId="{68155F52-D6DD-4450-86D2-BF8EF1B70568}" type="presParOf" srcId="{FCCFF26D-8292-4CCE-80EA-136C8D9F3ACC}" destId="{6AC895D8-929A-4847-94D8-D00F10B448F5}" srcOrd="1" destOrd="0" presId="urn:microsoft.com/office/officeart/2005/8/layout/orgChart1"/>
    <dgm:cxn modelId="{BDD7F140-F6C9-48C0-99B0-C10F1D6B2F7B}" type="presParOf" srcId="{528FAA49-29D5-4A79-99ED-56EA21165102}" destId="{4E286F03-4596-47BC-9145-95DFA40DF67B}" srcOrd="1" destOrd="0" presId="urn:microsoft.com/office/officeart/2005/8/layout/orgChart1"/>
    <dgm:cxn modelId="{E26A9EAF-3985-4492-9527-6E25BC0A915D}" type="presParOf" srcId="{528FAA49-29D5-4A79-99ED-56EA21165102}" destId="{27745024-8F2A-447E-8555-CFC70E104A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89FC79-7A7B-498F-B991-EF6B80A477EB}">
      <dsp:nvSpPr>
        <dsp:cNvPr id="0" name=""/>
        <dsp:cNvSpPr/>
      </dsp:nvSpPr>
      <dsp:spPr>
        <a:xfrm>
          <a:off x="0" y="536647"/>
          <a:ext cx="850112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F3C85-099C-495B-B8A8-A0732E084C22}">
      <dsp:nvSpPr>
        <dsp:cNvPr id="0" name=""/>
        <dsp:cNvSpPr/>
      </dsp:nvSpPr>
      <dsp:spPr>
        <a:xfrm>
          <a:off x="405131" y="120322"/>
          <a:ext cx="8089862" cy="549165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C00000"/>
              </a:solidFill>
            </a:rPr>
            <a:t>Fiziksel Etkiler</a:t>
          </a:r>
          <a:r>
            <a:rPr lang="tr-TR" sz="1800" b="1" kern="1200" dirty="0" smtClean="0">
              <a:solidFill>
                <a:srgbClr val="FF0000"/>
              </a:solidFill>
            </a:rPr>
            <a:t>:</a:t>
          </a:r>
          <a:r>
            <a:rPr lang="tr-TR" sz="1800" b="1" kern="1200" dirty="0" smtClean="0">
              <a:solidFill>
                <a:schemeClr val="tx1"/>
              </a:solidFill>
            </a:rPr>
            <a:t> </a:t>
          </a:r>
          <a:r>
            <a:rPr lang="tr-TR" sz="1800" b="0" kern="1200" dirty="0" smtClean="0">
              <a:solidFill>
                <a:schemeClr val="tx1"/>
              </a:solidFill>
            </a:rPr>
            <a:t>Geçici veya sürekli işitme bozuklukları</a:t>
          </a:r>
          <a:endParaRPr lang="tr-TR" sz="1800" b="0" kern="1200" dirty="0">
            <a:solidFill>
              <a:schemeClr val="tx1"/>
            </a:solidFill>
          </a:endParaRPr>
        </a:p>
      </dsp:txBody>
      <dsp:txXfrm>
        <a:off x="405131" y="120322"/>
        <a:ext cx="8089862" cy="549165"/>
      </dsp:txXfrm>
    </dsp:sp>
    <dsp:sp modelId="{4E7D5714-6E46-468F-B3D1-2EE088E3B30A}">
      <dsp:nvSpPr>
        <dsp:cNvPr id="0" name=""/>
        <dsp:cNvSpPr/>
      </dsp:nvSpPr>
      <dsp:spPr>
        <a:xfrm>
          <a:off x="0" y="1790762"/>
          <a:ext cx="850112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E1D60-F49F-4F8E-AAE3-1AF6D8E38BCE}">
      <dsp:nvSpPr>
        <dsp:cNvPr id="0" name=""/>
        <dsp:cNvSpPr/>
      </dsp:nvSpPr>
      <dsp:spPr>
        <a:xfrm>
          <a:off x="406019" y="923941"/>
          <a:ext cx="8095102" cy="111155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C00000"/>
              </a:solidFill>
            </a:rPr>
            <a:t>Fizyolojik Etkiler</a:t>
          </a:r>
          <a:r>
            <a:rPr lang="tr-TR" sz="1800" b="1" kern="1200" dirty="0" smtClean="0">
              <a:solidFill>
                <a:srgbClr val="FF0000"/>
              </a:solidFill>
            </a:rPr>
            <a:t>:</a:t>
          </a:r>
          <a:r>
            <a:rPr lang="tr-TR" sz="1800" b="1" kern="1200" dirty="0" smtClean="0">
              <a:solidFill>
                <a:schemeClr val="bg1"/>
              </a:solidFill>
            </a:rPr>
            <a:t> </a:t>
          </a:r>
          <a:r>
            <a:rPr lang="tr-TR" sz="1800" b="0" kern="1200" dirty="0" smtClean="0">
              <a:solidFill>
                <a:schemeClr val="tx1"/>
              </a:solidFill>
            </a:rPr>
            <a:t>Kan basıncının artması,dolaşım bozuklukları,solunumda hızlanma,kalp atışlarında artma,ani refleks. İşitme duyusu kaybı, acı hissi, sinir sistemi ve dolaşım sistemi bozuklukları ve </a:t>
          </a:r>
          <a:r>
            <a:rPr lang="tr-TR" sz="1800" b="0" kern="1200" dirty="0" err="1" smtClean="0">
              <a:solidFill>
                <a:schemeClr val="tx1"/>
              </a:solidFill>
            </a:rPr>
            <a:t>hormonal</a:t>
          </a:r>
          <a:r>
            <a:rPr lang="tr-TR" sz="1800" b="0" kern="1200" dirty="0" smtClean="0">
              <a:solidFill>
                <a:schemeClr val="tx1"/>
              </a:solidFill>
            </a:rPr>
            <a:t> denge bozulması ,</a:t>
          </a:r>
          <a:endParaRPr lang="tr-TR" sz="1800" b="0" kern="1200" dirty="0">
            <a:solidFill>
              <a:schemeClr val="tx1"/>
            </a:solidFill>
          </a:endParaRPr>
        </a:p>
      </dsp:txBody>
      <dsp:txXfrm>
        <a:off x="406019" y="923941"/>
        <a:ext cx="8095102" cy="1111554"/>
      </dsp:txXfrm>
    </dsp:sp>
    <dsp:sp modelId="{07902873-2745-40E2-AA0B-C7481F0205F2}">
      <dsp:nvSpPr>
        <dsp:cNvPr id="0" name=""/>
        <dsp:cNvSpPr/>
      </dsp:nvSpPr>
      <dsp:spPr>
        <a:xfrm>
          <a:off x="0" y="2625124"/>
          <a:ext cx="850112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B4B63-BE14-41F4-8668-AE505B8D0BFC}">
      <dsp:nvSpPr>
        <dsp:cNvPr id="0" name=""/>
        <dsp:cNvSpPr/>
      </dsp:nvSpPr>
      <dsp:spPr>
        <a:xfrm>
          <a:off x="425056" y="2066162"/>
          <a:ext cx="8061112" cy="691801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C00000"/>
              </a:solidFill>
            </a:rPr>
            <a:t>Psikolojik Etkiler</a:t>
          </a:r>
          <a:r>
            <a:rPr lang="tr-TR" sz="1800" b="0" kern="1200" dirty="0" smtClean="0">
              <a:solidFill>
                <a:srgbClr val="C00000"/>
              </a:solidFill>
            </a:rPr>
            <a:t>: </a:t>
          </a:r>
          <a:r>
            <a:rPr lang="tr-TR" sz="1800" b="0" kern="1200" dirty="0" smtClean="0">
              <a:solidFill>
                <a:schemeClr val="tx1"/>
              </a:solidFill>
            </a:rPr>
            <a:t>Davranış bozuklukları,aşırı sinirlilik stres,uygunsuzluk ,yorgunluk </a:t>
          </a:r>
          <a:endParaRPr lang="tr-TR" sz="1800" b="0" kern="1200" dirty="0">
            <a:solidFill>
              <a:schemeClr val="tx1"/>
            </a:solidFill>
          </a:endParaRPr>
        </a:p>
      </dsp:txBody>
      <dsp:txXfrm>
        <a:off x="425056" y="2066162"/>
        <a:ext cx="8061112" cy="691801"/>
      </dsp:txXfrm>
    </dsp:sp>
    <dsp:sp modelId="{362ADFE1-3541-4B2D-8092-66124E908EC3}">
      <dsp:nvSpPr>
        <dsp:cNvPr id="0" name=""/>
        <dsp:cNvSpPr/>
      </dsp:nvSpPr>
      <dsp:spPr>
        <a:xfrm>
          <a:off x="0" y="3845715"/>
          <a:ext cx="850112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67E2D-5694-4B8D-BC9C-838E72655FB0}">
      <dsp:nvSpPr>
        <dsp:cNvPr id="0" name=""/>
        <dsp:cNvSpPr/>
      </dsp:nvSpPr>
      <dsp:spPr>
        <a:xfrm>
          <a:off x="404301" y="2900524"/>
          <a:ext cx="8093944" cy="1078031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C00000"/>
              </a:solidFill>
            </a:rPr>
            <a:t>Performans </a:t>
          </a:r>
          <a:r>
            <a:rPr lang="tr-TR" sz="1800" b="1" kern="1200" dirty="0" smtClean="0">
              <a:solidFill>
                <a:srgbClr val="FF0000"/>
              </a:solidFill>
            </a:rPr>
            <a:t>Etkileri : </a:t>
          </a:r>
          <a:r>
            <a:rPr lang="tr-TR" sz="1800" b="0" kern="1200" dirty="0" smtClean="0">
              <a:solidFill>
                <a:schemeClr val="tx1"/>
              </a:solidFill>
            </a:rPr>
            <a:t>İş veriminin düşmesi , konsantrasyon bozukluğu hareketlerin yavaşlaması. Konuşmaları engelleyerek iş performansının ve </a:t>
          </a:r>
          <a:r>
            <a:rPr lang="tr-TR" sz="1800" b="0" kern="1200" dirty="0" err="1" smtClean="0">
              <a:solidFill>
                <a:schemeClr val="tx1"/>
              </a:solidFill>
            </a:rPr>
            <a:t>işgüvenliğinin</a:t>
          </a:r>
          <a:r>
            <a:rPr lang="tr-TR" sz="1800" b="0" kern="1200" dirty="0" smtClean="0">
              <a:solidFill>
                <a:schemeClr val="tx1"/>
              </a:solidFill>
            </a:rPr>
            <a:t> azalması  ortaya çıkmaktadır.</a:t>
          </a:r>
          <a:endParaRPr lang="tr-TR" sz="1800" b="0" kern="1200" dirty="0">
            <a:solidFill>
              <a:schemeClr val="tx1"/>
            </a:solidFill>
          </a:endParaRPr>
        </a:p>
      </dsp:txBody>
      <dsp:txXfrm>
        <a:off x="404301" y="2900524"/>
        <a:ext cx="8093944" cy="1078031"/>
      </dsp:txXfrm>
    </dsp:sp>
    <dsp:sp modelId="{C2ABC8BA-B7DE-470C-AAE1-F6D0012A7F2C}">
      <dsp:nvSpPr>
        <dsp:cNvPr id="0" name=""/>
        <dsp:cNvSpPr/>
      </dsp:nvSpPr>
      <dsp:spPr>
        <a:xfrm>
          <a:off x="0" y="4773827"/>
          <a:ext cx="850112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F0E0F-1645-41C5-BDF8-3F4F2641B112}">
      <dsp:nvSpPr>
        <dsp:cNvPr id="0" name=""/>
        <dsp:cNvSpPr/>
      </dsp:nvSpPr>
      <dsp:spPr>
        <a:xfrm>
          <a:off x="413433" y="4121115"/>
          <a:ext cx="8087147" cy="66523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C00000"/>
              </a:solidFill>
            </a:rPr>
            <a:t>Kaza Etkisi: </a:t>
          </a:r>
          <a:r>
            <a:rPr lang="tr-TR" sz="1800" b="0" kern="1200" dirty="0" smtClean="0">
              <a:solidFill>
                <a:schemeClr val="tx1"/>
              </a:solidFill>
            </a:rPr>
            <a:t>Gürültülü ortamlarda çalışanlarda iş kazası görülme oranı daha yüksektir.</a:t>
          </a:r>
        </a:p>
      </dsp:txBody>
      <dsp:txXfrm>
        <a:off x="413433" y="4121115"/>
        <a:ext cx="8087147" cy="6652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B40CF8-4426-41A9-AF75-13FBDFE042BF}">
      <dsp:nvSpPr>
        <dsp:cNvPr id="0" name=""/>
        <dsp:cNvSpPr/>
      </dsp:nvSpPr>
      <dsp:spPr>
        <a:xfrm>
          <a:off x="3641632" y="1409749"/>
          <a:ext cx="414697" cy="1198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8126"/>
              </a:lnTo>
              <a:lnTo>
                <a:pt x="414697" y="1198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28CA5-925B-481E-884C-8BBEEF722318}">
      <dsp:nvSpPr>
        <dsp:cNvPr id="0" name=""/>
        <dsp:cNvSpPr/>
      </dsp:nvSpPr>
      <dsp:spPr>
        <a:xfrm>
          <a:off x="3641632" y="1409749"/>
          <a:ext cx="358886" cy="3070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0936"/>
              </a:lnTo>
              <a:lnTo>
                <a:pt x="358886" y="30709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E0C92-23A1-4C05-B8C6-A450831D7071}">
      <dsp:nvSpPr>
        <dsp:cNvPr id="0" name=""/>
        <dsp:cNvSpPr/>
      </dsp:nvSpPr>
      <dsp:spPr>
        <a:xfrm>
          <a:off x="1966938" y="109550"/>
          <a:ext cx="3349387" cy="13001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solidFill>
                <a:schemeClr val="tx1"/>
              </a:solidFill>
            </a:rPr>
            <a:t>Radyasyon Türleri</a:t>
          </a:r>
          <a:endParaRPr lang="tr-TR" sz="3200" b="1" kern="1200" dirty="0">
            <a:solidFill>
              <a:schemeClr val="tx1"/>
            </a:solidFill>
          </a:endParaRPr>
        </a:p>
      </dsp:txBody>
      <dsp:txXfrm>
        <a:off x="1966938" y="109550"/>
        <a:ext cx="3349387" cy="1300198"/>
      </dsp:txXfrm>
    </dsp:sp>
    <dsp:sp modelId="{900EBA7C-2E8D-430E-A31C-178030E99214}">
      <dsp:nvSpPr>
        <dsp:cNvPr id="0" name=""/>
        <dsp:cNvSpPr/>
      </dsp:nvSpPr>
      <dsp:spPr>
        <a:xfrm>
          <a:off x="4000519" y="3643338"/>
          <a:ext cx="3349387" cy="1674693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>
              <a:solidFill>
                <a:schemeClr val="tx1"/>
              </a:solidFill>
            </a:rPr>
            <a:t>İyonize Olan Elektromanyetik Radyasyon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>
              <a:solidFill>
                <a:schemeClr val="tx1"/>
              </a:solidFill>
            </a:rPr>
            <a:t>1-X-Işınları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>
              <a:solidFill>
                <a:schemeClr val="tx1"/>
              </a:solidFill>
            </a:rPr>
            <a:t>2-Gama Işınları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>
              <a:solidFill>
                <a:schemeClr val="tx1"/>
              </a:solidFill>
            </a:rPr>
            <a:t>3-Kozmik Işınları</a:t>
          </a:r>
          <a:endParaRPr lang="tr-TR" sz="1900" b="1" kern="1200" dirty="0">
            <a:solidFill>
              <a:schemeClr val="tx1"/>
            </a:solidFill>
          </a:endParaRPr>
        </a:p>
      </dsp:txBody>
      <dsp:txXfrm>
        <a:off x="4000519" y="3643338"/>
        <a:ext cx="3349387" cy="1674693"/>
      </dsp:txXfrm>
    </dsp:sp>
    <dsp:sp modelId="{618CF2A2-E267-4E39-9027-5E23B1008BF0}">
      <dsp:nvSpPr>
        <dsp:cNvPr id="0" name=""/>
        <dsp:cNvSpPr/>
      </dsp:nvSpPr>
      <dsp:spPr>
        <a:xfrm>
          <a:off x="4056330" y="1770528"/>
          <a:ext cx="3349387" cy="1674693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>
              <a:solidFill>
                <a:schemeClr val="tx1"/>
              </a:solidFill>
            </a:rPr>
            <a:t>İyonize Olan </a:t>
          </a:r>
          <a:r>
            <a:rPr lang="tr-TR" sz="1900" b="1" kern="1200" dirty="0" err="1" smtClean="0">
              <a:solidFill>
                <a:schemeClr val="tx1"/>
              </a:solidFill>
            </a:rPr>
            <a:t>Partiküler</a:t>
          </a:r>
          <a:r>
            <a:rPr lang="tr-TR" sz="1900" b="1" kern="1200" dirty="0" smtClean="0">
              <a:solidFill>
                <a:schemeClr val="tx1"/>
              </a:solidFill>
            </a:rPr>
            <a:t> Radyasyon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>
              <a:solidFill>
                <a:schemeClr val="tx1"/>
              </a:solidFill>
            </a:rPr>
            <a:t>1-Beta Parçacıkları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>
              <a:solidFill>
                <a:schemeClr val="tx1"/>
              </a:solidFill>
            </a:rPr>
            <a:t>2-Alfa Parçacıkları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>
              <a:solidFill>
                <a:schemeClr val="tx1"/>
              </a:solidFill>
            </a:rPr>
            <a:t>3-Nötronlar</a:t>
          </a:r>
          <a:endParaRPr lang="tr-TR" sz="1900" b="1" kern="1200" dirty="0">
            <a:solidFill>
              <a:schemeClr val="tx1"/>
            </a:solidFill>
          </a:endParaRPr>
        </a:p>
      </dsp:txBody>
      <dsp:txXfrm>
        <a:off x="4056330" y="1770528"/>
        <a:ext cx="3349387" cy="1674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20.2.2015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tr/url?sa=i&amp;source=images&amp;cd=&amp;cad=rja&amp;docid=FswSSw-hQ6hJjM&amp;tbnid=mmVhTULrwJN4UM:&amp;ved=0CAgQjRwwAA&amp;url=http://tuhafbilgiler.blogcu.com/termometre-nedir-nasil-calisir/5070407&amp;ei=UVvmUeKgJMrmswav2IDYBg&amp;psig=AFQjCNH8YUdflSZIJuLmQUlRUC-mUrjIyQ&amp;ust=137413755363807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oogle.com.tr/url?sa=i&amp;rct=j&amp;q=m%C3%BCrekkep&amp;source=images&amp;cd=&amp;docid=mlqrKIMnwjZxYM&amp;tbnid=dqZcagbMcbNcsM:&amp;ved=0CAUQjRw&amp;url=http://sanalhogwarts-rpg.forummum.net/t57-tuy-kalem-almak&amp;ei=vtnoUd6sBorSsgbTyYDgAw&amp;psig=AFQjCNEabFNaWnHGIFNI5oJU6WYXPAWYHg&amp;ust=13743008597596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hyperlink" Target="http://www.google.com.tr/url?sa=i&amp;rct=j&amp;q=yap%C4%B1%C5%9Ft%C4%B1r%C4%B1c%C4%B1&amp;source=images&amp;cd=&amp;cad=rja&amp;docid=ihVI0cfKDhcKGM&amp;tbnid=QOfpqAJ9_9xV7M:&amp;ved=0CAUQjRw&amp;url=http://www.dekoratik.com/kuvvetli-yapistiricilar/&amp;ei=S9roUcXdGsPTPPPEgDA&amp;psig=AFQjCNEbue4hoFzOiaw-nuiEHxOwkj31vw&amp;ust=1374301076340244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ww.google.com.tr/url?sa=i&amp;rct=j&amp;q=fotokopi+makinas%C4%B1&amp;source=images&amp;cd=&amp;cad=rja&amp;docid=pSXKibQ-rLJ2IM&amp;tbnid=F4IIzN4lPpf-_M:&amp;ved=0CAUQjRw&amp;url=http://marmara.all.biz/fotokopi-makinas-canon-ir-1020-g202700&amp;ei=EdvoUd7uHozUPIeogbgO&amp;psig=AFQjCNG5_r7S3j_OuO1riXZC8rtsmtsfUQ&amp;ust=1374301168317403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Dikdörtgen"/>
          <p:cNvSpPr>
            <a:spLocks noChangeArrowheads="1"/>
          </p:cNvSpPr>
          <p:nvPr/>
        </p:nvSpPr>
        <p:spPr bwMode="auto">
          <a:xfrm>
            <a:off x="457200" y="990600"/>
            <a:ext cx="8001000" cy="15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</a:pPr>
            <a:endParaRPr lang="tr-TR" sz="28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40000"/>
              </a:lnSpc>
            </a:pPr>
            <a:r>
              <a:rPr lang="tr-TR" sz="44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FİZİKSEL RİSK ETMENLERİ</a:t>
            </a:r>
            <a:endParaRPr lang="tr-TR" sz="4400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4035" name="Picture 3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474913"/>
            <a:ext cx="2954338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6248400" cy="419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sz="2400" dirty="0" smtClean="0"/>
              <a:t>Gürültü kaynağını daha </a:t>
            </a:r>
            <a:r>
              <a:rPr lang="tr-TR" sz="2400" dirty="0" smtClean="0">
                <a:solidFill>
                  <a:srgbClr val="0070C0"/>
                </a:solidFill>
              </a:rPr>
              <a:t>az gürültü olanla değiştirmek,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sz="2400" dirty="0" smtClean="0"/>
              <a:t>Hava yoluyla yayılan gürültüyü, </a:t>
            </a:r>
            <a:r>
              <a:rPr lang="tr-TR" sz="2400" dirty="0" smtClean="0">
                <a:solidFill>
                  <a:srgbClr val="0070C0"/>
                </a:solidFill>
              </a:rPr>
              <a:t>perdeleme, kapatma, gürültü emici örtülerle</a:t>
            </a:r>
            <a:r>
              <a:rPr lang="tr-TR" sz="2400" dirty="0" smtClean="0"/>
              <a:t> ve benzeri yöntemlerle azaltmak,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sz="2400" dirty="0" smtClean="0"/>
              <a:t>Yapıdan kaynaklanan gürültüyü, </a:t>
            </a:r>
            <a:r>
              <a:rPr lang="tr-TR" sz="2400" dirty="0" smtClean="0">
                <a:solidFill>
                  <a:srgbClr val="0070C0"/>
                </a:solidFill>
              </a:rPr>
              <a:t>yalıtım</a:t>
            </a:r>
            <a:r>
              <a:rPr lang="tr-TR" sz="2400" dirty="0" smtClean="0"/>
              <a:t> ve benzeri yöntemlerle azaltmak,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400" dirty="0" smtClean="0"/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609600" y="1143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tr-TR" sz="2800" b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Gürültünün Önlenmesi için alınacak önlemler;</a:t>
            </a:r>
            <a:br>
              <a:rPr lang="tr-TR" sz="2800" b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tr-TR" sz="2800" b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2438400" y="228600"/>
            <a:ext cx="297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tr-TR" sz="3600" dirty="0" smtClean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Gürültü</a:t>
            </a:r>
            <a:endParaRPr lang="tr-TR" sz="3600" dirty="0">
              <a:solidFill>
                <a:srgbClr val="C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2229" name="Picture 5" descr="C:\Users\hp\Desktop\resim-ikon\insan ikonu\gürült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343400"/>
            <a:ext cx="1228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70104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sz="2400" dirty="0" smtClean="0"/>
              <a:t>İşyeri, çalışma sistemleri ve iş ekipmanları için </a:t>
            </a:r>
            <a:r>
              <a:rPr lang="tr-TR" sz="2400" dirty="0" smtClean="0">
                <a:solidFill>
                  <a:srgbClr val="0070C0"/>
                </a:solidFill>
              </a:rPr>
              <a:t>uygun bakım programlarının </a:t>
            </a:r>
            <a:r>
              <a:rPr lang="tr-TR" sz="2400" dirty="0" smtClean="0"/>
              <a:t>uygulamak,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sz="2400" dirty="0" smtClean="0"/>
              <a:t>Gürültüye </a:t>
            </a:r>
            <a:r>
              <a:rPr lang="tr-TR" sz="2400" dirty="0" smtClean="0">
                <a:solidFill>
                  <a:srgbClr val="0070C0"/>
                </a:solidFill>
              </a:rPr>
              <a:t>maruziyet süresini ve gürültü düzeyini sınırlamak,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70C0"/>
                </a:solidFill>
              </a:rPr>
              <a:t>Yeterli dinlenme araları </a:t>
            </a:r>
            <a:r>
              <a:rPr lang="tr-TR" sz="2400" dirty="0" smtClean="0"/>
              <a:t>verilerek çalışma sürelerinin düzenlemek,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70C0"/>
                </a:solidFill>
              </a:rPr>
              <a:t>Kulak koruyucuları </a:t>
            </a:r>
            <a:r>
              <a:rPr lang="tr-TR" sz="2400" dirty="0" smtClean="0"/>
              <a:t>kullanmak.</a:t>
            </a: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  <a:buNone/>
            </a:pPr>
            <a:endParaRPr 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Gürültülü işlerde çalışacakların </a:t>
            </a:r>
            <a:r>
              <a:rPr lang="tr-TR" sz="2400" u="sng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işe girişlerinde ve her altı ayda bir </a:t>
            </a:r>
            <a:r>
              <a:rPr lang="tr-TR" sz="2400" u="sng" noProof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odyogramları</a:t>
            </a:r>
            <a:r>
              <a:rPr lang="tr-TR" sz="2400" u="sng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alınmalıdır</a:t>
            </a:r>
            <a:endParaRPr lang="tr-TR" sz="2400" dirty="0" smtClean="0"/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3048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tr-TR" sz="2800" b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3253" name="Picture 5" descr="C:\Users\hp\Desktop\resim-ikon\insan ikonu\gürült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343400"/>
            <a:ext cx="1228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4294967295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D124EE4-A763-415C-9440-6CDCC9E5083B}" type="datetime1">
              <a:rPr lang="tr-TR"/>
              <a:pPr>
                <a:defRPr/>
              </a:pPr>
              <a:t>20.2.2015</a:t>
            </a:fld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59F783-F815-4250-8795-4A644BB171EF}" type="slidenum">
              <a:rPr lang="tr-TR"/>
              <a:pPr>
                <a:defRPr/>
              </a:pPr>
              <a:t>12</a:t>
            </a:fld>
            <a:endParaRPr lang="tr-TR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186613" cy="1139825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00000"/>
                </a:solidFill>
                <a:effectLst/>
              </a:rPr>
              <a:t>Kulak Koruyucuları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4525963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800" b="1" dirty="0" smtClean="0">
                <a:solidFill>
                  <a:srgbClr val="FFCC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tr-TR" sz="2800" dirty="0" smtClean="0">
                <a:solidFill>
                  <a:srgbClr val="FFCC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tr-TR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Günlük 8 saatlik çalışmada gürültü </a:t>
            </a:r>
            <a:r>
              <a:rPr lang="tr-TR" sz="2800" dirty="0" err="1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maruziyeti</a:t>
            </a:r>
            <a:r>
              <a:rPr lang="tr-TR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tr-TR" sz="2800" dirty="0" smtClean="0">
              <a:solidFill>
                <a:srgbClr val="FFCC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80 </a:t>
            </a:r>
            <a:r>
              <a:rPr lang="tr-TR" sz="2800" dirty="0" err="1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dB</a:t>
            </a:r>
            <a:r>
              <a:rPr lang="tr-TR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</a:t>
            </a:r>
            <a:r>
              <a:rPr lang="tr-TR" sz="2800" dirty="0" smtClean="0"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bulundurulacak  </a:t>
            </a:r>
            <a:r>
              <a:rPr lang="tr-TR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(En düşük </a:t>
            </a:r>
            <a:r>
              <a:rPr lang="tr-TR" sz="2800" dirty="0" err="1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maruziyet</a:t>
            </a:r>
            <a:r>
              <a:rPr lang="tr-TR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eylem değeri)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tr-TR" sz="2800" dirty="0" smtClean="0"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85 </a:t>
            </a:r>
            <a:r>
              <a:rPr lang="tr-TR" sz="2800" dirty="0" err="1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dB</a:t>
            </a:r>
            <a:r>
              <a:rPr lang="tr-TR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</a:t>
            </a:r>
            <a:r>
              <a:rPr lang="tr-TR" sz="2800" dirty="0" smtClean="0"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kullanılacak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(En yüksek </a:t>
            </a:r>
            <a:r>
              <a:rPr lang="tr-TR" sz="2800" dirty="0" err="1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maruziyet</a:t>
            </a:r>
            <a:r>
              <a:rPr lang="tr-TR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eylem değeri)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tr-TR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87 </a:t>
            </a:r>
            <a:r>
              <a:rPr lang="tr-TR" sz="2800" dirty="0" err="1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dB</a:t>
            </a:r>
            <a:r>
              <a:rPr lang="tr-TR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</a:t>
            </a:r>
            <a:r>
              <a:rPr lang="tr-TR" sz="2800" u="sng" dirty="0" smtClean="0"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yüksek limit!!!!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tr-TR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tr-TR" dirty="0" err="1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Maruziyet </a:t>
            </a:r>
            <a:r>
              <a:rPr lang="tr-TR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sınır değerleri)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tr-TR" sz="2800" b="1" dirty="0" smtClean="0">
              <a:solidFill>
                <a:srgbClr val="FFCC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tr-TR" b="1" dirty="0" smtClean="0"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1" name="7 Çentikli Sağ Ok"/>
          <p:cNvSpPr>
            <a:spLocks noChangeArrowheads="1"/>
          </p:cNvSpPr>
          <p:nvPr/>
        </p:nvSpPr>
        <p:spPr bwMode="auto">
          <a:xfrm>
            <a:off x="1835696" y="2276872"/>
            <a:ext cx="1357312" cy="285750"/>
          </a:xfrm>
          <a:prstGeom prst="notchedRightArrow">
            <a:avLst>
              <a:gd name="adj1" fmla="val 50000"/>
              <a:gd name="adj2" fmla="val 5000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1752" name="8 Çentikli Sağ Ok"/>
          <p:cNvSpPr>
            <a:spLocks noChangeArrowheads="1"/>
          </p:cNvSpPr>
          <p:nvPr/>
        </p:nvSpPr>
        <p:spPr bwMode="auto">
          <a:xfrm>
            <a:off x="1835696" y="3429000"/>
            <a:ext cx="1357312" cy="285750"/>
          </a:xfrm>
          <a:prstGeom prst="notchedRightArrow">
            <a:avLst>
              <a:gd name="adj1" fmla="val 50000"/>
              <a:gd name="adj2" fmla="val 5000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1753" name="9 Çentikli Sağ Ok"/>
          <p:cNvSpPr>
            <a:spLocks noChangeArrowheads="1"/>
          </p:cNvSpPr>
          <p:nvPr/>
        </p:nvSpPr>
        <p:spPr bwMode="auto">
          <a:xfrm>
            <a:off x="1907704" y="4581128"/>
            <a:ext cx="1357313" cy="285750"/>
          </a:xfrm>
          <a:prstGeom prst="notchedRightArrow">
            <a:avLst>
              <a:gd name="adj1" fmla="val 50000"/>
              <a:gd name="adj2" fmla="val 5000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981200"/>
            <a:ext cx="2590800" cy="252888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Veri Yer Tutucusu"/>
          <p:cNvSpPr>
            <a:spLocks noGrp="1"/>
          </p:cNvSpPr>
          <p:nvPr>
            <p:ph type="dt" sz="quarter" idx="4294967295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4BEEF8-7B63-4F9C-B06B-BE71C358D6A7}" type="datetime1">
              <a:rPr lang="tr-TR"/>
              <a:pPr>
                <a:defRPr/>
              </a:pPr>
              <a:t>20.2.2015</a:t>
            </a:fld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122BBF-6B5F-4002-A2AD-7C48F876D79C}" type="slidenum">
              <a:rPr lang="tr-TR"/>
              <a:pPr>
                <a:defRPr/>
              </a:pPr>
              <a:t>13</a:t>
            </a:fld>
            <a:endParaRPr lang="tr-TR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tr-TR" sz="3000" dirty="0" smtClean="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tr-TR" dirty="0" smtClean="0"/>
          </a:p>
        </p:txBody>
      </p:sp>
      <p:pic>
        <p:nvPicPr>
          <p:cNvPr id="33797" name="Picture 3" descr="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2881312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5" descr="220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1295400"/>
            <a:ext cx="1181100" cy="1066800"/>
          </a:xfrm>
          <a:noFill/>
        </p:spPr>
      </p:pic>
      <p:pic>
        <p:nvPicPr>
          <p:cNvPr id="33799" name="Picture 4" descr="2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990600"/>
            <a:ext cx="201612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2" descr="2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124200"/>
            <a:ext cx="21621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6" descr="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971800"/>
            <a:ext cx="22764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11 Metin kutusu"/>
          <p:cNvSpPr txBox="1">
            <a:spLocks noChangeArrowheads="1"/>
          </p:cNvSpPr>
          <p:nvPr/>
        </p:nvSpPr>
        <p:spPr bwMode="auto">
          <a:xfrm>
            <a:off x="3429000" y="4572000"/>
            <a:ext cx="192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Kulaklıklar</a:t>
            </a:r>
          </a:p>
        </p:txBody>
      </p:sp>
      <p:sp>
        <p:nvSpPr>
          <p:cNvPr id="33804" name="13 Metin kutusu"/>
          <p:cNvSpPr txBox="1">
            <a:spLocks noChangeArrowheads="1"/>
          </p:cNvSpPr>
          <p:nvPr/>
        </p:nvSpPr>
        <p:spPr bwMode="auto">
          <a:xfrm>
            <a:off x="3733800" y="533400"/>
            <a:ext cx="163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/>
              <a:t>Kulak tıkaçları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C:\Users\hp\Desktop\resim-ikon\Vib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725" y="457200"/>
            <a:ext cx="23272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2667000" y="304800"/>
            <a:ext cx="350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r-TR" sz="36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TİTREŞİM</a:t>
            </a:r>
            <a:endParaRPr lang="tr-TR" sz="3600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28600" y="1295400"/>
            <a:ext cx="71628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Titreşim,  araç,  gereç  ve makinelerin 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çalışırken  oluşturdukları vibrasyon 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ve salınım  hareketleridir.</a:t>
            </a:r>
          </a:p>
          <a:p>
            <a:pPr>
              <a:spcBef>
                <a:spcPct val="50000"/>
              </a:spcBef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Vücudu etkileme biçimi yönünden  iki türde             incelenir.</a:t>
            </a:r>
          </a:p>
          <a:p>
            <a:pPr>
              <a:spcBef>
                <a:spcPct val="50000"/>
              </a:spcBef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1)      El-Kol titreşimi</a:t>
            </a:r>
          </a:p>
          <a:p>
            <a:pPr>
              <a:spcBef>
                <a:spcPct val="50000"/>
              </a:spcBef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2)      Bütün vücut titreşimi</a:t>
            </a:r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TERMAL KONFOR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657600"/>
            <a:ext cx="1449388" cy="19240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Text Box 2"/>
          <p:cNvSpPr txBox="1">
            <a:spLocks noChangeArrowheads="1"/>
          </p:cNvSpPr>
          <p:nvPr/>
        </p:nvSpPr>
        <p:spPr bwMode="auto">
          <a:xfrm>
            <a:off x="287338" y="1295400"/>
            <a:ext cx="885666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2800" b="0" dirty="0"/>
              <a:t> </a:t>
            </a:r>
            <a:r>
              <a:rPr lang="tr-TR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Çalışma ortamında ,çalışanların büyük çoğunluğunun</a:t>
            </a:r>
          </a:p>
          <a:p>
            <a:pPr>
              <a:defRPr/>
            </a:pPr>
            <a:r>
              <a:rPr lang="tr-TR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tr-TR" sz="2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SICAKLIK, NEM, HAVA AKIMI</a:t>
            </a:r>
            <a:r>
              <a:rPr lang="tr-TR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269875" indent="-269875" algn="l"/>
            <a:r>
              <a:rPr lang="tr-TR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gibi iklim koşulları açısından </a:t>
            </a:r>
          </a:p>
          <a:p>
            <a:pPr marL="269875" indent="-269875" algn="l"/>
            <a:r>
              <a:rPr lang="tr-TR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gerek</a:t>
            </a:r>
            <a:r>
              <a:rPr lang="tr-TR" sz="28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bedensel</a:t>
            </a:r>
            <a:r>
              <a:rPr lang="tr-TR" sz="2800" b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tr-TR" sz="2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gerekse</a:t>
            </a:r>
            <a:r>
              <a:rPr lang="tr-TR" sz="2800" b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zihinsel </a:t>
            </a:r>
            <a:endParaRPr lang="tr-TR" sz="2800" b="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9875" indent="-269875" algn="l"/>
            <a:r>
              <a:rPr lang="tr-TR" sz="2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faaliyetlerini </a:t>
            </a:r>
            <a:r>
              <a:rPr lang="tr-TR" sz="2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sürdürürken belli </a:t>
            </a:r>
            <a:r>
              <a:rPr lang="tr-TR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bir </a:t>
            </a:r>
            <a:r>
              <a:rPr lang="tr-TR" sz="28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rahatlık </a:t>
            </a:r>
            <a:r>
              <a:rPr lang="tr-TR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içinde bulunmalarını  ifade </a:t>
            </a:r>
            <a:r>
              <a:rPr lang="tr-TR" sz="2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eder.</a:t>
            </a:r>
            <a:r>
              <a:rPr lang="tr-TR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tr-T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9875" indent="-269875" algn="l"/>
            <a:endParaRPr lang="tr-T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9875" indent="-269875" algn="l"/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Eğer termal konfor koşulları mevcut</a:t>
            </a:r>
          </a:p>
          <a:p>
            <a:pPr marL="269875" indent="-269875" algn="l"/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değilse</a:t>
            </a:r>
            <a:r>
              <a:rPr lang="tr-TR" sz="2800" b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önce sıkıntı hissedilir </a:t>
            </a:r>
            <a:r>
              <a:rPr lang="tr-TR" sz="2800" b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daha sonra</a:t>
            </a:r>
          </a:p>
          <a:p>
            <a:pPr marL="269875" indent="-269875" algn="l"/>
            <a:r>
              <a:rPr lang="tr-TR" sz="2800" b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rahatsızlık duyulur.</a:t>
            </a:r>
            <a:r>
              <a:rPr lang="en-US" sz="2800" b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tr-TR" sz="2800" b="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endParaRPr lang="tr-TR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1600200" y="381000"/>
            <a:ext cx="662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tr-TR" sz="4000" dirty="0">
                <a:solidFill>
                  <a:srgbClr val="C00000"/>
                </a:solidFill>
                <a:latin typeface="+mj-lt"/>
              </a:rPr>
              <a:t>TERMAL KONFOR</a:t>
            </a: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810000"/>
            <a:ext cx="2133600" cy="23431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374650"/>
            <a:ext cx="9144000" cy="5949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sz="3600" b="1" dirty="0" smtClean="0">
                <a:solidFill>
                  <a:srgbClr val="C00000"/>
                </a:solidFill>
              </a:rPr>
              <a:t>Termal Konfor Faktörleri</a:t>
            </a:r>
            <a:endParaRPr 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Ortam sıcaklığı,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Ortamın nem durumu,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Ortamdaki hava akımı,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Yapılan işin niteliği (hafif iş, orta iş, ağır iş),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İşçinin giyim durumu,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İşçinin yaşı ve cinsiyeti,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İşçinin beslenmesi,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İşçinin fiziki durumu,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İşçinin genel sağlık durumu ve benzeri.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2 İçerik Yer Tutucusu"/>
          <p:cNvSpPr>
            <a:spLocks noGrp="1"/>
          </p:cNvSpPr>
          <p:nvPr>
            <p:ph idx="1"/>
          </p:nvPr>
        </p:nvSpPr>
        <p:spPr>
          <a:xfrm>
            <a:off x="467544" y="620688"/>
            <a:ext cx="6696744" cy="585787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Çalışma ortam ısısı;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Kış mevsiminde  </a:t>
            </a:r>
            <a:r>
              <a:rPr lang="tr-T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18 - 22°C 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arasında,   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 Yaz mevsiminde  </a:t>
            </a:r>
            <a:r>
              <a:rPr lang="tr-T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23 - 26°C 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arasında olmalıdır.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Oturma konumunda ayak bilekleri ile baş arasındaki sıcaklık farkı 3°C dereceyi aşmamalıdır.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tr-T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Hava cereyanlarını önlemek için havanın ortalama hızı  </a:t>
            </a:r>
            <a:r>
              <a:rPr lang="tr-T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0,50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m/s değerini geçmemelidir.</a:t>
            </a:r>
          </a:p>
          <a:p>
            <a:pPr algn="just" eaLnBrk="1" hangingPunct="1">
              <a:lnSpc>
                <a:spcPct val="80000"/>
              </a:lnSpc>
            </a:pPr>
            <a:endParaRPr lang="tr-T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Fizyolojik bakımdan,  </a:t>
            </a:r>
            <a:r>
              <a:rPr lang="tr-T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%30 ila 60 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arasında nem oranı olması tercih edilir.</a:t>
            </a:r>
          </a:p>
          <a:p>
            <a:pPr eaLnBrk="1" hangingPunct="1">
              <a:buFont typeface="Arial" charset="0"/>
              <a:buNone/>
            </a:pPr>
            <a:endParaRPr lang="tr-TR" dirty="0" smtClean="0"/>
          </a:p>
        </p:txBody>
      </p:sp>
      <p:sp>
        <p:nvSpPr>
          <p:cNvPr id="5" name="4 Dikdörtgen"/>
          <p:cNvSpPr/>
          <p:nvPr/>
        </p:nvSpPr>
        <p:spPr>
          <a:xfrm>
            <a:off x="2071688" y="645795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58" name="Picture 2" descr="http://t1.gstatic.com/images?q=tbn:ANd9GcRYXkYrH9HH9IZu1TY2fz7Lf8B_n8-koROd4b2fihStR4tncVl4x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772816"/>
            <a:ext cx="154766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347663"/>
            <a:ext cx="9144000" cy="60531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tr-TR" sz="1700" dirty="0" smtClean="0"/>
          </a:p>
          <a:p>
            <a:pPr eaLnBrk="1" hangingPunct="1">
              <a:buFontTx/>
              <a:buNone/>
            </a:pPr>
            <a:r>
              <a:rPr lang="tr-T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tr-TR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Hafif işlerde rahat çalışma için sıcaklık, </a:t>
            </a:r>
          </a:p>
          <a:p>
            <a:pPr eaLnBrk="1" hangingPunct="1">
              <a:buFontTx/>
              <a:buNone/>
            </a:pPr>
            <a:r>
              <a:rPr lang="tr-TR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hava akım hızı ve bağıl nem değerleri. </a:t>
            </a:r>
          </a:p>
          <a:p>
            <a:pPr eaLnBrk="1" hangingPunct="1">
              <a:buFontTx/>
              <a:buNone/>
            </a:pPr>
            <a:endParaRPr lang="tr-T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Isı         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tr-TR" sz="28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Hava akım hızı 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tr-TR" sz="28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Bağıl nem</a:t>
            </a:r>
            <a:endParaRPr lang="tr-T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19.0 -  21.0 </a:t>
            </a:r>
            <a:r>
              <a:rPr lang="tr-TR" sz="2800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 		  0,1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19.5 -  21.5 </a:t>
            </a:r>
            <a:r>
              <a:rPr lang="tr-TR" sz="2800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               0,2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21.5 -  23.5 </a:t>
            </a:r>
            <a:r>
              <a:rPr lang="tr-TR" sz="2800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               0,5	</a:t>
            </a:r>
            <a:endParaRPr lang="tr-TR" sz="2800" u="sng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23.5 -  25.0 </a:t>
            </a:r>
            <a:r>
              <a:rPr lang="tr-TR" sz="2800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               1,0	                	</a:t>
            </a:r>
            <a:r>
              <a:rPr lang="tr-TR" sz="28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endParaRPr lang="tr-T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Daha yüksek sıcaklık      Daha fazla hava akım</a:t>
            </a:r>
            <a:r>
              <a:rPr lang="tr-TR" sz="2800" dirty="0" smtClean="0"/>
              <a:t>	</a:t>
            </a:r>
          </a:p>
        </p:txBody>
      </p:sp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6424613" y="3303588"/>
            <a:ext cx="2235200" cy="1044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tr-TR" b="0">
                <a:latin typeface="Verdana" pitchFamily="34" charset="0"/>
              </a:rPr>
              <a:t>% 30 - 60</a:t>
            </a:r>
            <a:endParaRPr lang="en-US" b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İçerik Yer Tutucusu"/>
          <p:cNvSpPr>
            <a:spLocks noGrp="1"/>
          </p:cNvSpPr>
          <p:nvPr>
            <p:ph idx="1"/>
          </p:nvPr>
        </p:nvSpPr>
        <p:spPr bwMode="auto">
          <a:xfrm>
            <a:off x="428625" y="1428750"/>
            <a:ext cx="8329613" cy="4389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tr-TR" dirty="0" smtClean="0">
                <a:cs typeface="Arial" pitchFamily="34" charset="0"/>
              </a:rPr>
              <a:t>Gürültü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cs typeface="Arial" pitchFamily="34" charset="0"/>
              </a:rPr>
              <a:t>Titreşim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cs typeface="Arial" pitchFamily="34" charset="0"/>
              </a:rPr>
              <a:t>Termal Konfor</a:t>
            </a:r>
          </a:p>
          <a:p>
            <a:pPr>
              <a:buClr>
                <a:srgbClr val="FF0000"/>
              </a:buClr>
              <a:buFont typeface="Wingdings 2" pitchFamily="18" charset="2"/>
              <a:buNone/>
            </a:pPr>
            <a:r>
              <a:rPr lang="tr-TR" dirty="0" smtClean="0">
                <a:cs typeface="Arial" pitchFamily="34" charset="0"/>
              </a:rPr>
              <a:t>(Isı,Nem,Hava Akım </a:t>
            </a:r>
            <a:r>
              <a:rPr lang="tr-TR" dirty="0" smtClean="0">
                <a:cs typeface="Arial" pitchFamily="34" charset="0"/>
              </a:rPr>
              <a:t>Hızı,</a:t>
            </a:r>
            <a:r>
              <a:rPr lang="tr-TR" dirty="0" err="1" smtClean="0">
                <a:cs typeface="Arial" pitchFamily="34" charset="0"/>
              </a:rPr>
              <a:t>Radyant</a:t>
            </a:r>
            <a:r>
              <a:rPr lang="tr-TR" dirty="0" smtClean="0">
                <a:cs typeface="Arial" pitchFamily="34" charset="0"/>
              </a:rPr>
              <a:t> Isı,)</a:t>
            </a:r>
            <a:endParaRPr lang="tr-TR" dirty="0" smtClean="0">
              <a:cs typeface="Arial" pitchFamily="34" charset="0"/>
            </a:endParaRPr>
          </a:p>
          <a:p>
            <a:pPr>
              <a:buClr>
                <a:srgbClr val="FF0000"/>
              </a:buClr>
            </a:pPr>
            <a:r>
              <a:rPr lang="tr-TR" dirty="0" smtClean="0">
                <a:cs typeface="Arial" pitchFamily="34" charset="0"/>
              </a:rPr>
              <a:t>Aydınlatma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cs typeface="Arial" pitchFamily="34" charset="0"/>
              </a:rPr>
              <a:t>Radyasyon(İyonize ve İyonize Olmayan Işınlar)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cs typeface="Arial" pitchFamily="34" charset="0"/>
              </a:rPr>
              <a:t>Basınç(Alçak ve Yüksek Basınç)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cs typeface="Arial" pitchFamily="34" charset="0"/>
              </a:rPr>
              <a:t>)</a:t>
            </a:r>
          </a:p>
          <a:p>
            <a:pPr>
              <a:buClr>
                <a:schemeClr val="bg1"/>
              </a:buClr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5059" name="3 Veri Yer Tutucusu"/>
          <p:cNvSpPr>
            <a:spLocks noGrp="1"/>
          </p:cNvSpPr>
          <p:nvPr>
            <p:ph type="dt" sz="quarter" idx="4294967295"/>
          </p:nvPr>
        </p:nvSpPr>
        <p:spPr bwMode="auto">
          <a:xfrm>
            <a:off x="4791075" y="6480175"/>
            <a:ext cx="2133600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5BB1F00-3ACE-4E54-BBD2-96A05FB2A2F4}" type="datetime1">
              <a:rPr lang="tr-TR"/>
              <a:pPr/>
              <a:t>20.2.2015</a:t>
            </a:fld>
            <a:endParaRPr lang="tr-TR"/>
          </a:p>
        </p:txBody>
      </p:sp>
      <p:sp>
        <p:nvSpPr>
          <p:cNvPr id="45060" name="4 Slayt Numarası Yer Tutucusu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7EE172B-E55E-4514-8CA7-A371710D970B}" type="slidenum">
              <a:rPr lang="tr-TR"/>
              <a:pPr/>
              <a:t>2</a:t>
            </a:fld>
            <a:endParaRPr lang="tr-TR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C00000"/>
                </a:solidFill>
              </a:rPr>
              <a:t>Fiziksel Risk Etmenleri</a:t>
            </a:r>
            <a:endParaRPr lang="tr-TR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20688"/>
            <a:ext cx="8928100" cy="5980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tr-TR" sz="19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3600" b="1" dirty="0" smtClean="0">
                <a:latin typeface="Comic Sans MS" pitchFamily="66" charset="0"/>
              </a:rPr>
              <a:t>	</a:t>
            </a:r>
            <a:r>
              <a:rPr lang="tr-TR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Yapılan işe göre çalışma ortamı sıcaklıkları	</a:t>
            </a:r>
            <a:r>
              <a:rPr lang="tr-T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</a:t>
            </a:r>
            <a:r>
              <a:rPr lang="tr-TR" sz="3600" dirty="0" smtClean="0">
                <a:latin typeface="Comic Sans MS" pitchFamily="66" charset="0"/>
              </a:rPr>
              <a:t>	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3600" dirty="0" smtClean="0">
                <a:latin typeface="Comic Sans MS" pitchFamily="66" charset="0"/>
              </a:rPr>
              <a:t>						</a:t>
            </a:r>
            <a:r>
              <a:rPr lang="tr-TR" dirty="0" smtClean="0">
                <a:solidFill>
                  <a:srgbClr val="0070C0"/>
                </a:solidFill>
                <a:latin typeface="Comic Sans MS" pitchFamily="66" charset="0"/>
              </a:rPr>
              <a:t>%50 nem seviyesinde</a:t>
            </a:r>
            <a:endParaRPr lang="tr-TR" u="sng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36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sz="3600" u="sng" dirty="0" smtClean="0">
                <a:solidFill>
                  <a:srgbClr val="0070C0"/>
                </a:solidFill>
                <a:latin typeface="Comic Sans MS" pitchFamily="66" charset="0"/>
              </a:rPr>
              <a:t>Faaliyetin şekli</a:t>
            </a:r>
            <a:r>
              <a:rPr lang="tr-TR" sz="3600" dirty="0" smtClean="0">
                <a:solidFill>
                  <a:srgbClr val="0070C0"/>
                </a:solidFill>
                <a:latin typeface="Comic Sans MS" pitchFamily="66" charset="0"/>
              </a:rPr>
              <a:t> 		</a:t>
            </a:r>
            <a:r>
              <a:rPr lang="tr-TR" sz="3600" u="sng" dirty="0" smtClean="0">
                <a:solidFill>
                  <a:srgbClr val="0070C0"/>
                </a:solidFill>
                <a:latin typeface="Comic Sans MS" pitchFamily="66" charset="0"/>
              </a:rPr>
              <a:t>Hava sıcaklığı </a:t>
            </a:r>
            <a:r>
              <a:rPr lang="tr-TR" u="sng" dirty="0" smtClean="0">
                <a:solidFill>
                  <a:srgbClr val="0070C0"/>
                </a:solidFill>
                <a:latin typeface="Comic Sans MS" pitchFamily="66" charset="0"/>
              </a:rPr>
              <a:t>(</a:t>
            </a:r>
            <a:r>
              <a:rPr lang="tr-TR" u="sng" baseline="30000" dirty="0" smtClean="0">
                <a:solidFill>
                  <a:srgbClr val="0070C0"/>
                </a:solidFill>
                <a:latin typeface="Comic Sans MS" pitchFamily="66" charset="0"/>
              </a:rPr>
              <a:t>0</a:t>
            </a:r>
            <a:r>
              <a:rPr lang="tr-TR" u="sng" dirty="0" smtClean="0">
                <a:solidFill>
                  <a:srgbClr val="0070C0"/>
                </a:solidFill>
                <a:latin typeface="Comic Sans MS" pitchFamily="66" charset="0"/>
              </a:rPr>
              <a:t>C)</a:t>
            </a:r>
            <a:endParaRPr lang="tr-TR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3600" dirty="0" smtClean="0">
                <a:latin typeface="Comic Sans MS" pitchFamily="66" charset="0"/>
              </a:rPr>
              <a:t> </a:t>
            </a:r>
            <a:r>
              <a:rPr lang="tr-TR" sz="2800" dirty="0" smtClean="0">
                <a:latin typeface="Comic Sans MS" pitchFamily="66" charset="0"/>
              </a:rPr>
              <a:t>Oturarak yapılan hafif el işleri .......................  	20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17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latin typeface="Comic Sans MS" pitchFamily="66" charset="0"/>
              </a:rPr>
              <a:t> Oturarak yapılan hafif kol ve el çalışmaları….	20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17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latin typeface="Comic Sans MS" pitchFamily="66" charset="0"/>
              </a:rPr>
              <a:t> Ayakta yapılan ağır kol isleri .............................   	17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1700" dirty="0" smtClean="0">
                <a:latin typeface="Comic Sans MS" pitchFamily="66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latin typeface="Comic Sans MS" pitchFamily="66" charset="0"/>
              </a:rPr>
              <a:t> Çok ağır işler .........................................................   15-16	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810000"/>
            <a:ext cx="1752600" cy="226853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8928100" cy="6284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5113" indent="-265113" eaLnBrk="1" hangingPunct="1">
              <a:buFontTx/>
              <a:buNone/>
            </a:pPr>
            <a:endParaRPr lang="tr-TR" sz="2100" b="1" dirty="0" smtClean="0"/>
          </a:p>
          <a:p>
            <a:pPr marL="265113" indent="-265113" eaLnBrk="1" hangingPunct="1">
              <a:buFontTx/>
              <a:buNone/>
            </a:pPr>
            <a:r>
              <a:rPr lang="tr-TR" sz="4000" b="1" dirty="0" smtClean="0"/>
              <a:t>	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Aşırı sıcaklığın üretim üzerinde de olumsuz etkisi vardır.</a:t>
            </a:r>
          </a:p>
          <a:p>
            <a:pPr marL="265113" indent="-265113" eaLnBrk="1" hangingPunct="1">
              <a:buFontTx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Efektif  Sıcaklık</a:t>
            </a:r>
            <a:r>
              <a:rPr lang="tr-TR" sz="2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265113" indent="-265113" eaLnBrk="1" hangingPunct="1">
              <a:buFontTx/>
              <a:buNone/>
            </a:pPr>
            <a:r>
              <a:rPr lang="tr-TR" sz="2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      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29 °C olursa,  performans  %5   düşer.</a:t>
            </a:r>
          </a:p>
          <a:p>
            <a:pPr marL="265113" indent="-265113" eaLnBrk="1" hangingPunct="1">
              <a:buFontTx/>
              <a:buNone/>
            </a:pPr>
            <a:endParaRPr lang="tr-T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5113" indent="-265113" eaLnBrk="1" hangingPunct="1">
              <a:buFontTx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</a:t>
            </a:r>
            <a:r>
              <a:rPr lang="tr-TR" sz="2800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30 °C   "               "        % 10	   “</a:t>
            </a:r>
          </a:p>
          <a:p>
            <a:pPr marL="265113" indent="-265113" eaLnBrk="1" hangingPunct="1">
              <a:buFontTx/>
              <a:buNone/>
            </a:pPr>
            <a:endParaRPr lang="tr-TR" sz="2800" dirty="0" smtClean="0">
              <a:solidFill>
                <a:schemeClr val="hlin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5113" indent="-265113" eaLnBrk="1" hangingPunct="1">
              <a:buFontTx/>
              <a:buNone/>
            </a:pPr>
            <a:r>
              <a:rPr lang="tr-TR" sz="2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31 °C   "              "        % 17	   “</a:t>
            </a:r>
          </a:p>
          <a:p>
            <a:pPr marL="265113" indent="-265113" eaLnBrk="1" hangingPunct="1">
              <a:buFontTx/>
              <a:buNone/>
            </a:pPr>
            <a:endParaRPr lang="tr-TR" sz="2800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5113" indent="-265113" eaLnBrk="1" hangingPunct="1">
              <a:buFontTx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</a:t>
            </a:r>
            <a:r>
              <a:rPr lang="tr-TR" sz="2800" dirty="0" smtClean="0">
                <a:solidFill>
                  <a:srgbClr val="FF99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32 °C   "               "        % 30</a:t>
            </a:r>
            <a:r>
              <a:rPr lang="en-US" sz="2800" dirty="0" smtClean="0">
                <a:solidFill>
                  <a:srgbClr val="FF99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dirty="0" smtClean="0">
                <a:solidFill>
                  <a:srgbClr val="FF99FF"/>
                </a:solidFill>
              </a:rPr>
              <a:t> </a:t>
            </a:r>
            <a:r>
              <a:rPr lang="tr-TR" dirty="0" smtClean="0">
                <a:solidFill>
                  <a:srgbClr val="FF99FF"/>
                </a:solidFill>
              </a:rPr>
              <a:t> </a:t>
            </a:r>
            <a:r>
              <a:rPr lang="en-US" dirty="0" smtClean="0">
                <a:solidFill>
                  <a:srgbClr val="FF99FF"/>
                </a:solidFill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3 Veri Yer Tutucusu"/>
          <p:cNvSpPr>
            <a:spLocks noGrp="1"/>
          </p:cNvSpPr>
          <p:nvPr>
            <p:ph type="dt" sz="quarter" idx="4294967295"/>
          </p:nvPr>
        </p:nvSpPr>
        <p:spPr bwMode="auto">
          <a:xfrm>
            <a:off x="4791075" y="6480175"/>
            <a:ext cx="2133600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4AB9A9-63FC-4B40-8707-69DDD9F98679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20.2.2015</a:t>
            </a:fld>
            <a:endParaRPr lang="tr-TR"/>
          </a:p>
        </p:txBody>
      </p:sp>
      <p:sp>
        <p:nvSpPr>
          <p:cNvPr id="69636" name="4 Slayt Numarası Yer Tutucusu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4B7399-220D-4DD9-B306-6CA62B105B4B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tr-TR"/>
          </a:p>
        </p:txBody>
      </p:sp>
      <p:pic>
        <p:nvPicPr>
          <p:cNvPr id="696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914400"/>
            <a:ext cx="8215313" cy="5643562"/>
          </a:xfrm>
        </p:spPr>
      </p:pic>
      <p:sp>
        <p:nvSpPr>
          <p:cNvPr id="7" name="6 Metin kutusu"/>
          <p:cNvSpPr txBox="1"/>
          <p:nvPr/>
        </p:nvSpPr>
        <p:spPr>
          <a:xfrm>
            <a:off x="381000" y="304800"/>
            <a:ext cx="8143875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0" dirty="0" smtClean="0">
                <a:solidFill>
                  <a:srgbClr val="FF0000"/>
                </a:solidFill>
                <a:latin typeface="+mj-lt"/>
              </a:rPr>
              <a:t>Sıcaklık Nem İndeksi Bağıntı Tablosu</a:t>
            </a:r>
            <a:endParaRPr lang="tr-TR" sz="2800" b="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29540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AYDINLATMA</a:t>
            </a:r>
            <a:endParaRPr lang="tr-T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AYDINLATMA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533400" y="1371600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l" fontAlgn="auto">
              <a:spcAft>
                <a:spcPts val="0"/>
              </a:spcAft>
              <a:buFont typeface="Wingdings 2"/>
              <a:buNone/>
              <a:defRPr/>
            </a:pPr>
            <a:endParaRPr lang="tr-TR" sz="28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8056" indent="-384048"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Bütün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algılamaların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%80 </a:t>
            </a:r>
            <a:r>
              <a:rPr lang="en-US" sz="2800" b="0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ile</a:t>
            </a:r>
            <a:r>
              <a:rPr lang="en-US" sz="2800" b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%90’</a:t>
            </a:r>
            <a:r>
              <a:rPr lang="tr-TR" sz="2800" b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</a:t>
            </a:r>
            <a:r>
              <a:rPr lang="en-US" sz="2800" b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görme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ile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gerçekleşmektedir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tr-TR" sz="28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8056" indent="-384048" algn="l" fontAlgn="auto">
              <a:spcAft>
                <a:spcPts val="0"/>
              </a:spcAft>
              <a:buFont typeface="Wingdings 2"/>
              <a:buNone/>
              <a:defRPr/>
            </a:pPr>
            <a:endParaRPr lang="tr-TR" sz="28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8056" indent="-384048"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 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nedenle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çalışanların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optimal </a:t>
            </a:r>
            <a:r>
              <a:rPr lang="tr-TR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aydınlatma</a:t>
            </a:r>
            <a:endParaRPr lang="tr-TR" sz="28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8056" indent="-384048"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koşullarında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çalışması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onların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göz</a:t>
            </a:r>
            <a:r>
              <a:rPr lang="en-US" sz="2800" b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sağlığı</a:t>
            </a:r>
            <a:r>
              <a:rPr lang="en-US" sz="2800" b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</a:t>
            </a:r>
            <a:endParaRPr lang="tr-TR" sz="2800" b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8056" indent="-384048"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sz="2800" b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800" b="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görme</a:t>
            </a:r>
            <a:r>
              <a:rPr lang="en-US" sz="2800" b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yeteneğini</a:t>
            </a:r>
            <a:r>
              <a:rPr lang="en-US" sz="2800" b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b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koruması</a:t>
            </a:r>
            <a:r>
              <a:rPr lang="en-US" sz="2800" b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açısından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önemlidir</a:t>
            </a:r>
            <a:r>
              <a:rPr lang="tr-TR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 </a:t>
            </a:r>
            <a:b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tr-TR" sz="28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AYDINLATMA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533400" y="1676400"/>
            <a:ext cx="8382000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lnSpc>
                <a:spcPct val="80000"/>
              </a:lnSpc>
              <a:buFont typeface="Arial" pitchFamily="34" charset="0"/>
              <a:buChar char="•"/>
            </a:pPr>
            <a:r>
              <a:rPr lang="tr-TR" sz="2800" b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Doğal </a:t>
            </a:r>
            <a:r>
              <a:rPr lang="tr-TR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ışıkla</a:t>
            </a:r>
            <a:r>
              <a:rPr lang="tr-TR" sz="2800" b="0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 aydınlatma </a:t>
            </a:r>
            <a:r>
              <a:rPr lang="tr-TR" sz="2800" b="0" dirty="0" smtClean="0">
                <a:ea typeface="Calibri" pitchFamily="34" charset="0"/>
                <a:cs typeface="Calibri" pitchFamily="34" charset="0"/>
              </a:rPr>
              <a:t>gün ışığı ile yapılır</a:t>
            </a:r>
          </a:p>
          <a:p>
            <a:pPr marL="514350" indent="-514350" algn="l">
              <a:lnSpc>
                <a:spcPct val="80000"/>
              </a:lnSpc>
              <a:buFont typeface="Arial" pitchFamily="34" charset="0"/>
              <a:buChar char="•"/>
            </a:pPr>
            <a:endParaRPr lang="tr-TR" sz="2800" b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l">
              <a:lnSpc>
                <a:spcPct val="80000"/>
              </a:lnSpc>
            </a:pPr>
            <a:endParaRPr lang="tr-TR" sz="28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l">
              <a:lnSpc>
                <a:spcPct val="80000"/>
              </a:lnSpc>
              <a:buFont typeface="Arial" pitchFamily="34" charset="0"/>
              <a:buChar char="•"/>
            </a:pPr>
            <a:r>
              <a:rPr lang="tr-TR" sz="2800" b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Yapay </a:t>
            </a:r>
            <a:r>
              <a:rPr lang="tr-TR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ışıkla </a:t>
            </a:r>
            <a:r>
              <a:rPr lang="tr-TR" sz="2800" b="0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aydınlatma</a:t>
            </a:r>
            <a:r>
              <a:rPr lang="tr-TR" sz="2800" b="0" dirty="0" smtClean="0">
                <a:ea typeface="Calibri" pitchFamily="34" charset="0"/>
                <a:cs typeface="Calibri" pitchFamily="34" charset="0"/>
              </a:rPr>
              <a:t> </a:t>
            </a:r>
          </a:p>
          <a:p>
            <a:pPr marL="514350" indent="-514350" algn="l">
              <a:lnSpc>
                <a:spcPct val="80000"/>
              </a:lnSpc>
              <a:buFont typeface="Arial" pitchFamily="34" charset="0"/>
              <a:buChar char="•"/>
            </a:pPr>
            <a:endParaRPr lang="tr-TR" sz="2800" b="0" dirty="0" smtClean="0">
              <a:ea typeface="Calibri" pitchFamily="34" charset="0"/>
              <a:cs typeface="Calibri" pitchFamily="34" charset="0"/>
            </a:endParaRPr>
          </a:p>
          <a:p>
            <a:pPr marL="971550" lvl="1" indent="-514350" algn="l">
              <a:lnSpc>
                <a:spcPct val="80000"/>
              </a:lnSpc>
              <a:buFont typeface="Arial" pitchFamily="34" charset="0"/>
              <a:buChar char="•"/>
            </a:pPr>
            <a:r>
              <a:rPr lang="tr-TR" sz="2800" b="0" dirty="0" smtClean="0">
                <a:ea typeface="Calibri" pitchFamily="34" charset="0"/>
                <a:cs typeface="Calibri" pitchFamily="34" charset="0"/>
              </a:rPr>
              <a:t>Genel Aydınlatma</a:t>
            </a:r>
          </a:p>
          <a:p>
            <a:pPr marL="971550" lvl="1" indent="-514350" algn="l">
              <a:lnSpc>
                <a:spcPct val="80000"/>
              </a:lnSpc>
              <a:buFont typeface="Arial" pitchFamily="34" charset="0"/>
              <a:buChar char="•"/>
            </a:pPr>
            <a:r>
              <a:rPr lang="tr-TR" sz="2800" b="0" dirty="0" smtClean="0">
                <a:ea typeface="Calibri" pitchFamily="34" charset="0"/>
                <a:cs typeface="Calibri" pitchFamily="34" charset="0"/>
              </a:rPr>
              <a:t>Lokalize Aydınlatma</a:t>
            </a:r>
          </a:p>
          <a:p>
            <a:pPr marL="971550" lvl="1" indent="-514350" algn="l">
              <a:lnSpc>
                <a:spcPct val="80000"/>
              </a:lnSpc>
              <a:buFont typeface="Arial" pitchFamily="34" charset="0"/>
              <a:buChar char="•"/>
            </a:pPr>
            <a:r>
              <a:rPr lang="tr-TR" sz="2800" b="0" dirty="0" smtClean="0">
                <a:ea typeface="Calibri" pitchFamily="34" charset="0"/>
                <a:cs typeface="Calibri" pitchFamily="34" charset="0"/>
              </a:rPr>
              <a:t>Lokal Aydınlatma</a:t>
            </a:r>
            <a:endParaRPr lang="tr-TR" sz="2800" b="0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l">
              <a:lnSpc>
                <a:spcPct val="80000"/>
              </a:lnSpc>
            </a:pPr>
            <a:endParaRPr lang="tr-TR" sz="28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l">
              <a:lnSpc>
                <a:spcPct val="80000"/>
              </a:lnSpc>
              <a:buFont typeface="Arial" pitchFamily="34" charset="0"/>
              <a:buChar char="•"/>
            </a:pPr>
            <a:r>
              <a:rPr lang="tr-TR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Doğal + Yapay ışıkla 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sağlanmakt</a:t>
            </a:r>
            <a:r>
              <a:rPr lang="tr-TR" sz="2800" b="0" dirty="0" smtClean="0">
                <a:ea typeface="Calibri" pitchFamily="34" charset="0"/>
                <a:cs typeface="Calibri" pitchFamily="34" charset="0"/>
              </a:rPr>
              <a:t>adır.</a:t>
            </a:r>
          </a:p>
          <a:p>
            <a:pPr marL="514350" indent="-514350" algn="l">
              <a:lnSpc>
                <a:spcPct val="80000"/>
              </a:lnSpc>
            </a:pPr>
            <a:endParaRPr lang="tr-TR" sz="2800" b="0" dirty="0" smtClean="0">
              <a:ea typeface="Calibri" pitchFamily="34" charset="0"/>
              <a:cs typeface="Calibri" pitchFamily="34" charset="0"/>
            </a:endParaRPr>
          </a:p>
          <a:p>
            <a:pPr marL="514350" indent="-514350" algn="l">
              <a:lnSpc>
                <a:spcPct val="80000"/>
              </a:lnSpc>
            </a:pPr>
            <a:endParaRPr lang="tr-TR" sz="2800" b="0" dirty="0" smtClean="0">
              <a:ea typeface="Calibri" pitchFamily="34" charset="0"/>
              <a:cs typeface="Calibri" pitchFamily="34" charset="0"/>
            </a:endParaRPr>
          </a:p>
          <a:p>
            <a:pPr marL="514350" indent="-514350" algn="l">
              <a:lnSpc>
                <a:spcPct val="80000"/>
              </a:lnSpc>
            </a:pPr>
            <a:r>
              <a:rPr lang="tr-TR" sz="2800" b="0" dirty="0">
                <a:ea typeface="Calibri" pitchFamily="34" charset="0"/>
                <a:cs typeface="Calibri" pitchFamily="34" charset="0"/>
              </a:rPr>
              <a:t>	</a:t>
            </a:r>
            <a:endParaRPr lang="tr-TR" sz="2800" b="0" dirty="0" smtClean="0">
              <a:ea typeface="Calibri" pitchFamily="34" charset="0"/>
              <a:cs typeface="Calibri" pitchFamily="34" charset="0"/>
            </a:endParaRPr>
          </a:p>
          <a:p>
            <a:pPr marL="514350" indent="-514350" algn="l">
              <a:lnSpc>
                <a:spcPct val="80000"/>
              </a:lnSpc>
            </a:pPr>
            <a:endParaRPr lang="tr-TR" sz="2800" b="0" dirty="0" smtClean="0">
              <a:ea typeface="Calibri" pitchFamily="34" charset="0"/>
              <a:cs typeface="Calibri" pitchFamily="34" charset="0"/>
            </a:endParaRPr>
          </a:p>
          <a:p>
            <a:pPr marL="514350" indent="-514350" algn="l">
              <a:lnSpc>
                <a:spcPct val="80000"/>
              </a:lnSpc>
              <a:buFont typeface="Arial" pitchFamily="34" charset="0"/>
              <a:buChar char="•"/>
            </a:pPr>
            <a:endParaRPr lang="tr-TR" sz="2800" b="0" dirty="0" smtClean="0">
              <a:ea typeface="Calibri" pitchFamily="34" charset="0"/>
              <a:cs typeface="Calibri" pitchFamily="34" charset="0"/>
            </a:endParaRPr>
          </a:p>
          <a:p>
            <a:pPr marL="514350" indent="-514350" algn="l">
              <a:lnSpc>
                <a:spcPct val="80000"/>
              </a:lnSpc>
            </a:pPr>
            <a:r>
              <a:rPr lang="tr-TR" sz="2800" b="0" dirty="0" smtClean="0">
                <a:ea typeface="Calibri" pitchFamily="34" charset="0"/>
                <a:cs typeface="Calibri" pitchFamily="34" charset="0"/>
              </a:rPr>
              <a:t> </a:t>
            </a:r>
          </a:p>
          <a:p>
            <a:pPr marL="514350" indent="-514350" algn="l">
              <a:lnSpc>
                <a:spcPct val="80000"/>
              </a:lnSpc>
              <a:buFont typeface="Arial" pitchFamily="34" charset="0"/>
              <a:buChar char="•"/>
            </a:pPr>
            <a:endParaRPr lang="tr-TR" sz="2800" b="0" dirty="0"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5 Slayt Numarası Yer Tutucusu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9BADFA-65CC-433C-9B5E-CF8E00BCD9B0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tr-T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tr-TR" sz="4000" dirty="0">
                <a:solidFill>
                  <a:srgbClr val="C00000"/>
                </a:solidFill>
              </a:rPr>
              <a:t>Genel Aydınlatma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tr-TR" dirty="0" smtClean="0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2181225" y="2709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28600" y="1828800"/>
          <a:ext cx="8610600" cy="4419600"/>
        </p:xfrm>
        <a:graphic>
          <a:graphicData uri="http://schemas.openxmlformats.org/presentationml/2006/ole">
            <p:oleObj spid="_x0000_s2050" r:id="rId3" imgW="4781250" imgH="1434375" progId="PBrush">
              <p:embed/>
            </p:oleObj>
          </a:graphicData>
        </a:graphic>
      </p:graphicFrame>
      <p:sp>
        <p:nvSpPr>
          <p:cNvPr id="2056" name="8 Dikdörtgen"/>
          <p:cNvSpPr>
            <a:spLocks noChangeArrowheads="1"/>
          </p:cNvSpPr>
          <p:nvPr/>
        </p:nvSpPr>
        <p:spPr bwMode="auto">
          <a:xfrm>
            <a:off x="2411413" y="6211888"/>
            <a:ext cx="4572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000" b="1" dirty="0" smtClean="0">
                <a:solidFill>
                  <a:srgbClr val="3BEBEF"/>
                </a:solidFill>
                <a:latin typeface="Calibri" pitchFamily="34" charset="0"/>
              </a:rPr>
              <a:t> </a:t>
            </a:r>
            <a:endParaRPr lang="tr-TR" sz="1000" b="1" dirty="0">
              <a:solidFill>
                <a:srgbClr val="3BEBE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5 Slayt Numarası Yer Tutucusu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FC665B-9A31-4BE8-B381-0F6423E27CA3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tr-TR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tr-TR" sz="4000" dirty="0">
                <a:solidFill>
                  <a:srgbClr val="C00000"/>
                </a:solidFill>
              </a:rPr>
              <a:t>Lokalize Aydınlatma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tr-TR" smtClean="0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2319338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>
              <a:latin typeface="Calibri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828800"/>
          <a:ext cx="8382000" cy="4648200"/>
        </p:xfrm>
        <a:graphic>
          <a:graphicData uri="http://schemas.openxmlformats.org/presentationml/2006/ole">
            <p:oleObj spid="_x0000_s3074" r:id="rId3" imgW="4509375" imgH="140625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5 Slayt Numarası Yer Tutucusu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1CAF7A-273D-4907-9AA4-99CA086B592B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tr-TR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tr-TR" sz="4000" dirty="0">
                <a:solidFill>
                  <a:srgbClr val="C00000"/>
                </a:solidFill>
              </a:rPr>
              <a:t>Lokal Aydınlatma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tr-TR" smtClean="0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2071688" y="2671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>
              <a:latin typeface="Calibri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09600" y="1981200"/>
          <a:ext cx="8001000" cy="4191000"/>
        </p:xfrm>
        <a:graphic>
          <a:graphicData uri="http://schemas.openxmlformats.org/presentationml/2006/ole">
            <p:oleObj spid="_x0000_s4098" r:id="rId3" imgW="4996875" imgH="151835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AYDINLATMA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52400" y="13716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b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İşyerlerinde Aydınlığın Yeterli Olmayışı</a:t>
            </a:r>
          </a:p>
          <a:p>
            <a:pPr algn="just">
              <a:buFontTx/>
              <a:buNone/>
            </a:pPr>
            <a:endParaRPr lang="tr-TR" sz="2800" b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İş kazalarının 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artmasına</a:t>
            </a:r>
          </a:p>
          <a:p>
            <a:pPr algn="l">
              <a:buFont typeface="Arial" pitchFamily="34" charset="0"/>
              <a:buChar char="•"/>
            </a:pPr>
            <a:r>
              <a:rPr lang="tr-TR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Çalışan </a:t>
            </a:r>
            <a:r>
              <a:rPr lang="tr-TR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psikolojisine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olumsuz etkilenmesine, </a:t>
            </a:r>
          </a:p>
          <a:p>
            <a:pPr algn="l">
              <a:buFont typeface="Arial" pitchFamily="34" charset="0"/>
              <a:buChar char="•"/>
            </a:pPr>
            <a:r>
              <a:rPr lang="tr-TR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Aşırı </a:t>
            </a:r>
            <a:r>
              <a:rPr lang="tr-TR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yorgunluğa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algn="l">
              <a:buFont typeface="Arial" pitchFamily="34" charset="0"/>
              <a:buChar char="•"/>
            </a:pPr>
            <a:r>
              <a:rPr lang="tr-TR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Çalışma </a:t>
            </a:r>
            <a:r>
              <a:rPr lang="tr-TR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hızının düşmesine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algn="l">
              <a:buFont typeface="Arial" pitchFamily="34" charset="0"/>
              <a:buChar char="•"/>
            </a:pPr>
            <a:r>
              <a:rPr lang="tr-TR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Hatalı imalatın 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artmasına, </a:t>
            </a:r>
          </a:p>
          <a:p>
            <a:pPr algn="l">
              <a:buFont typeface="Arial" pitchFamily="34" charset="0"/>
              <a:buChar char="•"/>
            </a:pPr>
            <a:r>
              <a:rPr lang="tr-TR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İş </a:t>
            </a:r>
            <a:r>
              <a:rPr lang="tr-TR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performansının düşmesine 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neden olmaktadır.</a:t>
            </a:r>
          </a:p>
          <a:p>
            <a:pPr algn="l">
              <a:buFont typeface="Arial" pitchFamily="34" charset="0"/>
              <a:buChar char="•"/>
            </a:pPr>
            <a:r>
              <a:rPr lang="tr-TR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Hatalı çalışmayı </a:t>
            </a:r>
            <a:r>
              <a:rPr lang="tr-TR" sz="2800" b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arttırmaktadır.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tr-TR" sz="28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695456" y="2438400"/>
            <a:ext cx="28999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dirty="0">
                <a:solidFill>
                  <a:srgbClr val="C00000"/>
                </a:solidFill>
                <a:latin typeface="+mj-lt"/>
              </a:rPr>
              <a:t>GÜRÜLTÜ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C:\Users\hp\Desktop\resim-ikon\[1]2912008115550_2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143000"/>
            <a:ext cx="220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457200"/>
            <a:ext cx="8229600" cy="571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 2" pitchFamily="18" charset="2"/>
              <a:buNone/>
            </a:pPr>
            <a:r>
              <a:rPr lang="tr-TR" b="1" dirty="0" smtClean="0">
                <a:solidFill>
                  <a:srgbClr val="C00000"/>
                </a:solidFill>
                <a:latin typeface="+mj-lt"/>
              </a:rPr>
              <a:t>Aydınlatmada Dikkat Edilecekler</a:t>
            </a:r>
          </a:p>
          <a:p>
            <a:pPr algn="ctr">
              <a:buFont typeface="Wingdings 2" pitchFamily="18" charset="2"/>
              <a:buNone/>
            </a:pPr>
            <a:endParaRPr lang="tr-TR" sz="280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buFont typeface="Wingdings 2" pitchFamily="18" charset="2"/>
              <a:buNone/>
            </a:pPr>
            <a:endParaRPr lang="tr-TR" sz="280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just"/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İşyerlerinin </a:t>
            </a:r>
            <a:r>
              <a:rPr lang="tr-T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gün ışığıyla 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yeter</a:t>
            </a:r>
          </a:p>
          <a:p>
            <a:pPr algn="just"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derecede aydınlatılmış olması esastır</a:t>
            </a:r>
          </a:p>
          <a:p>
            <a:pPr algn="just">
              <a:buNone/>
            </a:pPr>
            <a:endParaRPr lang="tr-T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None/>
            </a:pPr>
            <a:endParaRPr lang="tr-T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Gün ışığından faydalanılamayan hallerde yahut gece çalışmalarında, </a:t>
            </a:r>
            <a:r>
              <a:rPr lang="tr-T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suni ışıkla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yeterli aydınlatma sağlanmalıdır.</a:t>
            </a:r>
          </a:p>
          <a:p>
            <a:pPr eaLnBrk="1" hangingPunct="1">
              <a:lnSpc>
                <a:spcPct val="150000"/>
              </a:lnSpc>
            </a:pP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1697">
            <a:off x="1919209" y="2258077"/>
            <a:ext cx="4895850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381000" y="5334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Gerek tabii ve gerek suni ışıklar, çalışanlara </a:t>
            </a:r>
            <a:r>
              <a:rPr lang="tr-TR" sz="2800" b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yeter derecede ve eşit 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olarak dağılmayı sağlayacak şekilde düzenlenecektir.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İçerik Yer Tutucusu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1295400"/>
          </a:xfrm>
        </p:spPr>
        <p:txBody>
          <a:bodyPr>
            <a:noAutofit/>
          </a:bodyPr>
          <a:lstStyle/>
          <a:p>
            <a:pPr eaLnBrk="1" hangingPunct="1"/>
            <a:r>
              <a:rPr lang="tr-TR" sz="2800" dirty="0" smtClean="0"/>
              <a:t>Aydınlatma araçlarından çıkan </a:t>
            </a:r>
            <a:r>
              <a:rPr lang="tr-TR" sz="2800" dirty="0" smtClean="0">
                <a:solidFill>
                  <a:srgbClr val="FF0000"/>
                </a:solidFill>
              </a:rPr>
              <a:t>ışık ışınları </a:t>
            </a:r>
            <a:r>
              <a:rPr lang="tr-TR" sz="2800" dirty="0" smtClean="0"/>
              <a:t>direkt veya yansıyarak </a:t>
            </a:r>
            <a:r>
              <a:rPr lang="tr-TR" sz="2800" dirty="0" smtClean="0">
                <a:solidFill>
                  <a:srgbClr val="FF0000"/>
                </a:solidFill>
              </a:rPr>
              <a:t>göze gelmemeli</a:t>
            </a:r>
            <a:r>
              <a:rPr lang="tr-TR" sz="2800" dirty="0" smtClean="0"/>
              <a:t>dir.</a:t>
            </a:r>
          </a:p>
          <a:p>
            <a:pPr eaLnBrk="1" hangingPunct="1">
              <a:buNone/>
            </a:pPr>
            <a:endParaRPr lang="tr-TR" sz="2800" dirty="0" smtClean="0"/>
          </a:p>
          <a:p>
            <a:pPr eaLnBrk="1" hangingPunct="1">
              <a:buNone/>
            </a:pPr>
            <a:r>
              <a:rPr lang="tr-TR" sz="2800" dirty="0" smtClean="0"/>
              <a:t>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3744416" cy="276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İçerik Yer Tutucusu"/>
          <p:cNvSpPr>
            <a:spLocks noGrp="1"/>
          </p:cNvSpPr>
          <p:nvPr>
            <p:ph idx="1"/>
          </p:nvPr>
        </p:nvSpPr>
        <p:spPr>
          <a:xfrm>
            <a:off x="0" y="228600"/>
            <a:ext cx="8763000" cy="25908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tr-TR" sz="2400" dirty="0" smtClean="0"/>
              <a:t> </a:t>
            </a:r>
            <a:endParaRPr lang="tr-TR" sz="2800" dirty="0" smtClean="0"/>
          </a:p>
          <a:p>
            <a:pPr eaLnBrk="1" hangingPunct="1"/>
            <a:r>
              <a:rPr lang="tr-TR" sz="2800" dirty="0" smtClean="0"/>
              <a:t>Yapay aydınlatma </a:t>
            </a:r>
            <a:r>
              <a:rPr lang="tr-TR" sz="2800" dirty="0" smtClean="0">
                <a:solidFill>
                  <a:srgbClr val="FF0000"/>
                </a:solidFill>
              </a:rPr>
              <a:t>doğal aydınlatma</a:t>
            </a:r>
            <a:r>
              <a:rPr lang="tr-TR" sz="2800" dirty="0" smtClean="0"/>
              <a:t>ya yakın olmalıdır.</a:t>
            </a:r>
          </a:p>
          <a:p>
            <a:pPr eaLnBrk="1" hangingPunct="1">
              <a:buNone/>
            </a:pPr>
            <a:endParaRPr lang="tr-TR" sz="2800" dirty="0" smtClean="0"/>
          </a:p>
          <a:p>
            <a:pPr algn="just" eaLnBrk="1" hangingPunct="1"/>
            <a:r>
              <a:rPr lang="tr-TR" sz="2800" dirty="0" smtClean="0"/>
              <a:t> Çalışma alanında keskin </a:t>
            </a:r>
            <a:r>
              <a:rPr lang="tr-TR" sz="2800" dirty="0" smtClean="0">
                <a:solidFill>
                  <a:srgbClr val="FF0000"/>
                </a:solidFill>
              </a:rPr>
              <a:t>gölgeler oluşmamalı</a:t>
            </a:r>
            <a:r>
              <a:rPr lang="tr-TR" sz="2800" dirty="0" smtClean="0"/>
              <a:t>dır.     </a:t>
            </a:r>
          </a:p>
        </p:txBody>
      </p:sp>
      <p:graphicFrame>
        <p:nvGraphicFramePr>
          <p:cNvPr id="18433" name="Object 1"/>
          <p:cNvGraphicFramePr>
            <a:graphicFrameLocks noGrp="1" noChangeAspect="1"/>
          </p:cNvGraphicFramePr>
          <p:nvPr/>
        </p:nvGraphicFramePr>
        <p:xfrm>
          <a:off x="2362200" y="2971800"/>
          <a:ext cx="3497262" cy="2812067"/>
        </p:xfrm>
        <a:graphic>
          <a:graphicData uri="http://schemas.openxmlformats.org/presentationml/2006/ole">
            <p:oleObj spid="_x0000_s5122" name="Image" r:id="rId3" imgW="1345557" imgH="147301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7696200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304800" y="6096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Gözün ışık kaynağı ile birleştiği doğrunun </a:t>
            </a:r>
            <a:r>
              <a:rPr lang="tr-TR" sz="2800" b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yatayla yaptığı açı 30 </a:t>
            </a:r>
            <a:r>
              <a:rPr lang="en-US" sz="2800" b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º</a:t>
            </a:r>
            <a:r>
              <a:rPr lang="tr-TR" sz="2800" b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 az olmamalı</a:t>
            </a:r>
            <a:endParaRPr lang="tr-TR" sz="28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72000" y="2819400"/>
            <a:ext cx="123348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3300"/>
                </a:solidFill>
              </a:rPr>
              <a:t>Uygun Açı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7848600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6819900" y="1792288"/>
            <a:ext cx="12573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003300"/>
                </a:solidFill>
              </a:rPr>
              <a:t>Doğrudan </a:t>
            </a:r>
          </a:p>
          <a:p>
            <a:r>
              <a:rPr lang="tr-TR">
                <a:solidFill>
                  <a:srgbClr val="003300"/>
                </a:solidFill>
              </a:rPr>
              <a:t>Parlama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349250" y="1628775"/>
            <a:ext cx="121285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3300"/>
                </a:solidFill>
              </a:rPr>
              <a:t>Yansıma </a:t>
            </a:r>
          </a:p>
          <a:p>
            <a:r>
              <a:rPr lang="tr-TR" dirty="0">
                <a:solidFill>
                  <a:srgbClr val="003300"/>
                </a:solidFill>
              </a:rPr>
              <a:t>Parlaması</a:t>
            </a:r>
          </a:p>
        </p:txBody>
      </p:sp>
      <p:sp>
        <p:nvSpPr>
          <p:cNvPr id="5" name="4 Dikdörtgen"/>
          <p:cNvSpPr/>
          <p:nvPr/>
        </p:nvSpPr>
        <p:spPr>
          <a:xfrm>
            <a:off x="457200" y="6096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Arial" pitchFamily="34" charset="0"/>
              <a:buChar char="•"/>
            </a:pP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Aydınlatmada </a:t>
            </a:r>
            <a:r>
              <a:rPr lang="tr-TR" sz="2800" b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titreşim (parlama)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olmamalıdır.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8361362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228600" y="2286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Bir tane güçlü ampul kullanmaktansa daha düşük kapasiteli </a:t>
            </a:r>
            <a:r>
              <a:rPr lang="tr-TR" sz="2800" b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bir kaç tane ampul 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kullanılması daha faydalıdır.</a:t>
            </a:r>
            <a:endParaRPr lang="tr-TR" sz="28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İçerik Yer Tutucusu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3307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2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Çalışma alanları:	</a:t>
            </a:r>
            <a:r>
              <a:rPr lang="tr-T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tr-TR" sz="2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</a:t>
            </a:r>
            <a:r>
              <a:rPr lang="tr-TR" sz="2800" u="sng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Lux</a:t>
            </a:r>
          </a:p>
          <a:p>
            <a:pPr eaLnBrk="1" hangingPunct="1">
              <a:buFont typeface="Arial" charset="0"/>
              <a:buNone/>
            </a:pPr>
            <a:endParaRPr lang="tr-TR" sz="2800" u="sng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Arial" charset="0"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Dahili yollar:                                            </a:t>
            </a:r>
            <a:r>
              <a:rPr lang="tr-T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</a:t>
            </a:r>
          </a:p>
          <a:p>
            <a:pPr eaLnBrk="1" hangingPunct="1">
              <a:buFont typeface="Arial" charset="0"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Merdiven ve depolar:                              </a:t>
            </a:r>
            <a:r>
              <a:rPr lang="tr-T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50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Orta hassasiyette mekanik, daktilo, büro işleri :</a:t>
            </a:r>
            <a:r>
              <a:rPr lang="tr-T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500</a:t>
            </a:r>
          </a:p>
          <a:p>
            <a:pPr eaLnBrk="1" hangingPunct="1">
              <a:buFont typeface="Arial" charset="0"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Hassas mekanik, ince elektronik, çeşitli kontroller:</a:t>
            </a:r>
            <a:r>
              <a:rPr lang="tr-T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1000</a:t>
            </a:r>
            <a:endParaRPr lang="tr-T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charset="0"/>
              <a:buNone/>
            </a:pPr>
            <a:r>
              <a:rPr lang="tr-TR" sz="1100" b="1" dirty="0" smtClean="0">
                <a:solidFill>
                  <a:srgbClr val="3BEBEF"/>
                </a:solidFill>
              </a:rPr>
              <a:t>                                                                          </a:t>
            </a:r>
            <a:endParaRPr lang="tr-TR" sz="11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3400" y="685800"/>
            <a:ext cx="7194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Çalışma alanlarının aydınlatma düzeyi: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RADYASYON</a:t>
            </a:r>
            <a:endParaRPr lang="tr-T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3 Veri Yer Tutucusu"/>
          <p:cNvSpPr>
            <a:spLocks noGrp="1"/>
          </p:cNvSpPr>
          <p:nvPr>
            <p:ph type="dt" sz="quarter" idx="4294967295"/>
          </p:nvPr>
        </p:nvSpPr>
        <p:spPr bwMode="auto">
          <a:xfrm>
            <a:off x="4791075" y="6480175"/>
            <a:ext cx="2133600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291431-A488-4DB1-86A6-4ADCC3622295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20.2.2015</a:t>
            </a:fld>
            <a:endParaRPr lang="tr-TR"/>
          </a:p>
        </p:txBody>
      </p:sp>
      <p:sp>
        <p:nvSpPr>
          <p:cNvPr id="88067" name="4 Slayt Numarası Yer Tutucusu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BA52B0-E79F-4146-97A8-6F7D253D3EBB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tr-TR"/>
          </a:p>
        </p:txBody>
      </p:sp>
      <p:pic>
        <p:nvPicPr>
          <p:cNvPr id="880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071563"/>
            <a:ext cx="4572000" cy="5648325"/>
          </a:xfrm>
        </p:spPr>
      </p:pic>
      <p:pic>
        <p:nvPicPr>
          <p:cNvPr id="880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435768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642938" y="428625"/>
            <a:ext cx="8001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DİKKAT</a:t>
            </a:r>
            <a:r>
              <a:rPr lang="tr-TR" sz="4000" dirty="0">
                <a:solidFill>
                  <a:srgbClr val="FF0000"/>
                </a:solidFill>
                <a:latin typeface="+mj-lt"/>
              </a:rPr>
              <a:t>RADYASYON</a:t>
            </a:r>
            <a:r>
              <a:rPr lang="tr-TR" sz="4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</a:rPr>
              <a:t>AYNAKLARI 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cok-zekice-415x2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434" y="0"/>
            <a:ext cx="91694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12192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Enerjinin </a:t>
            </a:r>
            <a:r>
              <a:rPr lang="tr-TR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elektromanyetik veya parçacık 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modeliyle taşınması </a:t>
            </a:r>
            <a:r>
              <a:rPr lang="tr-TR" sz="2800" b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RADYASYON</a:t>
            </a:r>
            <a:r>
              <a:rPr lang="tr-TR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olarak tanımlanmaktadır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448056" indent="-384048" algn="l" fontAlgn="auto">
              <a:spcAft>
                <a:spcPts val="0"/>
              </a:spcAft>
              <a:buFont typeface="Wingdings 2"/>
              <a:buNone/>
              <a:defRPr/>
            </a:pPr>
            <a:endParaRPr lang="tr-TR" sz="28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8056" indent="-384048" algn="l" fontAlgn="auto">
              <a:spcAft>
                <a:spcPts val="0"/>
              </a:spcAft>
              <a:buFont typeface="Wingdings 2"/>
              <a:buNone/>
              <a:defRPr/>
            </a:pPr>
            <a:endParaRPr lang="tr-TR" sz="28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8056" indent="-384048"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İş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yerlerindeki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radyasyon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hassas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kişilerde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boğazda</a:t>
            </a:r>
            <a:r>
              <a:rPr lang="tr-TR" sz="2800" b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kuruluk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hissi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gözde</a:t>
            </a:r>
            <a:r>
              <a:rPr lang="en-US" sz="2800" b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problemler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</a:t>
            </a:r>
            <a:r>
              <a:rPr lang="en-US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ağrısı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alerji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yüzde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kızarıklık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uykusuzluk</a:t>
            </a:r>
            <a:r>
              <a:rPr lang="en-US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seslere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karşı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hassasiyet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0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işitme</a:t>
            </a:r>
            <a:r>
              <a:rPr lang="tr-TR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zorluğu</a:t>
            </a:r>
            <a:r>
              <a:rPr lang="en-US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yorgunluk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gibi</a:t>
            </a:r>
            <a:r>
              <a:rPr lang="tr-TR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rahatsızlıklara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yol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açar</a:t>
            </a:r>
            <a:r>
              <a:rPr lang="en-US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tr-TR" sz="28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tr-TR" sz="3600" b="1" i="1" dirty="0" smtClean="0">
                <a:solidFill>
                  <a:srgbClr val="C00000"/>
                </a:solidFill>
              </a:rPr>
              <a:t>RA</a:t>
            </a:r>
            <a:r>
              <a:rPr lang="tr-TR" sz="3600" b="1" dirty="0" smtClean="0">
                <a:solidFill>
                  <a:srgbClr val="C00000"/>
                </a:solidFill>
              </a:rPr>
              <a:t>DYASYON</a:t>
            </a:r>
            <a:endParaRPr lang="tr-TR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533400" y="1447800"/>
            <a:ext cx="8305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en-US" sz="3600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Radyasyon</a:t>
            </a:r>
            <a:r>
              <a:rPr lang="en-US" sz="36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tr-TR" sz="36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Türleri:</a:t>
            </a:r>
          </a:p>
          <a:p>
            <a:pPr marL="176213" indent="-176213" algn="l">
              <a:buFontTx/>
              <a:buNone/>
            </a:pPr>
            <a:endParaRPr lang="tr-TR" sz="2800" b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6213" indent="-176213" algn="l">
              <a:buFontTx/>
              <a:buNone/>
            </a:pPr>
            <a:r>
              <a:rPr lang="tr-TR" sz="2800" b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İyonize olan(</a:t>
            </a:r>
            <a:r>
              <a:rPr lang="tr-TR" sz="2800" b="0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ionized</a:t>
            </a:r>
            <a:r>
              <a:rPr lang="tr-TR" sz="2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İnsan hücre yapısını bozan,</a:t>
            </a:r>
          </a:p>
          <a:p>
            <a:pPr marL="176213" indent="-176213" algn="l">
              <a:buFontTx/>
              <a:buNone/>
            </a:pPr>
            <a:endParaRPr lang="tr-TR" sz="2800" b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6213" indent="-176213" algn="l">
              <a:buFontTx/>
              <a:buNone/>
            </a:pPr>
            <a:r>
              <a:rPr lang="tr-TR" sz="2800" b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İyonize olmayan(</a:t>
            </a:r>
            <a:r>
              <a:rPr lang="tr-TR" sz="2800" b="0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</a:t>
            </a:r>
            <a:r>
              <a:rPr lang="tr-TR" sz="2800" b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tr-TR" sz="2800" b="0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ionized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:Hücre yapısında uzun süre </a:t>
            </a:r>
            <a:r>
              <a:rPr lang="tr-TR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maruziyet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yok ise değişikliğe yol açmayan,şeklinde tanımlanmaktadır.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3 Veri Yer Tutucusu"/>
          <p:cNvSpPr>
            <a:spLocks noGrp="1"/>
          </p:cNvSpPr>
          <p:nvPr>
            <p:ph type="dt" sz="quarter" idx="4294967295"/>
          </p:nvPr>
        </p:nvSpPr>
        <p:spPr bwMode="auto">
          <a:xfrm>
            <a:off x="4791075" y="6480175"/>
            <a:ext cx="2133600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0316F6-0232-420D-96FD-400CCEE83D2B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20.2.2015</a:t>
            </a:fld>
            <a:endParaRPr lang="tr-TR"/>
          </a:p>
        </p:txBody>
      </p:sp>
      <p:sp>
        <p:nvSpPr>
          <p:cNvPr id="87043" name="4 Slayt Numarası Yer Tutucusu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9DC228-C526-4437-87AE-FB275F088250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tr-TR"/>
          </a:p>
        </p:txBody>
      </p:sp>
      <p:graphicFrame>
        <p:nvGraphicFramePr>
          <p:cNvPr id="7" name="6 Diyagram"/>
          <p:cNvGraphicFramePr/>
          <p:nvPr/>
        </p:nvGraphicFramePr>
        <p:xfrm>
          <a:off x="928662" y="500042"/>
          <a:ext cx="740571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7045" name="9 Metin kutusu"/>
          <p:cNvSpPr txBox="1">
            <a:spLocks noChangeArrowheads="1"/>
          </p:cNvSpPr>
          <p:nvPr/>
        </p:nvSpPr>
        <p:spPr bwMode="auto">
          <a:xfrm>
            <a:off x="857250" y="2714625"/>
            <a:ext cx="3429000" cy="2308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tr-TR" b="1" dirty="0">
                <a:latin typeface="Calibri" pitchFamily="34" charset="0"/>
              </a:rPr>
              <a:t>İyonize Olmayan Elektromanyetik Radyasyon</a:t>
            </a:r>
          </a:p>
          <a:p>
            <a:endParaRPr lang="tr-TR" dirty="0">
              <a:latin typeface="Calibri" pitchFamily="34" charset="0"/>
            </a:endParaRPr>
          </a:p>
          <a:p>
            <a:r>
              <a:rPr lang="tr-TR" b="1" dirty="0">
                <a:latin typeface="Calibri" pitchFamily="34" charset="0"/>
              </a:rPr>
              <a:t>1-Radyo Dalgaları</a:t>
            </a:r>
          </a:p>
          <a:p>
            <a:r>
              <a:rPr lang="tr-TR" b="1" dirty="0">
                <a:latin typeface="Calibri" pitchFamily="34" charset="0"/>
              </a:rPr>
              <a:t>2-Mikrodalga</a:t>
            </a:r>
          </a:p>
          <a:p>
            <a:r>
              <a:rPr lang="tr-TR" b="1" dirty="0">
                <a:latin typeface="Calibri" pitchFamily="34" charset="0"/>
              </a:rPr>
              <a:t>3-Kızıl Ötesi ışınlar(</a:t>
            </a:r>
            <a:r>
              <a:rPr lang="tr-TR" b="1" dirty="0" err="1">
                <a:latin typeface="Calibri" pitchFamily="34" charset="0"/>
              </a:rPr>
              <a:t>İnfrared</a:t>
            </a:r>
            <a:r>
              <a:rPr lang="tr-TR" b="1" dirty="0">
                <a:latin typeface="Calibri" pitchFamily="34" charset="0"/>
              </a:rPr>
              <a:t>)</a:t>
            </a:r>
          </a:p>
          <a:p>
            <a:r>
              <a:rPr lang="tr-TR" b="1" dirty="0">
                <a:latin typeface="Calibri" pitchFamily="34" charset="0"/>
              </a:rPr>
              <a:t>4-</a:t>
            </a:r>
            <a:r>
              <a:rPr lang="tr-TR" b="1" dirty="0" err="1">
                <a:latin typeface="Calibri" pitchFamily="34" charset="0"/>
              </a:rPr>
              <a:t>Laser</a:t>
            </a:r>
            <a:endParaRPr lang="tr-TR" b="1" dirty="0">
              <a:latin typeface="Calibri" pitchFamily="34" charset="0"/>
            </a:endParaRPr>
          </a:p>
          <a:p>
            <a:r>
              <a:rPr lang="tr-TR" b="1" dirty="0">
                <a:latin typeface="Calibri" pitchFamily="34" charset="0"/>
              </a:rPr>
              <a:t>5-Mor ötesi ışınlar(Ultraviyole</a:t>
            </a:r>
            <a:r>
              <a:rPr lang="tr-TR" dirty="0">
                <a:solidFill>
                  <a:schemeClr val="bg1"/>
                </a:solidFill>
                <a:latin typeface="Calibri" pitchFamily="34" charset="0"/>
              </a:rPr>
              <a:t>)</a:t>
            </a:r>
          </a:p>
        </p:txBody>
      </p:sp>
      <p:cxnSp>
        <p:nvCxnSpPr>
          <p:cNvPr id="12" name="11 Düz Ok Bağlayıcısı"/>
          <p:cNvCxnSpPr/>
          <p:nvPr/>
        </p:nvCxnSpPr>
        <p:spPr>
          <a:xfrm rot="5400000">
            <a:off x="1570831" y="1928019"/>
            <a:ext cx="157162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Düz Bağlayıcı"/>
          <p:cNvCxnSpPr/>
          <p:nvPr/>
        </p:nvCxnSpPr>
        <p:spPr>
          <a:xfrm>
            <a:off x="2357438" y="1143000"/>
            <a:ext cx="5715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28600" y="533400"/>
            <a:ext cx="8610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l">
              <a:buFontTx/>
              <a:buNone/>
            </a:pPr>
            <a:r>
              <a:rPr lang="en-US" sz="3600" b="0" dirty="0" err="1" smtClean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Radyasyonun</a:t>
            </a:r>
            <a:r>
              <a:rPr lang="en-US" sz="3600" b="0" dirty="0" smtClean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US" sz="3600" b="0" dirty="0" err="1" smtClean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İnsan</a:t>
            </a:r>
            <a:r>
              <a:rPr lang="en-US" sz="3600" b="0" dirty="0" smtClean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US" sz="3600" b="0" dirty="0" err="1" smtClean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Üzerindeki</a:t>
            </a:r>
            <a:r>
              <a:rPr lang="tr-TR" sz="3600" b="0" dirty="0" smtClean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US" sz="3600" b="0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Etkileri</a:t>
            </a:r>
            <a:r>
              <a:rPr lang="tr-TR" sz="3600" b="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177800" indent="-177800" algn="l">
              <a:buFontTx/>
              <a:buNone/>
            </a:pPr>
            <a:endParaRPr lang="tr-TR" sz="3600" b="0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7800" indent="-177800" algn="l">
              <a:buFontTx/>
              <a:buNone/>
            </a:pPr>
            <a:endParaRPr lang="tr-TR" sz="3600" b="0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7800" indent="-177800" algn="l"/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  </a:t>
            </a:r>
          </a:p>
          <a:p>
            <a:pPr marL="177800" indent="-177800" algn="l"/>
            <a:r>
              <a:rPr lang="tr-TR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US" sz="2800" b="0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Radyasyon</a:t>
            </a:r>
            <a:r>
              <a:rPr lang="en-US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vücuda</a:t>
            </a:r>
            <a:r>
              <a:rPr lang="en-US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yüksek</a:t>
            </a:r>
            <a:r>
              <a:rPr lang="en-US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dozda</a:t>
            </a:r>
            <a:r>
              <a:rPr lang="en-US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girdiğinde</a:t>
            </a:r>
            <a:r>
              <a:rPr lang="en-US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insan</a:t>
            </a:r>
            <a:r>
              <a:rPr lang="en-US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sağlığı</a:t>
            </a:r>
            <a:r>
              <a:rPr lang="en-US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için</a:t>
            </a:r>
            <a:r>
              <a:rPr lang="en-US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zararlıdır</a:t>
            </a:r>
            <a:r>
              <a:rPr lang="tr-TR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ütün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dokulardan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kolayca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geçerek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derine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işleyen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ışınlar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ise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en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tehlikeli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olanlarıdır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tr-TR" sz="2800" b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7800" indent="-177800" algn="l"/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838200"/>
            <a:ext cx="861060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l">
              <a:lnSpc>
                <a:spcPct val="90000"/>
              </a:lnSpc>
              <a:buFontTx/>
              <a:buNone/>
            </a:pPr>
            <a:r>
              <a:rPr lang="tr-TR" sz="2800" b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endParaRPr lang="tr-TR" sz="2800" b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7800" indent="-177800" algn="l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    </a:t>
            </a:r>
            <a:r>
              <a:rPr lang="tr-TR" sz="2800" b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X-ışınları,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vücuda derinlemesine kolayca girebilir ve dokulara nüfuz ederek tahrip edici etki gösterir. </a:t>
            </a:r>
            <a:r>
              <a:rPr lang="tr-TR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X-ışını tıpta iç organların incelenmesinde ya da bir kemikte kırık olup olmadığının izlenmesinde çok sık kullanılır. </a:t>
            </a:r>
          </a:p>
          <a:p>
            <a:pPr marL="177800" indent="-177800" algn="l">
              <a:lnSpc>
                <a:spcPct val="90000"/>
              </a:lnSpc>
              <a:buFont typeface="Wingdings 2" pitchFamily="18" charset="2"/>
              <a:buNone/>
            </a:pPr>
            <a:endParaRPr lang="tr-TR" sz="2800" b="0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7800" indent="-177800" algn="l">
              <a:lnSpc>
                <a:spcPct val="90000"/>
              </a:lnSpc>
            </a:pPr>
            <a:r>
              <a:rPr lang="tr-TR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   </a:t>
            </a:r>
            <a:r>
              <a:rPr lang="tr-TR" sz="2800" b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Gamma ışınları 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nitelik bakımından x-ışınlarına benzerler. Bu ışınlar canlılar için zararlıdır. Dokulara derinliğine girerler ve tahrip ederler. </a:t>
            </a:r>
            <a:r>
              <a:rPr lang="tr-TR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Tıpta urları yok etmekte, araç ve gereçlerin mikroplardan arındırılması gibi yararlı işlerde de kullanılır.</a:t>
            </a:r>
          </a:p>
          <a:p>
            <a:pPr marL="177800" indent="-177800" algn="l">
              <a:lnSpc>
                <a:spcPct val="90000"/>
              </a:lnSpc>
              <a:buFont typeface="Wingdings 2" pitchFamily="18" charset="2"/>
              <a:buNone/>
            </a:pPr>
            <a:endParaRPr lang="tr-TR" sz="2800" b="0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04800" y="457200"/>
            <a:ext cx="8305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l">
              <a:buFontTx/>
              <a:buNone/>
            </a:pPr>
            <a:r>
              <a:rPr lang="tr-TR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	</a:t>
            </a:r>
            <a:r>
              <a:rPr lang="en-US" sz="2800" b="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Morötesi</a:t>
            </a:r>
            <a:r>
              <a:rPr lang="en-US" sz="2800" b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ışınlar</a:t>
            </a:r>
            <a:r>
              <a:rPr lang="en-US" sz="2800" b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2800" b="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ultraviole</a:t>
            </a:r>
            <a:r>
              <a:rPr lang="en-US" sz="2800" b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ışınlar</a:t>
            </a:r>
            <a:r>
              <a:rPr lang="en-US" sz="2800" b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derinin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yüzey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hücreleri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gözün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kornea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tabakası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üzerine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etki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yapar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tr-TR" sz="2800" b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7800" indent="-177800" algn="l">
              <a:buFontTx/>
              <a:buNone/>
            </a:pP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800" b="0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Deri</a:t>
            </a:r>
            <a:r>
              <a:rPr lang="en-US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üzerindeki</a:t>
            </a:r>
            <a:r>
              <a:rPr lang="en-US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etkileri</a:t>
            </a:r>
            <a:r>
              <a:rPr lang="en-US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güneş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yanığına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benzer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yanıklar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pi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ment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hücrelerinde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değişmeler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deri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kanserleridir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Bu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tür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ışınlara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hassas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olan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kişilerde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ayrıca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ekzema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sivilce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gibi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deri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hastalıkları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görülebilir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Bazı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deri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hastalıkları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ise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ağırlaştırılabilirler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uçuk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gibi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 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marL="177800" indent="-177800" algn="l">
              <a:buFontTx/>
              <a:buNone/>
            </a:pP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800" b="0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Gözlerde</a:t>
            </a:r>
            <a:r>
              <a:rPr lang="en-US" sz="28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ise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göz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sulanması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ağrı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konjuktivit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iritis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kornea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ülseri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gibi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hastalıklara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yol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açabilir</a:t>
            </a:r>
            <a:r>
              <a:rPr lang="en-US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tr-TR" sz="2800" b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3 Veri Yer Tutucusu"/>
          <p:cNvSpPr>
            <a:spLocks noGrp="1"/>
          </p:cNvSpPr>
          <p:nvPr>
            <p:ph type="dt" sz="quarter" idx="4294967295"/>
          </p:nvPr>
        </p:nvSpPr>
        <p:spPr bwMode="auto">
          <a:xfrm>
            <a:off x="4791075" y="6480175"/>
            <a:ext cx="2133600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2DE4A5-1AB3-4B3E-9CC2-CFEBBCC3642D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20.2.2015</a:t>
            </a:fld>
            <a:endParaRPr lang="tr-TR"/>
          </a:p>
        </p:txBody>
      </p:sp>
      <p:sp>
        <p:nvSpPr>
          <p:cNvPr id="98307" name="4 Slayt Numarası Yer Tutucusu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443513-D7FB-4983-BF97-1CF6B090C254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tr-TR"/>
          </a:p>
        </p:txBody>
      </p:sp>
      <p:pic>
        <p:nvPicPr>
          <p:cNvPr id="9830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04800"/>
            <a:ext cx="7929563" cy="6000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6"/>
          </a:xfrm>
        </p:spPr>
        <p:txBody>
          <a:bodyPr/>
          <a:lstStyle/>
          <a:p>
            <a:r>
              <a:rPr lang="tr-TR" sz="4000" dirty="0" smtClean="0">
                <a:solidFill>
                  <a:srgbClr val="C00000"/>
                </a:solidFill>
              </a:rPr>
              <a:t> Radyasyon Güvenliği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14282" y="2057400"/>
            <a:ext cx="8643999" cy="3276600"/>
          </a:xfrm>
        </p:spPr>
        <p:txBody>
          <a:bodyPr/>
          <a:lstStyle/>
          <a:p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Radyoloji ünitesi  </a:t>
            </a:r>
            <a:r>
              <a:rPr lang="tr-T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çok tehlikeli 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sınıfına girmektedir. Ayrıca konu ile ilgili olarak </a:t>
            </a:r>
            <a:r>
              <a:rPr lang="tr-T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Radyasyon Güvenliği Yönetmeliği 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bulunmaktadır.</a:t>
            </a:r>
          </a:p>
          <a:p>
            <a:pPr>
              <a:buNone/>
            </a:pPr>
            <a:endParaRPr lang="tr-T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Sağlık Bakanlığı Hizmet Kalite Standartları da bu konuda bir çok yerde atıf yapmıştır.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B02D13DE-A1F8-4952-B843-7EB1C172ABB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3" y="142853"/>
            <a:ext cx="8715436" cy="785818"/>
          </a:xfrm>
        </p:spPr>
        <p:txBody>
          <a:bodyPr/>
          <a:lstStyle/>
          <a:p>
            <a:r>
              <a:rPr lang="tr-TR" sz="4000" dirty="0" smtClean="0">
                <a:solidFill>
                  <a:srgbClr val="C00000"/>
                </a:solidFill>
              </a:rPr>
              <a:t>Radyasyon Güvenliği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57159" y="1571612"/>
            <a:ext cx="38100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Radyoloji Ünitesinde bulunan tüm radyasyon yayan cihazlarla ilgili olarak TAEK’ den ruhsatı olması gerekmektedir.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B02D13DE-A1F8-4952-B843-7EB1C172ABBF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6 İçerik Yer Tutucusu" descr="taek_buy_0.tmp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143504" y="1071546"/>
            <a:ext cx="3370389" cy="487468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28596" y="1571613"/>
            <a:ext cx="4857784" cy="4524388"/>
          </a:xfrm>
        </p:spPr>
        <p:txBody>
          <a:bodyPr/>
          <a:lstStyle/>
          <a:p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Radyoloji bölümünde çalışan personelin kişisel </a:t>
            </a:r>
            <a:r>
              <a:rPr lang="tr-TR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dozimetreleri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bulunmalıdır. Bu </a:t>
            </a:r>
            <a:r>
              <a:rPr lang="tr-TR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dozimetreler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 ayda bir değerlendirmek üzere TAEK’ e gönderilmektedir. Belirli doz aşımı olan personelin çalışmasına izin verilmemesi gerekmektedir.</a:t>
            </a:r>
            <a:endParaRPr lang="tr-T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B02D13DE-A1F8-4952-B843-7EB1C172ABBF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6 İçerik Yer Tutucusu" descr="551_buyu_0.t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43569" y="2357431"/>
            <a:ext cx="2451267" cy="2687792"/>
          </a:xfrm>
          <a:prstGeom prst="rect">
            <a:avLst/>
          </a:prstGeom>
        </p:spPr>
      </p:pic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571472" y="228600"/>
            <a:ext cx="7772400" cy="914400"/>
          </a:xfrm>
        </p:spPr>
        <p:txBody>
          <a:bodyPr/>
          <a:lstStyle/>
          <a:p>
            <a:r>
              <a:rPr lang="tr-TR" sz="4000" dirty="0" smtClean="0">
                <a:solidFill>
                  <a:srgbClr val="C00000"/>
                </a:solidFill>
              </a:rPr>
              <a:t>Radyasyon Güvenliği</a:t>
            </a:r>
            <a:endParaRPr lang="tr-TR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Veri Yer Tutucusu"/>
          <p:cNvSpPr>
            <a:spLocks noGrp="1"/>
          </p:cNvSpPr>
          <p:nvPr>
            <p:ph type="dt" sz="quarter" idx="4294967295"/>
          </p:nvPr>
        </p:nvSpPr>
        <p:spPr bwMode="auto">
          <a:xfrm>
            <a:off x="4791075" y="6480175"/>
            <a:ext cx="2133600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E6D48D-6D25-464F-93C3-7760DFA8A34D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20.2.2015</a:t>
            </a:fld>
            <a:endParaRPr lang="tr-TR"/>
          </a:p>
        </p:txBody>
      </p:sp>
      <p:sp>
        <p:nvSpPr>
          <p:cNvPr id="23555" name="4 Slayt Numarası Yer Tutucusu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3F570F-51E4-4D1B-B18F-5166BC978EBD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r-TR"/>
          </a:p>
        </p:txBody>
      </p:sp>
      <p:pic>
        <p:nvPicPr>
          <p:cNvPr id="23556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990601"/>
            <a:ext cx="8093075" cy="3581400"/>
          </a:xfrm>
          <a:prstGeom prst="rect">
            <a:avLst/>
          </a:prstGeom>
        </p:spPr>
      </p:pic>
      <p:sp>
        <p:nvSpPr>
          <p:cNvPr id="23557" name="Rectangle 2"/>
          <p:cNvSpPr txBox="1">
            <a:spLocks noChangeArrowheads="1"/>
          </p:cNvSpPr>
          <p:nvPr/>
        </p:nvSpPr>
        <p:spPr bwMode="auto">
          <a:xfrm>
            <a:off x="0" y="5105400"/>
            <a:ext cx="9144000" cy="990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47675" indent="-3825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tr-TR" dirty="0" smtClean="0">
                <a:latin typeface="Calibri" pitchFamily="34" charset="0"/>
              </a:rPr>
              <a:t>	</a:t>
            </a:r>
            <a:r>
              <a:rPr lang="tr-TR" sz="2800" i="1" dirty="0" smtClean="0">
                <a:solidFill>
                  <a:schemeClr val="tx1"/>
                </a:solidFill>
                <a:latin typeface="Calibri" pitchFamily="34" charset="0"/>
              </a:rPr>
              <a:t>Kalıcı İşitme  Kaybının Hiç Bir Şekilde Tedavisi Mümkün Değildir</a:t>
            </a:r>
            <a:r>
              <a:rPr lang="tr-TR" sz="2800" i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tr-TR" sz="28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9" name="Line 5"/>
          <p:cNvSpPr>
            <a:spLocks noChangeShapeType="1"/>
          </p:cNvSpPr>
          <p:nvPr/>
        </p:nvSpPr>
        <p:spPr bwMode="auto">
          <a:xfrm flipH="1">
            <a:off x="8072438" y="1500188"/>
            <a:ext cx="285750" cy="23034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458083" y="457200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 smtClean="0">
                <a:solidFill>
                  <a:srgbClr val="C00000"/>
                </a:solidFill>
                <a:latin typeface="+mj-lt"/>
              </a:rPr>
              <a:t>Gürültü</a:t>
            </a:r>
            <a:endParaRPr lang="tr-TR" sz="36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4281519" cy="4881578"/>
          </a:xfrm>
        </p:spPr>
        <p:txBody>
          <a:bodyPr/>
          <a:lstStyle/>
          <a:p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Radyoloji ünitesinde çalışan personelin;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Altı ayda bir 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kez </a:t>
            </a:r>
            <a:r>
              <a:rPr lang="tr-TR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hemogram</a:t>
            </a:r>
            <a:endParaRPr lang="tr-TR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Altı ayda bir 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kez </a:t>
            </a:r>
            <a:r>
              <a:rPr lang="tr-TR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periferik</a:t>
            </a:r>
            <a:r>
              <a:rPr lang="tr-T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yayma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Yılda bir 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kez </a:t>
            </a:r>
            <a:r>
              <a:rPr lang="tr-T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dermatolojik muayene 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olması gerekmektedir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B02D13DE-A1F8-4952-B843-7EB1C172ABBF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642911" y="381000"/>
            <a:ext cx="7772400" cy="762000"/>
          </a:xfrm>
        </p:spPr>
        <p:txBody>
          <a:bodyPr/>
          <a:lstStyle/>
          <a:p>
            <a:r>
              <a:rPr lang="tr-TR" sz="4000" dirty="0" smtClean="0">
                <a:solidFill>
                  <a:srgbClr val="C00000"/>
                </a:solidFill>
              </a:rPr>
              <a:t>Radyasyon Güvenliği</a:t>
            </a:r>
            <a:endParaRPr lang="tr-TR" sz="4000" dirty="0">
              <a:solidFill>
                <a:srgbClr val="C00000"/>
              </a:solidFill>
            </a:endParaRPr>
          </a:p>
        </p:txBody>
      </p:sp>
      <p:pic>
        <p:nvPicPr>
          <p:cNvPr id="8" name="7 İçerik Yer Tutucusu" descr="hemogram_0.t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571613"/>
            <a:ext cx="4421536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1" y="304800"/>
            <a:ext cx="7772400" cy="838200"/>
          </a:xfrm>
        </p:spPr>
        <p:txBody>
          <a:bodyPr/>
          <a:lstStyle/>
          <a:p>
            <a:r>
              <a:rPr lang="tr-TR" sz="4000" dirty="0" smtClean="0">
                <a:solidFill>
                  <a:srgbClr val="C00000"/>
                </a:solidFill>
              </a:rPr>
              <a:t>Radyasyon Güvenliği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2845" y="1428736"/>
            <a:ext cx="4352956" cy="4667264"/>
          </a:xfrm>
        </p:spPr>
        <p:txBody>
          <a:bodyPr/>
          <a:lstStyle/>
          <a:p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Radyoloji ünitesinde bulunan radyasyon korucuların </a:t>
            </a:r>
            <a:r>
              <a:rPr lang="tr-T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(kurşun önlük)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kontrolü  en </a:t>
            </a:r>
            <a:r>
              <a:rPr lang="tr-TR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az 6 ayda bi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 yapılmalıdır.</a:t>
            </a:r>
          </a:p>
          <a:p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Zarar görmüş kurşun önlükler kullanılmamalıdır.</a:t>
            </a:r>
            <a:endParaRPr lang="tr-T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B02D13DE-A1F8-4952-B843-7EB1C172ABBF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" name="6 İçerik Yer Tutucusu" descr="aski_m50_0.t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9691" y="1500189"/>
            <a:ext cx="3527019" cy="459581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85721" y="1571612"/>
            <a:ext cx="3214711" cy="4114800"/>
          </a:xfrm>
        </p:spPr>
        <p:txBody>
          <a:bodyPr/>
          <a:lstStyle/>
          <a:p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Radyasyon Güvenliği Komitesi oluşturulmalı ve belirli aralıklarla toplanmalı uygulamaları kontrol etmelidir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B02D13DE-A1F8-4952-B843-7EB1C172ABBF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571472" y="142852"/>
            <a:ext cx="7772400" cy="928694"/>
          </a:xfrm>
        </p:spPr>
        <p:txBody>
          <a:bodyPr/>
          <a:lstStyle/>
          <a:p>
            <a:r>
              <a:rPr lang="tr-TR" sz="4000" dirty="0" smtClean="0">
                <a:solidFill>
                  <a:srgbClr val="C00000"/>
                </a:solidFill>
              </a:rPr>
              <a:t>Radyasyon Güvenliği</a:t>
            </a:r>
            <a:endParaRPr lang="tr-TR" sz="4000" dirty="0">
              <a:solidFill>
                <a:srgbClr val="C00000"/>
              </a:solidFill>
            </a:endParaRPr>
          </a:p>
        </p:txBody>
      </p:sp>
      <p:pic>
        <p:nvPicPr>
          <p:cNvPr id="9" name="8 İçerik Yer Tutucusu" descr="toplanti_0.t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86181" y="1643050"/>
            <a:ext cx="5116363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14313" y="214313"/>
          <a:ext cx="8786872" cy="6387145"/>
        </p:xfrm>
        <a:graphic>
          <a:graphicData uri="http://schemas.openxmlformats.org/drawingml/2006/table">
            <a:tbl>
              <a:tblPr/>
              <a:tblGrid>
                <a:gridCol w="1143007"/>
                <a:gridCol w="998330"/>
                <a:gridCol w="2216380"/>
                <a:gridCol w="2071702"/>
                <a:gridCol w="1143008"/>
                <a:gridCol w="1214445"/>
              </a:tblGrid>
              <a:tr h="275438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İDEAL 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ÇALIŞMA ORTAMI KOŞULLARI 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TABLOSU</a:t>
                      </a: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4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ETMEN</a:t>
                      </a: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BİRİM</a:t>
                      </a: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MAX.LİMİT DEĞER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MİN.LİMİT DEĞER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KONFOR ŞARTI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ÖLÇÜM CİHAZI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9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GÜRÜLTÜ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desibel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db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(A)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Maruziyet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Sınır Değer: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LEX,8h:87 </a:t>
                      </a:r>
                      <a:r>
                        <a:rPr lang="tr-TR" sz="12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db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(A)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 Yüksek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Maruziyet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Eylem 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Değer: </a:t>
                      </a:r>
                      <a:b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LEX,8h:85db(A)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 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Düşük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Maruziyet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Etylem</a:t>
                      </a: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Değer: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LEX,8h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 </a:t>
                      </a:r>
                      <a:r>
                        <a:rPr lang="tr-TR" sz="12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db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(A)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Gece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45/55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db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(A)</a:t>
                      </a:r>
                      <a:b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endParaRPr lang="tr-TR" sz="12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Gündüz:</a:t>
                      </a:r>
                      <a:r>
                        <a:rPr lang="tr-TR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55/65 </a:t>
                      </a:r>
                      <a:r>
                        <a:rPr lang="tr-TR" sz="12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db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(A)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1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1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1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1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DESİBELMETRE</a:t>
                      </a:r>
                      <a:endParaRPr lang="tr-TR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TİTREŞİM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m/sn</a:t>
                      </a:r>
                      <a:r>
                        <a:rPr lang="tr-TR" sz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Bütün Vücut İçin</a:t>
                      </a: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Günlük</a:t>
                      </a:r>
                      <a:r>
                        <a:rPr lang="tr-TR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maruziyet</a:t>
                      </a: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sınır değer </a:t>
                      </a: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1,15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m/sn2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El-Kol İçin</a:t>
                      </a: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Günlük</a:t>
                      </a:r>
                      <a:r>
                        <a:rPr lang="tr-TR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maruziyet</a:t>
                      </a: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sınır değer </a:t>
                      </a: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m/sn2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Bütün Vücut İçin</a:t>
                      </a: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Günlük</a:t>
                      </a:r>
                      <a:r>
                        <a:rPr lang="tr-TR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maruziyet</a:t>
                      </a: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eylem 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değer 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 m/sn2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El-Kol İçin</a:t>
                      </a: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Günlük</a:t>
                      </a:r>
                      <a:r>
                        <a:rPr lang="tr-TR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maruziyet</a:t>
                      </a: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eylem</a:t>
                      </a:r>
                      <a:r>
                        <a:rPr lang="tr-TR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</a:t>
                      </a: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eğer </a:t>
                      </a:r>
                      <a:r>
                        <a:rPr lang="tr-TR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5 m/sn2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1m/sn</a:t>
                      </a:r>
                      <a:r>
                        <a:rPr lang="tr-TR" sz="12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tr-TR" sz="1200" b="1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tr-TR" sz="1200" b="1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1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1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1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1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1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VİBROMETRE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tr-TR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endParaRPr lang="tr-TR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RADYASYON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milirem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Tek bir kaynaktan</a:t>
                      </a:r>
                      <a:r>
                        <a:rPr lang="tr-TR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</a:t>
                      </a:r>
                      <a:r>
                        <a:rPr lang="tr-TR" sz="1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milirem</a:t>
                      </a:r>
                      <a:endParaRPr lang="tr-TR" sz="12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Tek bir kaynaktan</a:t>
                      </a:r>
                      <a:r>
                        <a:rPr lang="tr-TR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15</a:t>
                      </a:r>
                      <a:endParaRPr lang="tr-TR" sz="12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milirem</a:t>
                      </a:r>
                      <a:endParaRPr lang="tr-TR" sz="12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12-15 </a:t>
                      </a:r>
                      <a:r>
                        <a:rPr lang="tr-TR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milirem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DOZİMETRE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NEM</a:t>
                      </a: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40%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50%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HİGROMETRE</a:t>
                      </a:r>
                      <a:endParaRPr lang="tr-TR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ISI</a:t>
                      </a: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Kalori</a:t>
                      </a:r>
                      <a:endParaRPr lang="tr-TR" sz="12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İşe göre değişken</a:t>
                      </a:r>
                      <a:endParaRPr lang="tr-TR" sz="12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İşe göre değişken</a:t>
                      </a:r>
                      <a:endParaRPr lang="tr-TR" sz="12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İşe göre değişken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KALORİMETRE</a:t>
                      </a:r>
                      <a:endParaRPr lang="tr-TR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SICAKLIK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r>
                        <a:rPr lang="tr-TR" sz="1200" baseline="30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r>
                        <a:rPr lang="tr-TR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/F</a:t>
                      </a:r>
                      <a:r>
                        <a:rPr lang="tr-TR" sz="1200" baseline="30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tr-TR" sz="12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C°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 C°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Yazın 22-25 C°</a:t>
                      </a:r>
                      <a:b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Kışın 20-23C°  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TERMOMETRE</a:t>
                      </a:r>
                      <a:endParaRPr lang="tr-TR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HAVA AKIM HIZI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m/sn</a:t>
                      </a:r>
                      <a:endParaRPr lang="tr-TR" sz="12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 m/sn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 m/sn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0,15 m/sn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ANEMOMETRE</a:t>
                      </a:r>
                      <a:endParaRPr lang="tr-TR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AYDINLATMA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Lüks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 Lüks (eski)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Yeterli aydınlıkta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Lüks(eski)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Yeterli aydınlıkta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Alana göre değişken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LÜKSMETRE</a:t>
                      </a:r>
                      <a:endParaRPr lang="tr-TR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2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TOZ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ppm</a:t>
                      </a: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mg/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lt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.)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mikron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mikron 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altı tozlar </a:t>
                      </a: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insan</a:t>
                      </a:r>
                      <a:r>
                        <a:rPr lang="tr-TR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hayatı 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için </a:t>
                      </a: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tehlikelidir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Mümkün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olduğunca</a:t>
                      </a:r>
                      <a:b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tozsuz ortam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DEĞİŞİK </a:t>
                      </a:r>
                      <a:br>
                        <a:rPr lang="tr-TR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tr-TR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ALETLERLE</a:t>
                      </a:r>
                      <a:br>
                        <a:rPr lang="tr-TR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tr-TR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ÖLÇÜLÜR</a:t>
                      </a:r>
                      <a:endParaRPr lang="tr-TR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368" marR="47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7603" name="2 Veri Yer Tutucusu"/>
          <p:cNvSpPr>
            <a:spLocks noGrp="1"/>
          </p:cNvSpPr>
          <p:nvPr>
            <p:ph type="dt" sz="quarter" idx="4294967295"/>
          </p:nvPr>
        </p:nvSpPr>
        <p:spPr bwMode="auto">
          <a:xfrm>
            <a:off x="4791075" y="6480175"/>
            <a:ext cx="2133600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10E380-2344-40AD-B7D6-6DE196189CD5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20.2.2015</a:t>
            </a:fld>
            <a:endParaRPr lang="tr-TR"/>
          </a:p>
        </p:txBody>
      </p:sp>
      <p:sp>
        <p:nvSpPr>
          <p:cNvPr id="107604" name="4 Slayt Numarası Yer Tutucusu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7D039D-F86B-473C-94B4-1432519BBE6D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Dikdörtgen"/>
          <p:cNvSpPr>
            <a:spLocks noChangeArrowheads="1"/>
          </p:cNvSpPr>
          <p:nvPr/>
        </p:nvSpPr>
        <p:spPr bwMode="auto">
          <a:xfrm>
            <a:off x="457200" y="457200"/>
            <a:ext cx="8001000" cy="153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</a:pPr>
            <a:endParaRPr lang="tr-TR" sz="2800" dirty="0">
              <a:solidFill>
                <a:srgbClr val="0000FF"/>
              </a:solidFill>
              <a:latin typeface="+mj-lt"/>
            </a:endParaRPr>
          </a:p>
          <a:p>
            <a:pPr marL="342900" indent="-342900">
              <a:lnSpc>
                <a:spcPct val="140000"/>
              </a:lnSpc>
            </a:pPr>
            <a:r>
              <a:rPr lang="tr-TR" sz="4400" dirty="0" smtClean="0">
                <a:solidFill>
                  <a:srgbClr val="C00000"/>
                </a:solidFill>
                <a:latin typeface="+mj-lt"/>
              </a:rPr>
              <a:t>KİMYASAL RİSK ETMENLERİ</a:t>
            </a:r>
            <a:endParaRPr lang="tr-TR" sz="4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0659" name="Picture 3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90800"/>
            <a:ext cx="2954338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8" descr="chemical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31242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9" descr="kimya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9450" y="1981200"/>
            <a:ext cx="21145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3058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None/>
            </a:pPr>
            <a:r>
              <a:rPr lang="tr-TR" sz="4000" b="1" dirty="0" smtClean="0">
                <a:solidFill>
                  <a:srgbClr val="000000"/>
                </a:solidFill>
              </a:rPr>
              <a:t>                 </a:t>
            </a:r>
            <a:r>
              <a:rPr lang="tr-TR" sz="3600" b="1" dirty="0" smtClean="0">
                <a:solidFill>
                  <a:srgbClr val="CC0000"/>
                </a:solidFill>
              </a:rPr>
              <a:t>KİMYASAL</a:t>
            </a:r>
            <a:r>
              <a:rPr lang="tr-TR" sz="4000" b="1" dirty="0" smtClean="0">
                <a:solidFill>
                  <a:srgbClr val="CC0000"/>
                </a:solidFill>
              </a:rPr>
              <a:t> </a:t>
            </a:r>
          </a:p>
          <a:p>
            <a:pPr marL="609600" indent="-609600">
              <a:buFontTx/>
              <a:buNone/>
            </a:pPr>
            <a:endParaRPr lang="tr-TR" sz="2800" dirty="0" smtClean="0"/>
          </a:p>
          <a:p>
            <a:pPr marL="609600" indent="-609600"/>
            <a:r>
              <a:rPr lang="tr-TR" sz="2800" dirty="0" smtClean="0"/>
              <a:t>Tabii halde bulunan,</a:t>
            </a:r>
          </a:p>
          <a:p>
            <a:pPr marL="609600" indent="-609600"/>
            <a:r>
              <a:rPr lang="tr-TR" sz="2800" dirty="0" smtClean="0"/>
              <a:t>Üretilen,</a:t>
            </a:r>
          </a:p>
          <a:p>
            <a:pPr marL="609600" indent="-609600"/>
            <a:r>
              <a:rPr lang="tr-TR" sz="2800" dirty="0" smtClean="0"/>
              <a:t>Herhangi bir işlem sırasında veya atık olarak ortaya çıkan, </a:t>
            </a:r>
          </a:p>
          <a:p>
            <a:pPr marL="609600" indent="-609600"/>
            <a:r>
              <a:rPr lang="tr-TR" sz="2800" dirty="0" smtClean="0"/>
              <a:t>Ürünün kalitesini artırmak için katkı maddesi olarak eklenen </a:t>
            </a:r>
          </a:p>
          <a:p>
            <a:pPr marL="609600" indent="-609600"/>
            <a:r>
              <a:rPr lang="tr-TR" sz="2800" dirty="0" smtClean="0"/>
              <a:t>Her türlü safsızlıkları içeren her türlü element, bileşik veya karışımlara </a:t>
            </a:r>
            <a:r>
              <a:rPr lang="tr-TR" sz="2800" b="1" dirty="0" smtClean="0">
                <a:solidFill>
                  <a:srgbClr val="FF0000"/>
                </a:solidFill>
              </a:rPr>
              <a:t>kimyasal</a:t>
            </a:r>
            <a:r>
              <a:rPr lang="tr-TR" sz="2800" dirty="0" smtClean="0"/>
              <a:t> denir.</a:t>
            </a:r>
          </a:p>
        </p:txBody>
      </p:sp>
      <p:pic>
        <p:nvPicPr>
          <p:cNvPr id="71683" name="Picture 5" descr="kim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8600"/>
            <a:ext cx="2438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7" descr="su_molek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KİMYASD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434" y="0"/>
            <a:ext cx="9169434" cy="710140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4800"/>
            <a:ext cx="8229600" cy="6264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/>
              <a:t>Kimyasal risklerin kontrol altında tutulabilmesi için ilk ve en önemli adım kimyasalların özelliklerinin ve aynı zamanda da çevreye ve insana olan zararlarının bilinmesidir. </a:t>
            </a:r>
          </a:p>
        </p:txBody>
      </p:sp>
      <p:pic>
        <p:nvPicPr>
          <p:cNvPr id="72707" name="Picture 5" descr="mutexil%20tulum-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362200"/>
            <a:ext cx="27701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7" descr="istock000007340207xs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4048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533400"/>
            <a:ext cx="8229600" cy="5967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tr-TR" sz="2800" dirty="0" smtClean="0"/>
              <a:t>Kimyasallar tehlikeli sınıflarda </a:t>
            </a:r>
          </a:p>
          <a:p>
            <a:pPr>
              <a:buFontTx/>
              <a:buNone/>
            </a:pPr>
            <a:r>
              <a:rPr lang="tr-TR" sz="2800" dirty="0" smtClean="0"/>
              <a:t>adlandırılır.Kimyasallar için kriterleri </a:t>
            </a:r>
          </a:p>
          <a:p>
            <a:pPr>
              <a:buFontTx/>
              <a:buNone/>
            </a:pPr>
            <a:r>
              <a:rPr lang="tr-TR" sz="2800" dirty="0" smtClean="0"/>
              <a:t>uluslararası düzenlemelerle </a:t>
            </a:r>
          </a:p>
          <a:p>
            <a:pPr>
              <a:buFontTx/>
              <a:buNone/>
            </a:pPr>
            <a:r>
              <a:rPr lang="tr-TR" sz="2800" dirty="0" smtClean="0"/>
              <a:t>belirlenmiş 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Malzeme Güvenlik Bilgi Formları</a:t>
            </a:r>
          </a:p>
          <a:p>
            <a:pPr>
              <a:buNone/>
            </a:pPr>
            <a:r>
              <a:rPr lang="tr-TR" sz="2800" dirty="0" smtClean="0"/>
              <a:t>(MSDS) hazırlama zorunluluğu </a:t>
            </a:r>
          </a:p>
          <a:p>
            <a:pPr>
              <a:buNone/>
            </a:pPr>
            <a:r>
              <a:rPr lang="tr-TR" sz="2800" dirty="0" smtClean="0"/>
              <a:t>getirilmektedir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Etiketleme 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</a:p>
        </p:txBody>
      </p:sp>
      <p:pic>
        <p:nvPicPr>
          <p:cNvPr id="73731" name="Picture 5" descr="kimyasal+semboll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143000"/>
            <a:ext cx="2667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9" descr="chemical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657600"/>
            <a:ext cx="32766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Avrupa topluluğunun kimyasal </a:t>
            </a:r>
            <a:r>
              <a:rPr lang="tr-T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sınıflandırması: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80000"/>
              </a:lnSpc>
              <a:buNone/>
            </a:pPr>
            <a:endParaRPr lang="tr-T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Parlayıcı</a:t>
            </a:r>
          </a:p>
          <a:p>
            <a:pPr>
              <a:lnSpc>
                <a:spcPct val="80000"/>
              </a:lnSpc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Patlayıcı</a:t>
            </a:r>
          </a:p>
          <a:p>
            <a:pPr>
              <a:lnSpc>
                <a:spcPct val="80000"/>
              </a:lnSpc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Oksitleyici</a:t>
            </a:r>
          </a:p>
          <a:p>
            <a:pPr>
              <a:lnSpc>
                <a:spcPct val="80000"/>
              </a:lnSpc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Aşındırıcı</a:t>
            </a:r>
          </a:p>
          <a:p>
            <a:pPr>
              <a:lnSpc>
                <a:spcPct val="80000"/>
              </a:lnSpc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Zehirli</a:t>
            </a:r>
          </a:p>
          <a:p>
            <a:pPr>
              <a:lnSpc>
                <a:spcPct val="80000"/>
              </a:lnSpc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Tahriş edici</a:t>
            </a:r>
          </a:p>
          <a:p>
            <a:pPr>
              <a:lnSpc>
                <a:spcPct val="80000"/>
              </a:lnSpc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Alerjik (Hassasiyet oluşturucu)</a:t>
            </a:r>
          </a:p>
          <a:p>
            <a:pPr>
              <a:lnSpc>
                <a:spcPct val="80000"/>
              </a:lnSpc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Kanserojen olan</a:t>
            </a:r>
          </a:p>
          <a:p>
            <a:pPr>
              <a:lnSpc>
                <a:spcPct val="80000"/>
              </a:lnSpc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Üreme için </a:t>
            </a:r>
            <a:r>
              <a:rPr lang="tr-TR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toksik</a:t>
            </a:r>
            <a:endParaRPr lang="tr-T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tr-TR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Mutajenik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etkileri olanlar</a:t>
            </a:r>
          </a:p>
          <a:p>
            <a:pPr>
              <a:lnSpc>
                <a:spcPct val="80000"/>
              </a:lnSpc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Çevreye zarar verenler kimyasallar sınıflama içine alınmıştır. </a:t>
            </a:r>
          </a:p>
          <a:p>
            <a:endParaRPr lang="tr-TR" dirty="0"/>
          </a:p>
        </p:txBody>
      </p:sp>
      <p:pic>
        <p:nvPicPr>
          <p:cNvPr id="5" name="Picture 5" descr="showletter6de7zdhb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838200"/>
            <a:ext cx="19812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orro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352800"/>
            <a:ext cx="202406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C:\Users\hp\Desktop\resim-ikon\insan ikonu\main_news_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3600" b="1" dirty="0" smtClean="0">
                <a:solidFill>
                  <a:srgbClr val="C00000"/>
                </a:solidFill>
              </a:rPr>
              <a:t>Gürültü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95401"/>
            <a:ext cx="8077200" cy="556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tr-TR" dirty="0" smtClean="0"/>
          </a:p>
          <a:p>
            <a:pPr eaLnBrk="1" hangingPunct="1">
              <a:buFontTx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Canlılar üzerinde olumsuz etki 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yapan ve rahatsız eden düzensiz titreşimlerin 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meydana getirdiği yüksek seslere </a:t>
            </a:r>
            <a:r>
              <a:rPr lang="tr-T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gürültü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denir.</a:t>
            </a:r>
            <a:r>
              <a:rPr lang="tr-TR" sz="2800" b="1" dirty="0" smtClean="0">
                <a:solidFill>
                  <a:srgbClr val="FFCC00"/>
                </a:solidFill>
                <a:effectLst/>
              </a:rPr>
              <a:t> </a:t>
            </a:r>
          </a:p>
          <a:p>
            <a:pPr eaLnBrk="1" hangingPunct="1">
              <a:buFontTx/>
              <a:buNone/>
            </a:pPr>
            <a:endParaRPr lang="tr-TR" sz="2800" b="1" dirty="0" smtClean="0">
              <a:solidFill>
                <a:srgbClr val="FFCC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tr-TR" sz="2800" b="1" dirty="0" smtClean="0">
                <a:solidFill>
                  <a:srgbClr val="FFCC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tr-TR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Genç  ve  sağlıklı  bir kulak   </a:t>
            </a:r>
            <a:r>
              <a:rPr lang="tr-TR" sz="2800" u="sng" dirty="0" smtClean="0"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 </a:t>
            </a:r>
            <a:r>
              <a:rPr lang="tr-TR" sz="2800" u="sng" noProof="1" smtClean="0"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hz</a:t>
            </a:r>
            <a:r>
              <a:rPr lang="tr-TR" sz="2800" u="sng" dirty="0" smtClean="0"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ile 20000 </a:t>
            </a:r>
            <a:r>
              <a:rPr lang="tr-TR" sz="2800" u="sng" noProof="1" smtClean="0"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hz</a:t>
            </a:r>
            <a:r>
              <a:rPr lang="tr-TR" sz="2800" u="sng" dirty="0" smtClean="0"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tr-TR" sz="2800" dirty="0" smtClean="0"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frekanslar arasındaki  sesleri duyabilir</a:t>
            </a:r>
          </a:p>
          <a:p>
            <a:pPr eaLnBrk="1" hangingPunct="1">
              <a:buFontTx/>
              <a:buNone/>
            </a:pPr>
            <a:endParaRPr lang="tr-TR" sz="2800" dirty="0" smtClean="0"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tr-TR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Gürültü şiddeti </a:t>
            </a:r>
            <a:r>
              <a:rPr lang="tr-TR" sz="2800" noProof="1" smtClean="0"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desibel</a:t>
            </a:r>
            <a:r>
              <a:rPr lang="tr-TR" sz="2800" dirty="0" smtClean="0"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olarak ölçülür.</a:t>
            </a:r>
            <a:endParaRPr lang="tr-T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0"/>
            <a:ext cx="3657600" cy="23431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Kimyasalların Depolanması</a:t>
            </a:r>
            <a:endParaRPr lang="tr-TR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sonn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8915400" cy="484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İG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KİMYASALLAR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Autofit/>
          </a:bodyPr>
          <a:lstStyle/>
          <a:p>
            <a:r>
              <a:rPr lang="tr-TR" sz="2800" dirty="0" smtClean="0"/>
              <a:t>  Ofislerde </a:t>
            </a:r>
            <a:r>
              <a:rPr lang="tr-TR" sz="2800" dirty="0">
                <a:solidFill>
                  <a:srgbClr val="0070C0"/>
                </a:solidFill>
              </a:rPr>
              <a:t>yazıcı ve </a:t>
            </a:r>
            <a:r>
              <a:rPr lang="tr-TR" sz="2800" dirty="0" smtClean="0">
                <a:solidFill>
                  <a:srgbClr val="0070C0"/>
                </a:solidFill>
              </a:rPr>
              <a:t>kartuş </a:t>
            </a:r>
            <a:r>
              <a:rPr lang="tr-TR" sz="2800" dirty="0">
                <a:solidFill>
                  <a:srgbClr val="0070C0"/>
                </a:solidFill>
              </a:rPr>
              <a:t>tonerleri, </a:t>
            </a:r>
            <a:r>
              <a:rPr lang="tr-TR" sz="2800" dirty="0" smtClean="0">
                <a:solidFill>
                  <a:srgbClr val="0070C0"/>
                </a:solidFill>
              </a:rPr>
              <a:t>temizlik maddeleri</a:t>
            </a:r>
            <a:r>
              <a:rPr lang="tr-TR" sz="2800" dirty="0">
                <a:solidFill>
                  <a:srgbClr val="0070C0"/>
                </a:solidFill>
              </a:rPr>
              <a:t>, piller, tüpler, </a:t>
            </a:r>
            <a:r>
              <a:rPr lang="tr-TR" sz="2800" dirty="0" smtClean="0">
                <a:solidFill>
                  <a:srgbClr val="0070C0"/>
                </a:solidFill>
              </a:rPr>
              <a:t>yapıştırıcılar</a:t>
            </a:r>
            <a:r>
              <a:rPr lang="tr-TR" sz="2800" dirty="0">
                <a:solidFill>
                  <a:srgbClr val="0070C0"/>
                </a:solidFill>
              </a:rPr>
              <a:t>, </a:t>
            </a:r>
            <a:r>
              <a:rPr lang="tr-TR" sz="2800" dirty="0" smtClean="0">
                <a:solidFill>
                  <a:srgbClr val="0070C0"/>
                </a:solidFill>
              </a:rPr>
              <a:t>mürekkep </a:t>
            </a:r>
            <a:r>
              <a:rPr lang="tr-TR" sz="2800" dirty="0" smtClean="0"/>
              <a:t>ve </a:t>
            </a:r>
            <a:r>
              <a:rPr lang="tr-TR" sz="2800" dirty="0"/>
              <a:t>ofis malzemeleri gibi </a:t>
            </a:r>
            <a:r>
              <a:rPr lang="tr-TR" sz="2800" dirty="0" smtClean="0"/>
              <a:t>çeşitli </a:t>
            </a:r>
            <a:r>
              <a:rPr lang="tr-TR" sz="2800" dirty="0"/>
              <a:t>kimyasallar kullanılmaktadır</a:t>
            </a:r>
            <a:r>
              <a:rPr lang="tr-TR" sz="2800" dirty="0" smtClean="0"/>
              <a:t>.</a:t>
            </a:r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endParaRPr lang="tr-TR" sz="2800" dirty="0"/>
          </a:p>
        </p:txBody>
      </p:sp>
      <p:sp>
        <p:nvSpPr>
          <p:cNvPr id="2050" name="AutoShape 2" descr="data:image/jpeg;base64,/9j/4AAQSkZJRgABAQAAAQABAAD/2wCEAAkGBhISEBMUExQVFBQVFRYUFBUXFxcXFBYUFRQYFBQVFxQXHCYfFxokGhQUHy8gJCcpLCwsFR4xNTAqNSYrLCkBCQoKDgwOFQ8PGiwcHBwpKSkpKSkpKSksKSkpKSkpKSkpKSkpLCkpKSkpKSkpKSkpKSkpKSkpLCksKSksKSwpLP/AABEIAN4A4wMBIgACEQEDEQH/xAAcAAABBQEBAQAAAAAAAAAAAAAAAQIDBQYEBwj/xABPEAACAQIDBAYDCQsKBwEBAAABAgADEQQSIQUxQVEGEyJhcYEykaEHFFJygrHB0fAVIzNCQ1NUkpPS4SU1VWOUorLC0/EWJGJzdYOzRDT/xAAYAQEBAQEBAAAAAAAAAAAAAAAAAQIDBP/EACQRAQACAQQCAQUBAAAAAAAAAAABEQISITFRAxNBIjJCYYFx/9oADAMBAAIRAxEAPwD2+EIQCEIQCEIQCEIXgES8jrV1QEsQAN5OgHnMdtjpoxOXD2Vdb1GFyfiLu8z6oSZbRmtOV9qUhvqIPlCebV8cz6u7ud93Yt6l9H2SI4nymqZt6LV6S4dfyl/AE/ROZ+mNAbg5+Tb5zMB748YqYj+MUW3f/GdL4D+ofXFXplR+DU9Q+uYL3wPr4iOOKt9tYot6AvS3D8S48VP0SVOk+HP5QDxDD6J5ycR9u+KuIPOKW3p+G2rRqGyVEY8gwv8Aq751zyR3VhZgp5XA0txHESw2bt6vRYZXZ6fGnUJcAc0c9oHuJMlFvS7xZU7I6QUsQOybN8A+l5fCHhLVYWywhCRRCEIBCEIET74Qqb4QJYQhAIQhAIQhAIhixDA8z90TpCy4nqd4RVcIN75wbkA6MRb0eRMxNLbBJIpVEqD83UJp1QeQvvtyMsPddqA7RccqVIf3SfpmGq1c1s1mAOgYBuPfqJqGWsbboHppVpnmUuvd2lvHptymfyq+F8vzzHU8aUHZLJu9F2t39lriSvtVz+MTqR2lRt3lKjZDaKnc6H5Q8o7333j1zBtjAd6Uzx/Bj6DGmuvwKW6/oOPLRoHoPvw8/aPriHHDiyj5Sj6Z561RfzdHgfRY/O0OuAv2KP7K+/xeBvH21TXfVpD5Y3eUifpJR4VM3cis2/w3zHJtAjdlHxaVMfPeOfa1TXt1PJgotfXRVEDXjbZIutGpzzVCKa679++QPtq+j1Q39VQBJ+VU4eyY6pWzakA79Wux3XGrExWqk6E3GunAXXkNIV6DsPpH/wAzQVbC9WmqqDfIC4BLMNM1tMo3a3M9zE+ZejtTLiaB5VaZ9VQT6ZUzMrB0IQkUQhCAQhCBFU3whU3wgSwhCAQhCAQhCARCYsY0DwX3VagO06/cKa+qksxZmn90GqW2hiiRY9YbDmoAUEeoazLP801DKN93kPnjb6+bfNHMNPV88aL382+aUM4D4pgT/hECug+KYh/y/VAVjv8AARCd/lGt3chFI3+AgKTC8bz+2+HDygOB+n5pIp+3yTIwPn+iSUuHl9MCywL2dTyIPqa8+pKZ0nyzs+mXYKouxuLcrjeeU+ntksTQpE7zTS55nKLn1zMrDrhCEiiEIQCEIQIqm+EKm+ECWEIQCEIQCEIXgEaYt4jQjwj3RwjYmop1OZiL6E662PdymGqJY7/XPYPdN6ELUbr0uCxAYAM6luF6a9vX4SajiDPJMTsqsjWBFQDT73dx4WYBh4GahHJlPdw48jeJYjhxJ4HfHtTqC913bxYgjxB3RmZvgVP1ZRHy0O60bfQ/F9slZu5h3EWMjdrG329cBGPzCBO/vH1RIoH24wC8NfZHdS3wW9UcKLXtYX5FgD6t8BEU8bb50YegPHd7PCduC6K4yoLrRZU+GyMqeTPa/lNFhOjWDUAPUqVXOhC1ARmsNBTojM2vNhLQb0K2d1+IWmhVRcZjwUE2A72PKfQOEohEVReygAX5CYjoD0PSl99yZRfsDMGPxjYkDzJPMzeCYlYLCJeLIohCEAhCECKpvhCpvhAlhCEAhEMZUqBRckADnAfIMVjEpi7sFHf9Uzm1elupWj+t9Qmdq12c3YknmdTNUltXi+lyD8GpbvOg+uVGK6R1W3vlHJdPbvlUHg1uMtI4tte6GMMydg1DnQqgvnfXK2Vte0M1xfmJhOke0KWKxNevSOQNUHYYhKisV7TEXBU3Q7jvM1PSHC0TTZ6hsqDOW1uttxUjUHdunnGLoYcktTrWvvFVXB53LD5zKQ0GzNp45KbGlicRpzT3xQZbcSwJQ9xuO+Qvtpw5NWnhSxtdmoOubTfek4HsmfWoeDU729JWI047mBnUuMBtns9tBd3uByvrC0ul2zSY608L4CvikHgAwYeUnfH0La0qIHIYwrp54cymr7QpsoVlWw9HtagfGABPnK6rXp24m3ANbzuBINKMThfzVI+OPb/Lh4nv3DKbihRPxsbi2HqRBMkK630DAcRmJ9twRHjELc3zHkBbTzN7y0jVNtmip7NHBDnelja9vk1myzoHTlqfo1zT3WXC4LDUT4dY7Fl9UxorD4DnxYKPYv0yRMTlNwEQ3vfOWYeFr2MUL/aGIr1k66r1hQnsHFYpmZrcqK5dO+1uUZhNo13daCVBTDjIcpShhgD8JlsO4k3PfKZK6Fru5YnkrN/ec6S2we3aFL8lUNuPZ+k6c5aV6z0U6TFaCUwuTLdRb0SL6Mt9ddd80dLpOw3gH2TCbGx9N6auuqsARpbQ90uKeIHCKZhtsJt2k/HKeTfXLFWvPPOvEsMDtapT9E3HIzEwttreErMBtxKmh7LcuB8DLISU0WEISCKpvhCpvhAlgYRrQIsTiVRSzGwExW2ttvVNhovAfX3yy6Q43MbD0Ru7zxMymLxFvGahkhNox8QBv9U4MRjbbt/OcNbG8z65uBa1ccZGcUTM5i9vInEfbulZX6VMfRUnv9Ee2LWmwr2ZWVgCrAhgeIO8TzvHdGKyOwRQyC+ViyDTwJiYnpFWPFR6yfqldVx1Rt7MfO3sEk0VSV9l1B6WRfF1kBwyjfUp+WZvmEhIgFkVLkpj8Zz4KB7TGMycA3mw+gRpUxckgTMOR/WP1RQw5N+t/CGQw6uLDgKZ3moPJW+qSrRp/nLfGQj2iQdXDJA7qWyr7qtI+uWuz9g07/fnDqNypcC/eeUzRTuioxG4keBM1sPTKWOAAC2sBYAaWA7pMu1yOM86o7Xqr+Nfx+sSwodI/hAjw1HtltKegUNtGWuE2oDu0Ps/hPOsPtlW3HX2+qWeH2naVKejUMSp0PZbgeE0Wy9sFSEqbuB/jxE8ywW2Nw3j7bpptl7YU2VjdTubip75mYHoqNePlTsjE/iMfA8xLWYlYR1N8IVN8JFSznxtXKh9Xrk5nBtZ7Lr4wksXt7G5eOp3DumQxm0NDr4nlKjp90oY1mp0msQe0QNbn8UHgRp65maWGd+1Wdm7iSRr3bpspeV9urupDOeJ3KPFuPlKvEYtzcs9u5dB6zxnNitoBeyvDhK5szasYtqEtTGj8Uef23yBqhbmY40wOEkp+kPtwkslEtE8Y4UbR15MuHYgEW10H039UzcuWqXNli2Em6hhuubaaa2PKIaDcAdRfcTvi5TXPSK0UR5ot8E+oxww7a6cR3HyEXK656RQt4xwpEG1jflzjzh25H7a75Lldc9IRFj1oseBPHcd0Q02HDXUDfv4y2muejftuiGkDLBVXTda3dYcr99u6V54+Ps/2lmaJyNNH7fxjXpEXki+Ufl0ElrGVuSdWH2i6bjccj9cYySN0tNtr3C9IgN9x7R65odm9IEO5x3629hnn950UdTFj3vort+5VGPfTPjwJnoNJ7gHnPmfY+PqUdUOZTrYk6Ebip4cj/Ce/wDRPa3X4cE+kNG9Wh9Ukwi4ffCI++LMqkMzHT3aYw+FeqxsFX/bSaZphPdIr0i1Fa1zRT7/AFEALFyrBaS2G8Z2BI/6ZrGLmkmaeF06RzNUqAhiSxBGvaN9x539UhxWKLaD+A8ZounmKD42qV1UkWPcKagWHnMyZqYrZqJuEaoBC0cYWmVMMcu/7coEQp7x5/MZJZy4BMnTFkAAcDv5jU/T7JCYg19du6/K8xbjDqTGhdy6Xvv0+aNTHW4e3l5Tny/b2RPt9hLclun39ru4HQHTU8rcJJQxTHKii7kqou28swAnFbjJcNiTTdHGpRlffa5Vg1tNReTVKxO71rZ2ASmMOFyfeWsl0K5qihqdRjcHMGC+Z1vMB0kwJw9UX7fWq7ZspS5FVkcBTuAYXHMMJoK3TnCnMyGr1iqqrUqUC2dbhnGQOArHUZjyvM90x22mKrI1PrCiofwgylWdrsgAOqiygHjrPN4/ZGW/D1+XLCcduVWMbYAZbW79fmjffWtyoJB01Pn5zmbx8fCFvr77c56bl47kQ/3hli2+f7XkZo1Y4/b1RFEAJqGseQBCAhNu6N6XKR635TotEZLyix2ZizxnsPuT7UuXpk93qF1Pq08p4rs/Sot919/C09A9y/Hn7okD0W07rq2nsvL8I9yffCD74TmJTML06xwoVevIzdVRzqObZmQD1vfyE3RmG90nDgqhN8pChrchWpk+y86eL7mMuHkPThB76Zhua7DwNiBp3ETNkTc+6TsnqqosLKDYDuK2Bv8A+uYczXk5aw4NgYQnNskF3wgDr9uRklmR/t9XzzQNjaFTITWKUlo4emMOM+XOj0xXFRAtmRrVKmcG5JEzpOh8PonoiVKtTGJhxicRSpjZ+GdVpPlAfqkvpY77mcZmmMIZ/E0tns+IKsVWomTDBUqjqXVC3W1Ba12ZFSy3FqhOk48TXwhxgATLhj2Gyo1wrLY1lFgSykgi+vZ4zf8A3Df9Ox/7cfuxTsNxux2Pt/3h+7MR5MXf1ywqPgip7KqvbWxSr1xYMq0HU2tlKgswuNWbTdEx2IwvX4dsOGpAV3er2alkAroUysRdqeRWYC1xmIM3Y2NU/T8f+2H7sT7iVP0/H/th+7J7MbNEsbXxWEqmqahYu1S9Mt1zqtOlVBKkkXHWhqhtwsN0mrVNnZhlWkF6+kWulX8EAoqBOxuvrpbjNZ9xX/T9ofth+7GnYtT9Ox/7UH/LGvHs0MImNwlPGLUCsaIqq629FUsB2qLJcsGuxAa3LSNwaUCW99Yk1LqUpMOufI7gsaxzKMtiq6C/p7pvDsSp/SGO/aL9UQbDrf0hjv2i/VL7MUjCWLxVbCZXCrQzGnSsMlRgtTrgtTLUsCw6vMxuLgneTOlqeA69Teh1QxBJGWt2sP1dlU9jU5rm3tmr+4db+kcd+uvr3Th21gsRRw1aqNoY1mppmANQBb3A1tw1l14yThPTzxlA0uGtpmW9jztcA28RDdLnpr/OOL4/fb3PeiE/PKWdMZcY2yLC0IonV0gmWOtCKBKOzZNHNWQW3sBY7td82fufrfai23da9rcheZbYSAOznRaaNUJ8BYDxJIHnN17kmynGLpuw/JNUHHfZQT5ma/Fifuey1N8IPvhOSpjM107wfWYRrbwdPEggf3ss0s5NpYYVKTJ8IWHjw9s1jtJLyz3QsF1+Fp1l1zID5261fDUMvnPIzPbsMgqYGtRqb6TMvgAespeQvb5Jnju1cGadVl4ekPBr6eRDL4qZ2zj5Zwn4cBiWjjEtOLqSJx+3KLEB1+3KSWcuDW3HwPzT0PAa7UX/AMdh/X1FP2W4zztjobcj8xnouAb+VF/8dhx6qNOebNPE04eU+19qmnUNnIFLDvVqLnCZ2dhTor6Jub3bTmJcCNq1gqsx3AXPgN++efGal653hU/dgpZSwYIeqqVajEZagKL1tVgLKjMz2A1IQc4w7SqlnVDrUIRCSxRHU0qJ6sFdxepUOup6vjadi7aDUDVVXOqrk7Ocl2VVABNj6QkdbayZlZ6bfe8xzkqRTs60ap0a1lZgM3GzW3Tf8c5/1zDbtkQgltXyXfNUqBFIC1bLYMXemLaEeRnRhtrF6iIFS5Jzdo2yh3S9O47R+9m/DUR9XbJIsikOQAua2UP1qUnRgDc2ZiM245Dyifdk2FyAM2Ykrp73tUdSAGuGKomh/OrprLMfovflzNiu3UPvl8i1qdI2NMKGYNUqiwQnKqhVHep11iN0hI1ZUBW7OgYlgBSpsFuQApz1VF+ABnf91xcDI4JbJbsasagS2h55vDI0eNqJ1ppa5gCdRofhDv0sTJ/sH9OwVVnpqzBQTc9k3W1yAQe8ASt6YfzfifiD/GusuZTdMDbAYn4g/wDoszj90LPDF9Nv5yxX/cH/AM0lJf7d0uumx/lHF3/Ojdu/BpKQGevDiHl/OSx14kWdnSCiPWNUTv2Ns4169OkCFzNqx3KoF3c9wUE+Uot8HgwuHpI1wcU+epbeMLSO/uDP/hnrfufUVZ6tVB2QlKkvDQZnPsKTyuviRUqVGpjKjhaNLuw6dimP+ksb1D4z23oRs8UsHT4F/vh89B/dAnbONOG/y5RN5Lt98IPvhPM2mjGj4hhXn21lGG2lrYUsSuRuWYk5L/KLL/7BPNOmuymQtmvmpahvhUnNs3k2U+LNPYvdC2QK2EY2JNPtab8v41u8dlh3rPLcdtE1UHWgXpnJU0uSji1W2u4jtgc/Ce3D68HDKdMsAY2TYqgUdkbehKk87cfPfIRPLOz0QDEJ1+3KKY2ZlMuDG3HwPzc56Ls/+dB/47D3/ZU5502oNuR+abLE7WpmstahjqNJjhaFBg9Gs7A0kUMNEIHaXhynDKLZ8bc3iBphht+rp/KlD+zVf9OKNv1P6Uof2Wr+5OPrl6NbblFsBlXskFRpYMDcEcjeRNhFO4ZQWzMosA5/rB+MLm9uYmNPSKp/SdD+yVf3I4dI6n9J4f8Aslb9yPXPZqhsfelO+bIma5JOVbkk5r3tvvrAYSna2RMuthlFu0AG05kAA+AmPHSN/wCksN/ZK37kD0kqcNo4U+OFrD/JLons1Q15wdPQ9WmhuOwNCDmBHmSZMBqTpci17a23j6Zi/wDiar+n4L+z1/8ATijpRW/T8D54ev8A6cmiezVDaASn6Yn/AJDEfEH/ANElH/xTW447Ajv971/3JBjttvWpPTfH4MrUGVrYeuDa4OjBNDpLjhU3KTnar6Zn+UcX/wB3/Ispvt5Sx6SY5K2MxFVDmR6hKsLgEZQLgEA8DvlaBPRjxDz/AJTJ0dGCPE7OkHrL/ZOHIoGy3qYpuopj+rBHXHwY5af60pcFhWq1FRB2mYKviTa/0zcbPqBKdTF27FEDC4NeBK3Ge3Mksx8Z18UXLn5MqinTgdhK+Np4ZNchVarDcXIBfyA0nt9KmFUAaAAAeAnnXuT7GNnrtctuBPFm1Y+q3rno9o883lXSeOKizH3wivvhPO6JYl43rBENUQCrSDAg6ggg+BFjPDekWx+pxDqxA6s2udM1LUqe82Nv9p7j1s8991PYpdUrICWNqTAb/hIw5m9x5z0eDKsq7cs4uLeO7dpk9W5vcqabXFu3SOQeN06syql7tmi6qUqAgllrICCOyy5WGo01USjImfJFZN4TcGXheLaIRObe0mZTF1jrQyyaXPRBCYC8Ve43Pdr806qWzKzejSqN4IY0mmHIRAiW1Poti23UH88q/OZ1J0Hxp/JKOOtRPrmvVPSVHbPnwMdL+p0Fxw/I38KiH6Y09Ccd+YJ+XT/ej1T0lY9qG/fF85eP0Kx4/wDy1D4ZD8zSF+imNG/DVv1P4x6/01WPaoIigzvbYGJG+hVHyZE+yqo/Jt7Prk9c9JWPbk8oeVp1psyqdyX+Uo+czpTo3iW3Ux+0p/vTUeOeisY3VgjwJoKXQLGn8nTBtuNelfwtm3zT7D9yypa+IZUYHcpFQgDUaej65qMZanKGd6ObKdrldKtRWSmbX6tSpzVSBx/FHxrzXbW2Ay0MNQW2VCL8LsbDdzvOul7nZQXXEEG9wRTCkHgLhhcayz6I7DfrQa9UuyOSEJzZQh7Lk8M3AT0xOOMbOG+UtzsDZooYenTHBde9jvP25SxtIkqiPDzwzNzb0cG1N8I1zrCRXK2JjDiJxM8YzzSO04icO16Qq0Xp8SNO5hqp9YjWqznrViJqNt2ZZPa3Q1cZTFqhzDVHZs+XTVDp6N7+qYPaXQatTqikrJUci+WmTUZfjBFNvOeoYbaFNGKVAq3JKkjsm53X3XlsXZF+8qpJIuoyoCvEggWJ8Z6J+rdmNnmGzvcexTqGq1adD/pYM7+Nl0EsqXuO01/CYpzbfkpqvtYkib5sQxuLOtuJT6ibzjOCsV6ym+IHFmcBRrxpLa/qmIwj5XVLML7nezwll6yo2gzMzsu/klhfzj6HR3A0anboUbqLZSFGvFmFWoST7JpNrsKllJ6tABayaAi9rKym3jMbU6GUq7M2aobElXbqgWN99mFxrznbHGKYmZdOK2jhldmS9HMmQKgpLTFj6QZQSCd05cL0y6nD5VCVKmpKtUZrm+4ORylXj+imjMRXAUtfrHRwRvHZTluFtZndn7GNUEqjpbcGsPWCL2mqr4ZmZaGt0sHWl/vGe2YHrapBb83ltYW5x+P6dvUQI1Ck4GU3zsozcd1s0y9DZh60CwtcgE0yVzajdbw1Okc+xKihtKhA5C4a2/csbovG6a1VuMihAQLZ6g7PPfvtwk2B90A0nJXDoM1szGozL3HKdx8JnaOzn6pmZau4dlkLWN+VrzqqbHrCnUcq+XshQU1YnTsoBfdxluReYfpjUqPmbqaebQsK7ga8QgEtKnTZlBpouGqqo/DGsy2v8IldCJmqfRHFAqVpuVIBBQU91txvax7jIsTsGuKwQIx0Be+ig8AWVSrHjxjkbKjWwzZGOJRiDdktmW/4ydYEuR3ySphsPVbsthlHELq3hZwLSpo9DsT+LnW+pbrkVb96KlyZ10eiGLXXrR+uv+nLdC9wXRzCt6VNGFrA5V3d5UyypdCMAbf8tT+TcX8ZQrsPFN6eLUD4tO/+ESzwWxaqj/8Auc/FFL6QZzy3+Won9Itse5fhqovTqPSa2gbtLfz7QjNg7KxuBDU6qtiqN7o9Ng70wbgg02szDduvaXNPDVl34qs/xuqUetUvJMRtZaanrKir3k/SdSZj6mtg+PQLmvpbiCvsIvDYtbQuTqx04WUbhM1tXb4r9imCwuMzm9jbgL7xLnZdwovMZ5RVQRy09PFSQYmVSVZKKs4U6WsxWhOFasIpUTCMInW1KMNKGXIRIaqTtNKMNGBntobND3uLyo+5VRPwdR07lYgeqbRqE5nwgmomYSmQqHFjdWf2fVOaricb+kP6l+qbF8CJy1dnCNU9pTIHaGO/SH/VX6olPHYvMC1Z2AIJBC2IB1Gg0mlfZwkD7OEuqe0V33YqX31LWA9LW+4m9vg2Pxu7SR1dq1mW2Z1Y72BGnaucoI5BRrzbulidnCIdnjui57VwPtaqfx6o7GW2YWzZWGfdprlNt3ZPOOXbFUNfM9rk2vrrUzb7/B0tbznZ7wET3iIuexx/dmtlAz1L8TmHwApFvjAt7OJg22Kt/SfcQNR/WWJPyqf7PvnZ7xEPeAjVKuCrtWsQ1nqre9iCpy36s6acMtQC9/T1JtFTbFYHVqhFxpcbhluL8dza8c3C07xgBHjZ4kue0UuMxmJcLlq1EIGpB3nKo/xBz8runMBi/wBIqez6ppxs8SRNniLntWZVcX+kVP7v1SRVxn6TV9n1TUJs8SZNniNU9oyqYPEt6VeqflEfNOjD9Hhe5FzzNyfbNTTwAnVTwQEXK0qMJssDhLajRtOhMPJupkVEojhJhRiilIGgQkwSEK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2" name="Picture 4" descr="http://www.kalemkutusu.com/resim/700/a2720_graf_von_fabercastell_murekke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2508447" cy="2331105"/>
          </a:xfrm>
          <a:prstGeom prst="rect">
            <a:avLst/>
          </a:prstGeom>
          <a:noFill/>
        </p:spPr>
      </p:pic>
      <p:sp>
        <p:nvSpPr>
          <p:cNvPr id="2054" name="AutoShape 6" descr="data:image/jpeg;base64,/9j/4AAQSkZJRgABAQAAAQABAAD/2wCEAAkGBxQSEBQUEhQUFBUXGRcVFxgYFxQWFxgVGBUXFhYYFxcYHCggGBwlGxUUITEhJSkrLi4uFx83ODMsNygtLi0BCgoKDg0OGxAQGy4mICQ0LzIwNC8sLDQtOC8sLCwsLCwsLCwsLDAsLDQwLywsNy0tLCwvLCwsLCwsLDQ0LC40LP/AABEIAOgA2gMBIgACEQEDEQH/xAAcAAEAAgIDAQAAAAAAAAAAAAAABQYEBwEDCAL/xABJEAABAwIDBAYGBgYHCQEAAAABAAIDBBEFEiEGMUFRBxMiYXGBMlKRobHBIyRCYtHwFDNyc5KyNGOCorPC4SU1Q1NUdHWUtBX/xAAbAQEAAgMBAQAAAAAAAAAAAAAAAwQBAgUGB//EAC4RAAICAQIEAwgCAwAAAAAAAAABAgMRBCEFEjFBEyJRYXGBkaGx0eEyQgYUM//aAAwDAQACEQMRAD8A3iiIgCIuuadrfSNlrOcYR5pPC9plJvodi4JUbNiROjB5n8FjuzO9IlcW7jtMXy0pyfyXz/RNHTy/tsSb6xg438NV0nEx6rvcsJ0gC+GlzzYC65d3G9TKXLBrPoln7k0aI9yaglD23C7F0UUBY2x3713r1WmlZKqLtWJYWfeVJYy8BERTGoREQBERAEREAVE6SekIYbljjY18rhmOckMYy9gSBq4k6AacdeBva8zdIOOsrMUqSDdsbupbfi2PskjmM+c+YQH3iPTHXPJyyZBwDGNaPa65Ua/pQxEtN6t4vw+jPvDRZU3EGODzm5m3K3CyxkBOVm1lbMe3Vzkcuuly+zNZdmHV0mYH9KlzcMskoP8AFe6r6z6CgeXNNrAEHv8AIIDZ+x3SBU0krRNLJPATZ7ZHGRwB3uY5xLrjle3BegaeZr2New5muAc0jcWkXBHkV5m2gwVsOHZ3EidxFgD6x1Z5Nub816D2KrhPhtJKPtQRE9zgwBw8nAjyQE0iIgF0JULNUESl3I28uSVNYXnk3l+K4E/8gpiprG6eEvX257FhaaWxl1FdwZr38PJYXV3N3G66KjEGRjtEN8T8BxUFim0E4H1eklnvxuxjR/G4XXB1GqlqpZm8+i6RXzLEYci2LJ1gG5YOIYtHE28sjYx3kBUCrpccrHWvFQx9zg9/tbf5LMwrotgaesqJJKqbfmk1aD3NPDxWrqjjz2L3Q3+vT6szn0XzOrGulejhNmZpj9y1vbe3vUx0Z7fnEJnRikkjblLutLgW3B9GxAvv4E7lKwbOsaLE9kbmgBoWUKFsT2OYWsc06AmwcNxGvcrWitoosjKNTyu7effthGk1KSw2WtF0QVAd48vw5rvXsa7Y2R5ovKKTTXUIiKQwEREAREQBERAF5CxalBrJdSD1krrjffOfxXr1eUdpYsmJVLBubNO3yEjh8kBhMN+y8C/uI5hGUUOb6QZW8SAL+AFwFn0FK2QkO3AXVXxuHJO5lyQN1zfQgFAXHDayMDJRxTPPrBjcvm4NPvI8Vk4rTV4idM98cLIgJA0AFznNIIDraAXtx9qtnR/UB9JS6AgBrCOHZOX28fNd3SdGG0tUALDID7S1AaclxSapkc+Z5eQNOQvwa0aDcvUXRqf9nsHAFwHcN9veV5Uw4dl/55r1H0UE/wD5wvpaWceQlcG+4BAXFERAVzHXujLixheTqB48VXCKqY63YP4QPmVda+DPfgdQCq7BUuY8xT6OGrXcJG8x3jiF8/1lMo3zdccpts6Nck4rIocLZHqe2/1jr7BwWeu0BmW4dmB3W4rviY0i9rrnckpS8zN3NJGPG1ZIYALnQDUnkF3MjbwAWvOmzF5YqWGmpwQ+reYiRocoyjIDwLi9o8AV3dBolJpZRBO0isW2+qK2qdSYU1xaAQZmhpLje1w5/Zij++QSbGw3FfUnRBJUNz1lY90x1Fh1jWk8M0naPll8FmVFRHs1SUzWwtn615FQ8ODZHODd7Ad4HAbh3E3WwcFxWKrgZPA7PG8XB3HQ2II4EEEELu48OK8JYXr3ZB16mnXzYhs9Izr3mronHKCCbtPdmuY3WvYXsfJbgwvFOtiZLE7PG9oe2/FpFworpGkpm4ZU/pWXIWODb7zLY9Xl+9msfJdPRlh8kWE0rJr58ma3ENc4uYPJpCr3QlKKsi8Sz22ybRaWz6FsjrR9rs/D2rKBUdJEsF2aMkscR3cPYkOJ207XLK9V1/D+hnwVL+JYEUXR4sDo/Q8+Ckwbrr6fVVaiOa3+SGcJQeGcoiKwaBERAF5c29pzHjNW0/8AOe7ykAlHueF6jXmXpRP+3qv9qL/5YkBiYN6TvAfFVjaofWXeAVpwXe7y+aq+1f8ASXeAQG1+jmLLR0vec3tkWb0sj6rUW9Rn84XzsO36tRj7kZ9tisjpXb9Un/dA+x/+iA0bQfq3/ngvUfRfJ9TeziyaRp9ocPcQvL+GDsO8R8F6b6M4corfvTtcP/WhHxBQF1REQHBF1G4xhDJ4y03B3tI3tPMKTRQXaau5YkvybRk10NcxSyQPdG70m+xw9YKbw+sDzocp5fnepjGcIbOAdBI3VrviHdxVPngdGbi4sbd7TyP48V4ziHD5aae/R9GdKqxWrHcuDVXtv9mhiNE6G+WVpEkLt1pGg2ueAIJHms3C8SDxZ28KUBVbTaidM04kE4Y2Z5mhoq7F8SEM5eZxaOQuGkMbPSJG4W18Se9bl6MtmavDnVFPKY302bPC8E5i46Ou3gLAX7+fC5w0zGvc9rGh7rZnAAOdbdc7zZds87WMc97g1rQS5xNgAN5JXqVrPGjhLC9CDlwUDaHYGavxES1dSHUcRDo4Wix5ua7gBcAF28jlvXZtL0n09O50NK0VUrfSs5rII7aHPKdBa24eCpu1G3NRitQaXDo5n0wNpOr7L5hr6Tz+qjNtNxIv4KVwXonfLY17mRRA3bS0+jQP6yTe53M67t/AWuWKSdr+Brn0ITB+kDFq3EI46cxOaHDMyOM9SGH0i9zu1YC9iSO5bsqGarEw6kpKJrIIhDACOy24aXAWBJLjd51GpudVKkXVPUqNuyWCSD5WRE1PdKWqdEdNRxB+XJSD4OSxpIr71ynVOqXNB4ZZUlJYZLU1S2QXafEcQu5Vvq3MN2kgqSo8UB0foefA/gu1pOKRn5LdpfR/grWUNbx3RJIuAVyuuVwvMHSTKHY/WEcHMb5tgY0+8L0+vJm00pdjNeT/ANROPJsj2j3AICRwUen5fNVTak/Wn/2f5QVbcG9F3iPgqftKfrUniP5QgN2bEN+go/3cX8gKyelRv1Ob9073G/zXVsIPoaP91F/hhZXSmPqMp/q5PkgNC4e36J3efkvSXRhiGd0jD9uGmqB35muY/wBmRn8S824afo3ePyW9eiR96in/APHN/uyRAfNAbbREQBERAFEY1h+cZ2gZrWI4PHqn5HgVLrghVtXpo6itwZtCTi8o15M0scHNvbhzBG9p7xuU9hdeHt18+7/RduP4WSC9gud5HrW4j7w9405WrFLUZXBzdR8QvC6nTzpm4yW6OpGUbYl3aVU9s9nJsRmhhc8x0TbyThps+V4NmR6fZ3k37uNlO0dUCBrodxWe0qfR6t1yKs4Y2Z1YZhsVPGI4I2RMG5rAAPE8z3lRm2W0zMPpjK4Z5HdmKMGxkkO4dw4k8ApwFecdusbbVY79YeRTRSthNr9mJrh1vZ7zmvzC9FpV4zyyGTwSGDbH1mOVRq6t9oCfT1s5oP6unb6u8Zt286lbzqsTghLWSzRRuPote9rSeGgJ1VF2h6UqWGIRYdapmtlja0ERMAFrucQBYDgPaFTOj/ZKTE601tU50kUb8znu3Tyg3DIxbSNpGvA7uasyi5rmnsl0NU8dDfK+ZI7rrnq42EB72NJ3BzmgnwBOq7gqbjlbkiZhubbesaeC+oUo5t96xpI7KjdRsTQmY1FXmM2dct+CnWOBFxqCoOWEFKKrMRyu1afcptFxCVD8O15j2fp+jFtSlvHqTy8k43/vev8A+4qP8dy9aMeCLjULyPizHMxWta8FruunuDv/AFpPw4r0kZKSyikTWDei7xHwVN2h/pUvj8grjgp7LvEfBU7aI/WpPEfyhZBvTYEfQ0n7mP8AwgpPpIgzYbUH1Y5D5ZD/AKKM2BcBBSkkACBmp/dBZu12MMlo6mKMZnPikYOZJYQAGjUm/BAee8Md6Q8D+fct2dClb1lWwNBIio+qceAf1zTYnwaPaFGdHPQy+S0+JB8bPswA5XuHORw1YPuix8Fu/CcJhpYxHTxMiYODQB7eaAzUREAREQBERAcOF1SdpcN6iTrAPo3nt2+y8/a8DxV3XVVU7ZGFjxdpFiFz9foY6mG38l0/BJVY4PJR8PqMjsrtx3ctdx8Cp6Ce2h3KtVdE6nk6mQ9k6xPP8pKz8Oqr9h3pDQd/d4rw9tcq5YfVHT2nHJZGOWmOlro7mdO6so2GRr9ZY2+m14Gr2j7QIAuBqCON9NswTW8FnBy6Wi4hKl5RUsrPPuwOwNZVEiRjqWnJ+lkc0tle0f8ADYHagHibDz3Lau12OR4VSRU9K1jJHtMcDT6LGtAzSvvvDbjmXE8dVbwVozbCrZUbUwRVDc0UckEOU6glwD23B4F72AjuXeo1P+zLL6LfBA1yoicH2IqcYkkm65gyuLHyTPL5XOGt+rb6DdRYXA8Vbuh7HKmOsnwyd/XNhEha4OL8hje1rmhx1LDn05Hx06NoejWopas1GG9aYn3BihmEEjCd7c50dH3bx5K7dHuyX6Ex0krYxPILEM1bGwG+QOOryT2nOO825BWbbYyg3lexGqTyW9CiLnSkkiQx5oeS6Gt0s4X8VnKBxvaSngdlJL5N2SPtOvwB4Aqg6nbLEFkkVmFuZ8cxiNxq3lyXVjey1FiEf08DHk/bAyyA9z22dwHGxtqoF+0dRvFC4NPryWJ8sui+6DbFkRtPE+EE6HMHtB8dD7l0tJXq9K945h6ZWV7jSyUJ+8jG9C1Mwu6monjB1sereL+JbdVbF+gWdznPirInuJvaRjmf3m5vgt40dWyVocxwcDxBuF3rtwmprKK5qbA+i+s6qOKsrGsiY0MyUoOZwG7NK8AjTTQBXvZ7Y6joh9XgY128yOu+QnmZH3d5blPItgEREAREQBERAEREAREQGDjGGMqIyx/kRvB5hUOsjkgkDJf7D/WA3X7wtlLAxfC2VDC147weIPMLjcT4d4y8SC37r1/f3J6buRleoKvONfSG/v71J003A+SqkkL6eXI70hq13Bzfx5hTVJVB45HiF42cHBnQaUkTgKo20vR22qxOCtbL1eQxukbluXGJwc0tPAm1je+5W6nn4FZV1a02snS8xZUnDsztzL6BXRdfTXK1Xrt8M1aO1cEooDbLHBSUznA9t3ZZ+0ePkLn2K3Hmskorua9CI2z2qLHGCnd2t0jx9n7re/meCjdiKZge6Rwu+9mk62J1J8TdU6gnzkk6k6kniVc9iZPrTGncbkeIB/PkvS6eiNMOWPxIG8l1xtpbTtHfr7/xVCxaMOBDhcLaFY60bjyBPuWscS4qcwVXBNrJMOq8gdmicQcp3HmO48it7YRicdTE2WJwLXD2HiD3hectpcEEhzA2KlOirat9JViCVx6uQ5deDuB+XsUbXK+ZfEyehkXDTcXXKkMBERAEREAREQBERAEREAREQGJiWHsmbleL8jxB5g8FRK+B9NLldfm13Md/fzWxlg4thrZ4y13keIPAhcbiXDI3p2QXm+/7LFF7g8PoVqjrw7R2h9xUvBPwKpVTE+CQxvG73jgR3KQpa+7bE3HA8vFePnU4M6DiprYtYkHNfQVabUu5rPpsRsLFaEMqWicvotN9J2JGas6pp7MYt/aOrvkPJbcE4Md+5aGqZ+tnkk9ZzneROnuXreEQ5pc77L7lKzbYzcNhDWq3bLANkjdxzi/hcaexVWjOikaavdCczbHuO4rvkRuaUaG+6xWr8S3lZ+GbT1Ekb3COOOIAtL3vOUOtpYcbclB19Yx7bNlbm4kaX8AUBC129VTGYMrg9uhBvdWSUm+puojF23CA35sJi36VQQyHeWgO/aGh94VgWt+g+pvRyR8WPv5OF/iCtkLC2AREWQEREAREQBERAEREAREQBERAQ+0mCipj0sJG6tP+U9xWumSOY4tcLOBsQeY3rbqqu2Wz3WtM0Q+kA7QH2wOI+8PeuNxLhytTsgt+5Z09zg8PoQFNNcLMaVWaSpLTYqegmDhcLyFtbgzppqSJKSptTTd0bz7GkrTlMLBbZqG5oZhzjePawrVDCvV8CeapHM1SxIzKeWyyo3Z3tbe2ZzW38SB81HRlZ+DQmStpWDjNG937DHtcfgAu6Vi3bU0RlqoqCA5I42Z321IHM9+otzLjyVYxDChY5WNiaL3dKXvkIG8lg0aPE+Snuj7E+ulxKpcczrtI49gF2S3deyisPo5sSlfC4NEOfM8lozPc03t1m8MbuNvSJPA6gQNH1ZJjil64gF3oubZt+Gb0vIrDxIqa242Ofh07ainbeK4IeGjsP9VwG5p4KvSzCRocPMcigNidBU3bqm/djPsLx/mW3VproKb9YqTyY0e1x/BblQBERAEREAREQBERAEREAREQBERAEREBUdrtmQ9rpoW2eNXNG5w4kD1viqZS1RC3CqBths31ZdPF6JN3N9U8SO5cDimhX/WK27/kuae5rys+sHlEmZp3lp8wRZankYWvcw72kg+INlcaStdG9rmnUH8g9yq+1dm1Tnt0bJ2x3X3jyIKxwXyOUPUxqt2mdcaldnJMlS6S1+rgmeP2mxSOH8oUJTyXUth82XNbeWuHkWuafc4r0BUHRpITSztYbdaYYyeQLh8CVccBq/0RwDBdoGUg7yL778+K1z0Z4iITLC65IySNA3kNeLkeGa/ksqfaRstS/qXnscDoCN9wOI1QG9gYqmEggSRvBa4HiDvBHArR222yT8Nn6xgL6Z5sDvI+47vHA8VcNlNocrg7gdJGfMLYFdSRVUDo3gPjkbY+B3EciN9+5AULoToLComHovLWg88oJ/zLaa05sxiUmC1j6Oouadzi5ruGUnsyN+Dhwt7dxMcCAQQQdQRuI4EIDlERAEREAREQBERAEREAREQBERAEREAXzIwOBBFwdCF9IsNZ2YNYbU4AaZ+ZoJicdD6p9U/JVHH6LrI7je3Xy4rfU0LXtLXAOadCDqCFVMY2KY5pNP2XeqTdp8CdQuTLQyps8SndLsWVapR5ZGiaaQjQrPhmJNgLnuUljmCOhkcHNLSDqOR/PFYWFttIRxI0XUrsVkVJFdrDwWbZrYuaV7KgMYzKSQ47zoQ4C3MEg+Ki9s9ixGRlPVSgZmFpBsLnQ24LaWwU96QNJ1Y5wtxsTmB/vH2KvdINIWzZ97XjTuLQAR8D5rcwapwvFnCTq5Po5m+x3e3nfktr7FbUgDJIezx+6eY+6VrfEMD/AEvKxgPW3HVlo7QdwHguiV9Rh9QIK1vVSjVj97JG8w4aIDeO2WDQVdK4ylrcjXSMl07BAve/Fp4jiqh0U7aaNpZy6zi1sJOti7TqzbcL7lV8d2hmmpWU0Zd9I8Ncwfa9UN7i4jTuWNslQvhxiCneWlzZmZrXIBb2zqQOAIQHopERAEREAREQBERAEREAREQBERAEREAREQBERAYddhkUt87GuJBaSQCS08PBa5xvo2ka4vpXAjeGkkOH7Ltx87LaSLRVxUuZdzOTU+HQ10Bs+nlJ4OYBmHmNCp7HKGqxBsbGwGBrdXPmLQbkWIa1pJ/PBXpFuYIHZnZaKjF29uQ75CNfBo+yFxtnsnBiVMYZ26745AO3G7m08uY3FT6IDzzgOz9VQYlTwVjCY2St6ucAmJ4c1wYM3PNls06+5bwgwyJ0jZXxsL23yOLRmF9DY71JzQteLOaHDQ2IuLg3B9qWUNqeU0ZR9ouAVypU8mAiIsgIiIAiIgCIiAIiIAiIgCIiAIiIAiIgCIiAIiIAiIgC6mO1IPP5A/Ndqxny5X2O42IPu+SgvlypP2m0Vk7H34GxSOU7nCx9xX0SucoWkU1Lyv4DO259IsKaZzHa2LfDULMBUsLVNtd0JRa3OURFKahERAEREAREQBERAEREAREQBERAEREAREQBERAFw5t965RYaTWGDqsvsLh66pJbKomq5PJtjJ8Vm4+BWNHK7KN+4LiaUnsjedFJMjAAHIWUMIu6xyi8E7fJFJn2iIukVgiIgCIiAIiIAiIgCIiAIiIAiIgCIiAIiIAiIgCIiA4cFiVTHcBcrhFBdSpm0ZYZzQ0uXtO9L4LMRFvXXGuPLESk5PLP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6" name="Picture 8" descr="http://www.dekoratik.com/depo/yapistirici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124200"/>
            <a:ext cx="26860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838200"/>
            <a:ext cx="8697144" cy="4668491"/>
          </a:xfrm>
        </p:spPr>
        <p:txBody>
          <a:bodyPr/>
          <a:lstStyle/>
          <a:p>
            <a:r>
              <a:rPr lang="tr-TR" sz="2800" dirty="0" smtClean="0"/>
              <a:t>Ayrıca ofislerde en sık kullanılan elektronik araçlardan olan </a:t>
            </a:r>
            <a:r>
              <a:rPr lang="tr-TR" sz="2800" dirty="0" smtClean="0">
                <a:solidFill>
                  <a:srgbClr val="0070C0"/>
                </a:solidFill>
              </a:rPr>
              <a:t>fotokopi makinesi ve lazer yazıcılar</a:t>
            </a:r>
            <a:r>
              <a:rPr lang="tr-TR" sz="2800" dirty="0" smtClean="0"/>
              <a:t> </a:t>
            </a:r>
            <a:r>
              <a:rPr lang="tr-TR" sz="2800" dirty="0" smtClean="0">
                <a:solidFill>
                  <a:srgbClr val="FF0000"/>
                </a:solidFill>
              </a:rPr>
              <a:t>ozon</a:t>
            </a:r>
            <a:r>
              <a:rPr lang="tr-TR" sz="2800" dirty="0" smtClean="0"/>
              <a:t> salgılamaktadır. Ozon tehlikeli olmasına karsın </a:t>
            </a:r>
            <a:r>
              <a:rPr lang="tr-TR" sz="2800" dirty="0" err="1" smtClean="0"/>
              <a:t>maruziyet</a:t>
            </a:r>
            <a:r>
              <a:rPr lang="tr-TR" sz="2800" dirty="0" smtClean="0"/>
              <a:t> riskinin düşük olması nedeniyle pratik olarak zararsız kabul edilebilirler.</a:t>
            </a:r>
            <a:endParaRPr lang="tr-TR" sz="2800" dirty="0"/>
          </a:p>
        </p:txBody>
      </p:sp>
      <p:pic>
        <p:nvPicPr>
          <p:cNvPr id="36866" name="Picture 2" descr="http://tr.all.biz/img/tr/catalog/12225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124200"/>
            <a:ext cx="3024336" cy="2447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TOZ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304800" y="3962400"/>
            <a:ext cx="86106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CD5B5"/>
              </a:buClr>
            </a:pP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FCD5B5"/>
              </a:buClr>
            </a:pP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“Eğer Toz Olmasaydı İnsan Ömrünün 1000 Sene Olmaması İçin Hiçbir Sebep Yoktu” </a:t>
            </a:r>
          </a:p>
          <a:p>
            <a:pPr>
              <a:buClr>
                <a:srgbClr val="FCD5B5"/>
              </a:buClr>
            </a:pPr>
            <a:r>
              <a:rPr lang="tr-TR" sz="2400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İbni</a:t>
            </a:r>
            <a:r>
              <a:rPr lang="tr-TR" sz="24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Sina  </a:t>
            </a:r>
          </a:p>
          <a:p>
            <a:pPr algn="just">
              <a:buClr>
                <a:srgbClr val="FCD5B5"/>
              </a:buClr>
            </a:pP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endParaRPr lang="tr-TR" sz="2400" dirty="0"/>
          </a:p>
        </p:txBody>
      </p:sp>
      <p:sp>
        <p:nvSpPr>
          <p:cNvPr id="6" name="5 Dikdörtgen"/>
          <p:cNvSpPr/>
          <p:nvPr/>
        </p:nvSpPr>
        <p:spPr>
          <a:xfrm>
            <a:off x="609600" y="2057400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Çeşitli büyüklükteki katı tanecikleri ifade eder. Solunan tozların tane büyüklüğü genellikle </a:t>
            </a:r>
            <a:r>
              <a:rPr lang="tr-TR" sz="2800" b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60 mikronun </a:t>
            </a:r>
            <a:r>
              <a:rPr lang="tr-TR" sz="28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altındadır. </a:t>
            </a:r>
            <a:endParaRPr lang="tr-TR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5745163"/>
          </a:xfrm>
        </p:spPr>
        <p:txBody>
          <a:bodyPr>
            <a:normAutofit lnSpcReduction="10000"/>
          </a:bodyPr>
          <a:lstStyle/>
          <a:p>
            <a:pPr algn="ctr">
              <a:buClr>
                <a:srgbClr val="FCD5B5"/>
              </a:buClr>
              <a:buFont typeface="Wingdings" pitchFamily="2" charset="2"/>
              <a:buNone/>
            </a:pPr>
            <a:r>
              <a:rPr lang="tr-TR" sz="4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TOZ</a:t>
            </a:r>
            <a:r>
              <a:rPr lang="tr-TR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buClr>
                <a:srgbClr val="FCD5B5"/>
              </a:buClr>
              <a:buFont typeface="Wingdings" pitchFamily="2" charset="2"/>
              <a:buNone/>
            </a:pPr>
            <a:endParaRPr 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FCD5B5"/>
              </a:buClr>
              <a:buFont typeface="Wingdings" pitchFamily="2" charset="2"/>
              <a:buNone/>
            </a:pP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Solunum yoluyla akciğerlerdeki alveollere kadar ulaşan ve orada birikerek </a:t>
            </a:r>
            <a:r>
              <a:rPr lang="tr-T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pnömokonyoz</a:t>
            </a:r>
            <a:r>
              <a:rPr lang="tr-T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denilen toz hastalığını yapan tozların tane büyüklükleri </a:t>
            </a:r>
            <a:r>
              <a:rPr lang="tr-T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0,5-5 mikron </a:t>
            </a: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arasındadır. </a:t>
            </a:r>
          </a:p>
          <a:p>
            <a:pPr>
              <a:buClr>
                <a:srgbClr val="FCD5B5"/>
              </a:buClr>
              <a:buFont typeface="Wingdings" pitchFamily="2" charset="2"/>
              <a:buNone/>
            </a:pPr>
            <a:endParaRPr 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FCD5B5"/>
              </a:buClr>
              <a:buFont typeface="Wingdings" pitchFamily="2" charset="2"/>
              <a:buNone/>
            </a:pP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tr-T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 mikron </a:t>
            </a: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tane büyüklüğünden daha büyük olan tozlar üst solunum yollarında tutulur, alveollere kadar gidemez,</a:t>
            </a:r>
          </a:p>
          <a:p>
            <a:pPr>
              <a:buClr>
                <a:srgbClr val="FCD5B5"/>
              </a:buClr>
              <a:buFont typeface="Wingdings" pitchFamily="2" charset="2"/>
              <a:buNone/>
            </a:pPr>
            <a:endParaRPr 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FCD5B5"/>
              </a:buClr>
              <a:buFont typeface="Wingdings" pitchFamily="2" charset="2"/>
              <a:buNone/>
            </a:pP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Çok küçük tozlar ise </a:t>
            </a:r>
            <a:r>
              <a:rPr lang="tr-T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(0,5 mikrondan küçük</a:t>
            </a: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alveollere</a:t>
            </a:r>
          </a:p>
          <a:p>
            <a:pPr>
              <a:buClr>
                <a:srgbClr val="FCD5B5"/>
              </a:buClr>
              <a:buFont typeface="Wingdings" pitchFamily="2" charset="2"/>
              <a:buNone/>
            </a:pP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girse dahi öksürme, aksırmalarla, akciğerlerin kendini temizleme metotlarıyla dışarı atılırlar.</a:t>
            </a:r>
            <a:endParaRPr 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0"/>
              </a:spcBef>
              <a:buClr>
                <a:srgbClr val="FCD5B5"/>
              </a:buClr>
              <a:buFont typeface="Wingdings 2" pitchFamily="18" charset="2"/>
              <a:buNone/>
            </a:pP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marL="448056" indent="-384048" algn="just" fontAlgn="auto">
              <a:lnSpc>
                <a:spcPct val="90000"/>
              </a:lnSpc>
              <a:spcAft>
                <a:spcPts val="0"/>
              </a:spcAft>
              <a:buClr>
                <a:srgbClr val="FCD5B5"/>
              </a:buClr>
              <a:buFont typeface="Wingdings" pitchFamily="2" charset="2"/>
              <a:buNone/>
              <a:defRPr/>
            </a:pPr>
            <a:endParaRPr 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solidFill>
                  <a:srgbClr val="C00000"/>
                </a:solidFill>
              </a:rPr>
              <a:t>Fiziksel ve Kimyasal Etmenlerin sebep olduğu meslek hastalıklarına örnekler</a:t>
            </a:r>
            <a:endParaRPr lang="tr-TR" sz="2800" dirty="0">
              <a:solidFill>
                <a:srgbClr val="C00000"/>
              </a:solidFill>
            </a:endParaRPr>
          </a:p>
        </p:txBody>
      </p:sp>
      <p:pic>
        <p:nvPicPr>
          <p:cNvPr id="4" name="7 İçerik Yer Tutucusu" descr="turkiye-_0.tmp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14400"/>
            <a:ext cx="7162800" cy="510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0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GÜRÜLTÜ DÜZEYİ                    YER VE KONUMU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000" b="1" noProof="1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  </a:t>
            </a:r>
            <a:r>
              <a:rPr lang="tr-TR" sz="2000" b="1" noProof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	 dB 			İşitme   eşiği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000" b="1" noProof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20	 dB 			Sessiz   bir   orman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000" b="1" noProof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30	 dB 			Fısıltı  ile  konuşma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000" b="1" noProof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40	 dB  			Sessiz  bir  oda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000" b="1" noProof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50	 dB 			Şehir  içinde  bir  büro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000" b="1" noProof="1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</a:t>
            </a:r>
            <a:r>
              <a:rPr lang="tr-TR" sz="2000" b="1" noProof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60	 dB			Karşılıklı  konuşma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000" b="1" noProof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70	 dB			Dikey  matkap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000" b="1" noProof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</a:t>
            </a:r>
            <a:r>
              <a:rPr lang="tr-TR" sz="2000" b="1" noProof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80	 dB			Yüksek  sesle  konuşma</a:t>
            </a:r>
            <a:r>
              <a:rPr lang="tr-TR" sz="2000" b="1" noProof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000" b="1" noProof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90	 dB			Kuvvetlice   bağırma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000" b="1" noProof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100	 dB			Dokuma salonları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000" b="1" noProof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110	 dB			Havalı  çekiç, Ağaç işleri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000" b="1" noProof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120	 dB			Bilyeli  değirmen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000" b="1" noProof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130 </a:t>
            </a:r>
            <a:r>
              <a:rPr lang="tr-T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 </a:t>
            </a:r>
            <a:r>
              <a:rPr lang="tr-TR" sz="2000" b="1" noProof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dB			Uçakların  yanı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000" b="1" noProof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tr-TR" sz="2000" b="1" noProof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140	 dB			Ağrı  Eşiği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tr-TR" sz="20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7675" indent="-382588">
              <a:buFont typeface="Wingdings 2" pitchFamily="18" charset="2"/>
              <a:buNone/>
            </a:pPr>
            <a:endParaRPr lang="tr-TR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381000" y="2286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r-TR" sz="2400" b="0" dirty="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tr-TR" sz="2800" dirty="0" smtClean="0">
                <a:solidFill>
                  <a:srgbClr val="C00000"/>
                </a:solidFill>
              </a:rPr>
              <a:t>Yer ve Konumlarına Göre Gürültü Düzeyleri</a:t>
            </a:r>
            <a:endParaRPr lang="tr-TR" sz="28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534400" cy="541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Gürültü  Zararlarının 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Meslek Hastalığı Sayılabilmesi  İçin;</a:t>
            </a:r>
          </a:p>
          <a:p>
            <a:pPr eaLnBrk="1" hangingPunct="1">
              <a:buFontTx/>
              <a:buNone/>
            </a:pPr>
            <a:endParaRPr lang="tr-TR" sz="2800" dirty="0" smtClean="0">
              <a:solidFill>
                <a:srgbClr val="CC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Gürültülü  iş’te  en  az  </a:t>
            </a:r>
            <a:r>
              <a:rPr lang="tr-T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iki  yıl,</a:t>
            </a:r>
            <a:endParaRPr lang="tr-T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Gürültü  şiddeti  sürekli  olarak  </a:t>
            </a:r>
            <a:r>
              <a:rPr lang="tr-T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85  </a:t>
            </a:r>
            <a:r>
              <a:rPr lang="tr-TR" sz="28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Db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.’ in  üstünde  olan  işlerde  </a:t>
            </a:r>
            <a:r>
              <a:rPr lang="tr-T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 az 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30  Gün  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çalışmış  olmak  gereklidir.</a:t>
            </a:r>
            <a:r>
              <a:rPr lang="tr-TR" sz="2800" b="1" dirty="0" smtClean="0">
                <a:solidFill>
                  <a:srgbClr val="FFC000"/>
                </a:solidFill>
                <a:effectLst/>
              </a:rPr>
              <a:t> </a:t>
            </a:r>
            <a:r>
              <a:rPr lang="tr-TR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Yükümlülük Süresi </a:t>
            </a:r>
            <a:r>
              <a:rPr lang="tr-TR" sz="2800" dirty="0" smtClean="0"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Ay </a:t>
            </a:r>
            <a:endParaRPr lang="tr-TR" sz="28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Meslek hastalıklarının </a:t>
            </a:r>
            <a:r>
              <a:rPr lang="tr-TR" sz="2800" dirty="0" smtClean="0"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%10’u  </a:t>
            </a:r>
            <a:r>
              <a:rPr lang="tr-TR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gürültünün neden olduğu işitme kayıplarıdır</a:t>
            </a:r>
            <a:r>
              <a:rPr lang="tr-TR" sz="2800" b="1" dirty="0" smtClean="0">
                <a:solidFill>
                  <a:srgbClr val="FFCC00"/>
                </a:solidFill>
                <a:effectLst/>
                <a:latin typeface="Trebuchet MS" pitchFamily="34" charset="0"/>
              </a:rPr>
              <a:t>.</a:t>
            </a:r>
            <a:endParaRPr lang="tr-T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tr-TR" sz="2800" dirty="0" smtClean="0"/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2362200" y="228600"/>
            <a:ext cx="304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tr-TR" sz="36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Gürültü</a:t>
            </a:r>
            <a:endParaRPr lang="tr-TR" sz="3600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0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tr-TR" sz="3200" u="sng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0"/>
            <a:ext cx="2667000" cy="2971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142844" y="1285860"/>
          <a:ext cx="8501122" cy="500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179" name="3 Veri Yer Tutucusu"/>
          <p:cNvSpPr>
            <a:spLocks noGrp="1"/>
          </p:cNvSpPr>
          <p:nvPr>
            <p:ph type="dt" sz="quarter" idx="4294967295"/>
          </p:nvPr>
        </p:nvSpPr>
        <p:spPr bwMode="auto">
          <a:xfrm>
            <a:off x="4791075" y="6480175"/>
            <a:ext cx="2133600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tr-TR" dirty="0"/>
          </a:p>
        </p:txBody>
      </p:sp>
      <p:sp>
        <p:nvSpPr>
          <p:cNvPr id="50180" name="4 Slayt Numarası Yer Tutucusu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tr-TR" dirty="0"/>
          </a:p>
        </p:txBody>
      </p:sp>
      <p:sp>
        <p:nvSpPr>
          <p:cNvPr id="50181" name="9 Metin kutusu"/>
          <p:cNvSpPr txBox="1">
            <a:spLocks noChangeArrowheads="1"/>
          </p:cNvSpPr>
          <p:nvPr/>
        </p:nvSpPr>
        <p:spPr bwMode="auto">
          <a:xfrm>
            <a:off x="785813" y="357188"/>
            <a:ext cx="72151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600" dirty="0" smtClean="0">
                <a:solidFill>
                  <a:srgbClr val="C00000"/>
                </a:solidFill>
                <a:latin typeface="Calibri" pitchFamily="34" charset="0"/>
              </a:rPr>
              <a:t>Gürültünün İnsan Sağlığına Etkileri:</a:t>
            </a:r>
            <a:r>
              <a:rPr lang="tr-TR" sz="2800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tr-TR" sz="2800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tr-TR" sz="2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1360</Words>
  <Application>Microsoft Office PowerPoint</Application>
  <PresentationFormat>Ekran Gösterisi (4:3)</PresentationFormat>
  <Paragraphs>475</Paragraphs>
  <Slides>66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66</vt:i4>
      </vt:variant>
    </vt:vector>
  </HeadingPairs>
  <TitlesOfParts>
    <vt:vector size="68" baseType="lpstr">
      <vt:lpstr>Ofis Teması</vt:lpstr>
      <vt:lpstr>Image</vt:lpstr>
      <vt:lpstr>Slayt 1</vt:lpstr>
      <vt:lpstr>Fiziksel Risk Etmenleri</vt:lpstr>
      <vt:lpstr>Slayt 3</vt:lpstr>
      <vt:lpstr>Slayt 4</vt:lpstr>
      <vt:lpstr>Slayt 5</vt:lpstr>
      <vt:lpstr>Gürültü</vt:lpstr>
      <vt:lpstr>Slayt 7</vt:lpstr>
      <vt:lpstr>Slayt 8</vt:lpstr>
      <vt:lpstr>Slayt 9</vt:lpstr>
      <vt:lpstr>Slayt 10</vt:lpstr>
      <vt:lpstr>Slayt 11</vt:lpstr>
      <vt:lpstr>Kulak Koruyucuları</vt:lpstr>
      <vt:lpstr>Slayt 13</vt:lpstr>
      <vt:lpstr>Slayt 14</vt:lpstr>
      <vt:lpstr>TERMAL KONFOR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AYDINLATMA</vt:lpstr>
      <vt:lpstr>AYDINLATMA</vt:lpstr>
      <vt:lpstr>AYDINLATMA</vt:lpstr>
      <vt:lpstr>Genel Aydınlatma</vt:lpstr>
      <vt:lpstr>Lokalize Aydınlatma</vt:lpstr>
      <vt:lpstr>Lokal Aydınlatma</vt:lpstr>
      <vt:lpstr>AYDINLATMA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RADYASYON</vt:lpstr>
      <vt:lpstr>Slayt 39</vt:lpstr>
      <vt:lpstr>RADYASYON</vt:lpstr>
      <vt:lpstr>Slayt 41</vt:lpstr>
      <vt:lpstr>Slayt 42</vt:lpstr>
      <vt:lpstr>Slayt 43</vt:lpstr>
      <vt:lpstr>Slayt 44</vt:lpstr>
      <vt:lpstr>Slayt 45</vt:lpstr>
      <vt:lpstr>Slayt 46</vt:lpstr>
      <vt:lpstr> Radyasyon Güvenliği </vt:lpstr>
      <vt:lpstr>Radyasyon Güvenliği</vt:lpstr>
      <vt:lpstr>Radyasyon Güvenliği</vt:lpstr>
      <vt:lpstr>Radyasyon Güvenliği</vt:lpstr>
      <vt:lpstr>Radyasyon Güvenliği</vt:lpstr>
      <vt:lpstr>Radyasyon Güvenliği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Kimyasalların Depolanması</vt:lpstr>
      <vt:lpstr>Slayt 61</vt:lpstr>
      <vt:lpstr>KİMYASALLAR</vt:lpstr>
      <vt:lpstr>Slayt 63</vt:lpstr>
      <vt:lpstr>TOZ</vt:lpstr>
      <vt:lpstr>Slayt 65</vt:lpstr>
      <vt:lpstr>Fiziksel ve Kimyasal Etmenlerin sebep olduğu meslek hastalıklarına örnekler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Win81P32</dc:creator>
  <cp:lastModifiedBy>SmYrNa Su</cp:lastModifiedBy>
  <cp:revision>6</cp:revision>
  <dcterms:created xsi:type="dcterms:W3CDTF">2014-12-09T11:56:27Z</dcterms:created>
  <dcterms:modified xsi:type="dcterms:W3CDTF">2015-02-20T20:37:34Z</dcterms:modified>
</cp:coreProperties>
</file>