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3"/>
  </p:notesMasterIdLst>
  <p:sldIdLst>
    <p:sldId id="256" r:id="rId2"/>
    <p:sldId id="307" r:id="rId3"/>
    <p:sldId id="318" r:id="rId4"/>
    <p:sldId id="257" r:id="rId5"/>
    <p:sldId id="303" r:id="rId6"/>
    <p:sldId id="304" r:id="rId7"/>
    <p:sldId id="305" r:id="rId8"/>
    <p:sldId id="313" r:id="rId9"/>
    <p:sldId id="321" r:id="rId10"/>
    <p:sldId id="323" r:id="rId11"/>
    <p:sldId id="325" r:id="rId12"/>
    <p:sldId id="327" r:id="rId13"/>
    <p:sldId id="329" r:id="rId14"/>
    <p:sldId id="331" r:id="rId15"/>
    <p:sldId id="333" r:id="rId16"/>
    <p:sldId id="335" r:id="rId17"/>
    <p:sldId id="308" r:id="rId18"/>
    <p:sldId id="309" r:id="rId19"/>
    <p:sldId id="310" r:id="rId20"/>
    <p:sldId id="311" r:id="rId21"/>
    <p:sldId id="314" r:id="rId22"/>
    <p:sldId id="315" r:id="rId23"/>
    <p:sldId id="316" r:id="rId24"/>
    <p:sldId id="317" r:id="rId25"/>
    <p:sldId id="336" r:id="rId26"/>
    <p:sldId id="264" r:id="rId27"/>
    <p:sldId id="266" r:id="rId28"/>
    <p:sldId id="268" r:id="rId29"/>
    <p:sldId id="269" r:id="rId30"/>
    <p:sldId id="270" r:id="rId31"/>
    <p:sldId id="290" r:id="rId32"/>
    <p:sldId id="276" r:id="rId33"/>
    <p:sldId id="274" r:id="rId34"/>
    <p:sldId id="275" r:id="rId35"/>
    <p:sldId id="293" r:id="rId36"/>
    <p:sldId id="294" r:id="rId37"/>
    <p:sldId id="295" r:id="rId38"/>
    <p:sldId id="296" r:id="rId39"/>
    <p:sldId id="297" r:id="rId40"/>
    <p:sldId id="281" r:id="rId41"/>
    <p:sldId id="279" r:id="rId42"/>
    <p:sldId id="282" r:id="rId43"/>
    <p:sldId id="260" r:id="rId44"/>
    <p:sldId id="302" r:id="rId45"/>
    <p:sldId id="283" r:id="rId46"/>
    <p:sldId id="284" r:id="rId47"/>
    <p:sldId id="285" r:id="rId48"/>
    <p:sldId id="286" r:id="rId49"/>
    <p:sldId id="287" r:id="rId50"/>
    <p:sldId id="288" r:id="rId51"/>
    <p:sldId id="289"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20" autoAdjust="0"/>
  </p:normalViewPr>
  <p:slideViewPr>
    <p:cSldViewPr>
      <p:cViewPr varScale="1">
        <p:scale>
          <a:sx n="55" d="100"/>
          <a:sy n="55" d="100"/>
        </p:scale>
        <p:origin x="-172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CE463C-8B87-4129-81BC-B40EF4D10013}" type="datetimeFigureOut">
              <a:rPr lang="tr-TR" smtClean="0"/>
              <a:pPr/>
              <a:t>31.05.2016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D2288B-A1DE-46F8-8E0D-6F88BF11FB70}" type="slidenum">
              <a:rPr lang="tr-TR" smtClean="0"/>
              <a:pPr/>
              <a:t>‹#›</a:t>
            </a:fld>
            <a:endParaRPr lang="tr-TR"/>
          </a:p>
        </p:txBody>
      </p:sp>
    </p:spTree>
    <p:extLst>
      <p:ext uri="{BB962C8B-B14F-4D97-AF65-F5344CB8AC3E}">
        <p14:creationId xmlns="" xmlns:p14="http://schemas.microsoft.com/office/powerpoint/2010/main" val="3536494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Tx/>
              <a:buChar char="-"/>
            </a:pPr>
            <a:r>
              <a:rPr lang="tr-TR" dirty="0" smtClean="0"/>
              <a:t>Arkadaşları ondan kaçabilir, patronu işten çıkarabilir ancak</a:t>
            </a:r>
            <a:r>
              <a:rPr lang="tr-TR" baseline="0" dirty="0" smtClean="0"/>
              <a:t> aile sonuna kadar üyesiyle beraber olmak durumundadır. Aile genelde bağımlı üyesinin yanında kalmayı ve ona uyum sağlamayı tercih eder.</a:t>
            </a:r>
          </a:p>
          <a:p>
            <a:pPr>
              <a:buFontTx/>
              <a:buChar char="-"/>
            </a:pPr>
            <a:r>
              <a:rPr lang="tr-TR" baseline="0" dirty="0" smtClean="0"/>
              <a:t> Bağımlılıktan ıstırap çeken aile aynı zamanda bağımlılığı yetiştirmeye ve büyütmeye başlar.</a:t>
            </a:r>
          </a:p>
          <a:p>
            <a:endParaRPr lang="tr-TR" dirty="0"/>
          </a:p>
        </p:txBody>
      </p:sp>
      <p:sp>
        <p:nvSpPr>
          <p:cNvPr id="4" name="3 Slayt Numarası Yer Tutucusu"/>
          <p:cNvSpPr>
            <a:spLocks noGrp="1"/>
          </p:cNvSpPr>
          <p:nvPr>
            <p:ph type="sldNum" sz="quarter" idx="10"/>
          </p:nvPr>
        </p:nvSpPr>
        <p:spPr/>
        <p:txBody>
          <a:bodyPr/>
          <a:lstStyle/>
          <a:p>
            <a:fld id="{F1D2288B-A1DE-46F8-8E0D-6F88BF11FB70}" type="slidenum">
              <a:rPr lang="tr-TR" smtClean="0"/>
              <a:pPr/>
              <a:t>2</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477054"/>
          </a:xfrm>
        </p:spPr>
        <p:txBody>
          <a:bodyPr>
            <a:spAutoFit/>
          </a:bodyPr>
          <a:lstStyle/>
          <a:p>
            <a:endParaRPr lang="de-DE" sz="2500">
              <a:ea typeface="Microsoft YaHei"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Birçok aile böyle durumlarda </a:t>
            </a:r>
            <a:r>
              <a:rPr lang="tr-TR" baseline="0" dirty="0" smtClean="0">
                <a:solidFill>
                  <a:schemeClr val="bg2">
                    <a:lumMod val="50000"/>
                  </a:schemeClr>
                </a:solidFill>
              </a:rPr>
              <a:t>suçluluk</a:t>
            </a:r>
            <a:r>
              <a:rPr lang="tr-TR" baseline="0" dirty="0" smtClean="0"/>
              <a:t> ve </a:t>
            </a:r>
            <a:r>
              <a:rPr lang="tr-TR" baseline="0" dirty="0" smtClean="0">
                <a:solidFill>
                  <a:schemeClr val="bg2">
                    <a:lumMod val="50000"/>
                  </a:schemeClr>
                </a:solidFill>
              </a:rPr>
              <a:t>utanç</a:t>
            </a:r>
            <a:r>
              <a:rPr lang="tr-TR" baseline="0" dirty="0" smtClean="0"/>
              <a:t> duyabilir.</a:t>
            </a:r>
            <a:endParaRPr lang="tr-TR" dirty="0" smtClean="0"/>
          </a:p>
          <a:p>
            <a:endParaRPr lang="tr-TR" dirty="0"/>
          </a:p>
        </p:txBody>
      </p:sp>
      <p:sp>
        <p:nvSpPr>
          <p:cNvPr id="4" name="3 Slayt Numarası Yer Tutucusu"/>
          <p:cNvSpPr>
            <a:spLocks noGrp="1"/>
          </p:cNvSpPr>
          <p:nvPr>
            <p:ph type="sldNum" sz="quarter" idx="10"/>
          </p:nvPr>
        </p:nvSpPr>
        <p:spPr/>
        <p:txBody>
          <a:bodyPr/>
          <a:lstStyle/>
          <a:p>
            <a:fld id="{F1D2288B-A1DE-46F8-8E0D-6F88BF11FB70}" type="slidenum">
              <a:rPr lang="tr-TR" smtClean="0"/>
              <a:pPr/>
              <a:t>14</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477054"/>
          </a:xfrm>
        </p:spPr>
        <p:txBody>
          <a:bodyPr>
            <a:spAutoFit/>
          </a:bodyPr>
          <a:lstStyle/>
          <a:p>
            <a:endParaRPr lang="de-DE" sz="2500" dirty="0">
              <a:ea typeface="Microsoft YaHei"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dirty="0" smtClean="0">
                <a:ea typeface="Microsoft YaHei" pitchFamily="2"/>
              </a:rPr>
              <a:t>İzolasyon:</a:t>
            </a:r>
            <a:r>
              <a:rPr lang="tr-TR" sz="1200" dirty="0" smtClean="0">
                <a:ea typeface="Microsoft YaHei" pitchFamily="2"/>
              </a:rPr>
              <a:t> Aileler</a:t>
            </a:r>
            <a:r>
              <a:rPr lang="tr-TR" sz="1200" baseline="0" dirty="0" smtClean="0">
                <a:ea typeface="Microsoft YaHei" pitchFamily="2"/>
              </a:rPr>
              <a:t> bağımlı üyelerinden toplum içinde söz etmekten kaçınırlar. Utanç aile üyelerini sessizliğe iter.</a:t>
            </a:r>
          </a:p>
          <a:p>
            <a:r>
              <a:rPr lang="tr-TR" sz="1200" u="sng" baseline="0" dirty="0" err="1" smtClean="0">
                <a:ea typeface="Microsoft YaHei" pitchFamily="2"/>
              </a:rPr>
              <a:t>Emosyonel</a:t>
            </a:r>
            <a:r>
              <a:rPr lang="tr-TR" sz="1200" u="sng" baseline="0" dirty="0" smtClean="0">
                <a:ea typeface="Microsoft YaHei" pitchFamily="2"/>
              </a:rPr>
              <a:t> kargaşa:</a:t>
            </a:r>
            <a:r>
              <a:rPr lang="tr-TR" sz="1200" baseline="0" dirty="0" smtClean="0">
                <a:ea typeface="Microsoft YaHei" pitchFamily="2"/>
              </a:rPr>
              <a:t> Aile üyeleri bağımlının içinde bulunduğu ruh haline girmişlerdir. Onların sevdiklerini sever, kızdıklarına kızmaya başlarlar.Kendi çaresizliklerine kızarlar.Duygu ve düşüncelerini seyrek olarak paylaşırlar. Kendilerini yalnızlığa ve depresyona sürüklerler.</a:t>
            </a:r>
          </a:p>
          <a:p>
            <a:r>
              <a:rPr lang="tr-TR" sz="1200" u="sng" baseline="0" dirty="0" err="1" smtClean="0">
                <a:ea typeface="Microsoft YaHei" pitchFamily="2"/>
              </a:rPr>
              <a:t>Bağımlıl</a:t>
            </a:r>
            <a:r>
              <a:rPr lang="tr-TR" sz="1200" u="sng" baseline="0" dirty="0" smtClean="0">
                <a:ea typeface="Microsoft YaHei" pitchFamily="2"/>
              </a:rPr>
              <a:t> merkezlilik:</a:t>
            </a:r>
            <a:r>
              <a:rPr lang="tr-TR" sz="1200" baseline="0" dirty="0" smtClean="0">
                <a:ea typeface="Microsoft YaHei" pitchFamily="2"/>
              </a:rPr>
              <a:t> Sağlıklı bir ailede hiçbir üye ailenin ilgi ve dikkat merkezi değildir. Ancak bağımlı ailenin dikkatinin odağıdır. Aile sürekli uyarılmış durumdadır.</a:t>
            </a:r>
            <a:endParaRPr lang="de-DE" sz="1200" dirty="0" smtClean="0">
              <a:ea typeface="Microsoft YaHei" pitchFamily="2"/>
            </a:endParaRPr>
          </a:p>
          <a:p>
            <a:endParaRPr lang="tr-TR" dirty="0"/>
          </a:p>
        </p:txBody>
      </p:sp>
      <p:sp>
        <p:nvSpPr>
          <p:cNvPr id="4" name="3 Slayt Numarası Yer Tutucusu"/>
          <p:cNvSpPr>
            <a:spLocks noGrp="1"/>
          </p:cNvSpPr>
          <p:nvPr>
            <p:ph type="sldNum" sz="quarter" idx="10"/>
          </p:nvPr>
        </p:nvSpPr>
        <p:spPr/>
        <p:txBody>
          <a:bodyPr/>
          <a:lstStyle/>
          <a:p>
            <a:fld id="{F1D2288B-A1DE-46F8-8E0D-6F88BF11FB70}" type="slidenum">
              <a:rPr lang="tr-TR" smtClean="0"/>
              <a:pPr/>
              <a:t>16</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 Aile başvurduğu</a:t>
            </a:r>
            <a:r>
              <a:rPr lang="tr-TR" baseline="0" dirty="0" smtClean="0"/>
              <a:t> zaman, ailenin sorularına doğrudan yanıtlar vermek yerine, öncelikle iyi bir öykü alınmalıdır.</a:t>
            </a:r>
            <a:endParaRPr lang="tr-TR" dirty="0"/>
          </a:p>
        </p:txBody>
      </p:sp>
      <p:sp>
        <p:nvSpPr>
          <p:cNvPr id="4" name="3 Slayt Numarası Yer Tutucusu"/>
          <p:cNvSpPr>
            <a:spLocks noGrp="1"/>
          </p:cNvSpPr>
          <p:nvPr>
            <p:ph type="sldNum" sz="quarter" idx="10"/>
          </p:nvPr>
        </p:nvSpPr>
        <p:spPr/>
        <p:txBody>
          <a:bodyPr/>
          <a:lstStyle/>
          <a:p>
            <a:fld id="{F1D2288B-A1DE-46F8-8E0D-6F88BF11FB70}" type="slidenum">
              <a:rPr lang="tr-TR" smtClean="0"/>
              <a:pPr/>
              <a:t>17</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Başvuran</a:t>
            </a:r>
            <a:r>
              <a:rPr lang="tr-TR" baseline="0" dirty="0" smtClean="0"/>
              <a:t> kişiye çeşitli sorular sorularak bilgi edinilebilir. </a:t>
            </a:r>
          </a:p>
          <a:p>
            <a:endParaRPr lang="tr-TR" baseline="0" dirty="0" smtClean="0"/>
          </a:p>
          <a:p>
            <a:r>
              <a:rPr lang="tr-TR" baseline="0" dirty="0" smtClean="0"/>
              <a:t> (Kullanılan alkol/madde miktarı ve süresi, tolerans gelişip gelişmediği ve bağımlılık düzeyi, kendisine ve çevresine zarar verip vermediği (fiziksel,sosyal, ekonomik), genel olarak maddeye karşı tutumu, neden hekime veya tedaviye başvurmadığı, daha önce bırakma ya da tedavi girişimi olup olmadığı..)</a:t>
            </a:r>
            <a:endParaRPr lang="tr-TR" dirty="0"/>
          </a:p>
        </p:txBody>
      </p:sp>
      <p:sp>
        <p:nvSpPr>
          <p:cNvPr id="4" name="3 Slayt Numarası Yer Tutucusu"/>
          <p:cNvSpPr>
            <a:spLocks noGrp="1"/>
          </p:cNvSpPr>
          <p:nvPr>
            <p:ph type="sldNum" sz="quarter" idx="10"/>
          </p:nvPr>
        </p:nvSpPr>
        <p:spPr/>
        <p:txBody>
          <a:bodyPr/>
          <a:lstStyle/>
          <a:p>
            <a:fld id="{F1D2288B-A1DE-46F8-8E0D-6F88BF11FB70}" type="slidenum">
              <a:rPr lang="tr-TR" smtClean="0"/>
              <a:pPr/>
              <a:t>21</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Yukarıda atılan adımların hiçbiri yarar sağlamazsa</a:t>
            </a:r>
            <a:r>
              <a:rPr lang="tr-TR" baseline="0" dirty="0" smtClean="0"/>
              <a:t> yapılabilecek fazla bir şey yok demektir. Zorla tedavi etmenin imkanı olmadığı için, kişinin kendi durumunun farkına varmasını bekleyeceksiniz. Unutmayın! Herkes kendi davranışlarından sorumludur.</a:t>
            </a:r>
            <a:endParaRPr lang="tr-TR" dirty="0"/>
          </a:p>
        </p:txBody>
      </p:sp>
      <p:sp>
        <p:nvSpPr>
          <p:cNvPr id="4" name="3 Slayt Numarası Yer Tutucusu"/>
          <p:cNvSpPr>
            <a:spLocks noGrp="1"/>
          </p:cNvSpPr>
          <p:nvPr>
            <p:ph type="sldNum" sz="quarter" idx="10"/>
          </p:nvPr>
        </p:nvSpPr>
        <p:spPr/>
        <p:txBody>
          <a:bodyPr/>
          <a:lstStyle/>
          <a:p>
            <a:fld id="{F1D2288B-A1DE-46F8-8E0D-6F88BF11FB70}" type="slidenum">
              <a:rPr lang="tr-TR" smtClean="0"/>
              <a:pPr/>
              <a:t>24</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-Başvuran kişinin</a:t>
            </a:r>
            <a:r>
              <a:rPr lang="tr-TR" baseline="0" dirty="0" smtClean="0"/>
              <a:t> ruhsal durumu nasıl? Nasıl bir zorlanma içinde ve güçlükleri neler? Depresyon gibi ruhsal bir bozukluk ortaya çıkmış mı?</a:t>
            </a:r>
          </a:p>
          <a:p>
            <a:pPr>
              <a:buFontTx/>
              <a:buChar char="-"/>
            </a:pPr>
            <a:r>
              <a:rPr lang="tr-TR" baseline="0" dirty="0" smtClean="0"/>
              <a:t>Size gelen kişi doğru söylüyor mu? Başka bir amacı var mı? Ruhsal bir sorunu (</a:t>
            </a:r>
            <a:r>
              <a:rPr lang="tr-TR" baseline="0" dirty="0" err="1" smtClean="0"/>
              <a:t>paranoid</a:t>
            </a:r>
            <a:r>
              <a:rPr lang="tr-TR" baseline="0" dirty="0" smtClean="0"/>
              <a:t> bozukluk gibi) var mı?</a:t>
            </a:r>
          </a:p>
          <a:p>
            <a:pPr>
              <a:buFontTx/>
              <a:buChar char="-"/>
            </a:pPr>
            <a:r>
              <a:rPr lang="tr-TR" baseline="0" dirty="0" smtClean="0"/>
              <a:t>Sözlü,fiziksel ya da cinsel bir taciz olayı söz konusu mu? Kişi bununla nasıl başa çıkıyor?</a:t>
            </a:r>
          </a:p>
        </p:txBody>
      </p:sp>
      <p:sp>
        <p:nvSpPr>
          <p:cNvPr id="4" name="3 Slayt Numarası Yer Tutucusu"/>
          <p:cNvSpPr>
            <a:spLocks noGrp="1"/>
          </p:cNvSpPr>
          <p:nvPr>
            <p:ph type="sldNum" sz="quarter" idx="10"/>
          </p:nvPr>
        </p:nvSpPr>
        <p:spPr/>
        <p:txBody>
          <a:bodyPr/>
          <a:lstStyle/>
          <a:p>
            <a:fld id="{F1D2288B-A1DE-46F8-8E0D-6F88BF11FB70}" type="slidenum">
              <a:rPr lang="tr-TR" smtClean="0"/>
              <a:pPr/>
              <a:t>25</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477054"/>
          </a:xfrm>
        </p:spPr>
        <p:txBody>
          <a:bodyPr>
            <a:spAutoFit/>
          </a:bodyPr>
          <a:lstStyle/>
          <a:p>
            <a:endParaRPr lang="de-DE" sz="2500">
              <a:ea typeface="Microsoft YaHei"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477054"/>
          </a:xfrm>
        </p:spPr>
        <p:txBody>
          <a:bodyPr>
            <a:spAutoFit/>
          </a:bodyPr>
          <a:lstStyle/>
          <a:p>
            <a:endParaRPr lang="de-DE" sz="2500">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 Aile üyesi dikkatle</a:t>
            </a:r>
            <a:r>
              <a:rPr lang="tr-TR" baseline="0" dirty="0" smtClean="0"/>
              <a:t> ve yargılamadan dinlenmeli, aile üyesinin kullanıcı ile yaşadığı sorunları anlatmasına fırsat tanınmalıdır,aile üyesinin gereksinimleri ve beklentileri öğrenilmelidir.  b) Bilgi genelde aile üyesinin istediği </a:t>
            </a:r>
            <a:r>
              <a:rPr lang="tr-TR" u="sng" baseline="0" dirty="0" smtClean="0"/>
              <a:t>en önemli </a:t>
            </a:r>
            <a:r>
              <a:rPr lang="tr-TR" u="none" baseline="0" dirty="0" smtClean="0"/>
              <a:t>yardımdır. Yaşadığı bu zor durumda her türlü bilgi onun işine yarayacaktır. c) hekim aileye çeşitli çözüm yolları aramaları ve bulmaları için yardımcı olmalıdır ancak bunu yaparken doğrudan önerilerde bulunmak yerine çözümü ve uygulayacakları yöntemi onların bulmasını sağlamak en yararlı yoldur. d) Tedaviye yönlendirmek, aile içi iletişimi artırmak..</a:t>
            </a:r>
            <a:endParaRPr lang="tr-TR" u="sng" dirty="0"/>
          </a:p>
        </p:txBody>
      </p:sp>
      <p:sp>
        <p:nvSpPr>
          <p:cNvPr id="4" name="3 Slayt Numarası Yer Tutucusu"/>
          <p:cNvSpPr>
            <a:spLocks noGrp="1"/>
          </p:cNvSpPr>
          <p:nvPr>
            <p:ph type="sldNum" sz="quarter" idx="10"/>
          </p:nvPr>
        </p:nvSpPr>
        <p:spPr/>
        <p:txBody>
          <a:bodyPr/>
          <a:lstStyle/>
          <a:p>
            <a:fld id="{F1D2288B-A1DE-46F8-8E0D-6F88BF11FB70}" type="slidenum">
              <a:rPr lang="tr-TR" smtClean="0"/>
              <a:pPr/>
              <a:t>3</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276999"/>
          </a:xfrm>
        </p:spPr>
        <p:txBody>
          <a:bodyPr>
            <a:spAutoFit/>
          </a:bodyPr>
          <a:lstStyle/>
          <a:p>
            <a:endParaRPr lang="x-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pPr>
              <a:defRPr/>
            </a:pPr>
            <a:fld id="{CB2E1E2B-63D3-4DFF-9A67-5B07188C45A4}" type="slidenum">
              <a:rPr lang="tr-TR" smtClean="0"/>
              <a:pPr>
                <a:defRPr/>
              </a:pPr>
              <a:t>29</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477054"/>
          </a:xfrm>
        </p:spPr>
        <p:txBody>
          <a:bodyPr>
            <a:spAutoFit/>
          </a:bodyPr>
          <a:lstStyle/>
          <a:p>
            <a:endParaRPr lang="de-DE" sz="2500">
              <a:ea typeface="Microsoft YaHei" pitchFamily="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477054"/>
          </a:xfrm>
        </p:spPr>
        <p:txBody>
          <a:bodyPr>
            <a:spAutoFit/>
          </a:bodyPr>
          <a:lstStyle/>
          <a:p>
            <a:endParaRPr lang="de-DE" sz="2500">
              <a:ea typeface="Microsoft YaHei" pitchFamily="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477054"/>
          </a:xfrm>
        </p:spPr>
        <p:txBody>
          <a:bodyPr>
            <a:spAutoFit/>
          </a:bodyPr>
          <a:lstStyle/>
          <a:p>
            <a:endParaRPr lang="de-DE" sz="2500">
              <a:ea typeface="Microsoft YaHei" pitchFamily="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477054"/>
          </a:xfrm>
        </p:spPr>
        <p:txBody>
          <a:bodyPr>
            <a:spAutoFit/>
          </a:bodyPr>
          <a:lstStyle/>
          <a:p>
            <a:endParaRPr lang="de-DE" sz="2500">
              <a:ea typeface="Microsoft YaHei" pitchFamily="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477054"/>
          </a:xfrm>
        </p:spPr>
        <p:txBody>
          <a:bodyPr>
            <a:spAutoFit/>
          </a:bodyPr>
          <a:lstStyle/>
          <a:p>
            <a:r>
              <a:rPr lang="tr-TR" sz="2500" dirty="0" smtClean="0">
                <a:ea typeface="Microsoft YaHei" pitchFamily="2"/>
              </a:rPr>
              <a:t>Bağımlılar kendi yaşamları</a:t>
            </a:r>
            <a:r>
              <a:rPr lang="tr-TR" sz="2500" baseline="0" dirty="0" smtClean="0">
                <a:ea typeface="Microsoft YaHei" pitchFamily="2"/>
              </a:rPr>
              <a:t> üstündeki kontrollerini kaybettikçe, yakınları üstünde daha çok güç kullanmaya başlarlar. </a:t>
            </a:r>
          </a:p>
          <a:p>
            <a:endParaRPr lang="tr-TR" sz="2500" baseline="0" dirty="0" smtClean="0">
              <a:ea typeface="Microsoft YaHei" pitchFamily="2"/>
            </a:endParaRPr>
          </a:p>
          <a:p>
            <a:r>
              <a:rPr lang="tr-TR" sz="2500" baseline="0" dirty="0" smtClean="0">
                <a:ea typeface="Microsoft YaHei" pitchFamily="2"/>
              </a:rPr>
              <a:t>Bağımlı, ailesine sosyal-finansal-duygusal açıdan daha bağımlı hale geldikçe, onlara karşı daha diktatörce davranmaya başlar. Aile üyelerinin söylediklerini, düşündüklerini ve yaptıklarını kontrol etmeye başlar.</a:t>
            </a:r>
            <a:endParaRPr lang="de-DE" sz="2500" dirty="0">
              <a:ea typeface="Microsoft YaHei" pitchFamily="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477054"/>
          </a:xfrm>
        </p:spPr>
        <p:txBody>
          <a:bodyPr>
            <a:spAutoFit/>
          </a:bodyPr>
          <a:lstStyle/>
          <a:p>
            <a:r>
              <a:rPr lang="tr-TR" sz="2500" u="sng" dirty="0" smtClean="0">
                <a:ea typeface="Microsoft YaHei" pitchFamily="2"/>
              </a:rPr>
              <a:t>Aile</a:t>
            </a:r>
            <a:r>
              <a:rPr lang="tr-TR" sz="2500" u="sng" baseline="0" dirty="0" smtClean="0">
                <a:ea typeface="Microsoft YaHei" pitchFamily="2"/>
              </a:rPr>
              <a:t> içinde </a:t>
            </a:r>
            <a:r>
              <a:rPr lang="tr-TR" sz="2500" u="sng" dirty="0" smtClean="0">
                <a:ea typeface="Microsoft YaHei" pitchFamily="2"/>
              </a:rPr>
              <a:t>kimse ailede neler olup bittiğini birbirleriyle ve başkalarıyla</a:t>
            </a:r>
            <a:r>
              <a:rPr lang="tr-TR" sz="2500" u="sng" baseline="0" dirty="0" smtClean="0">
                <a:ea typeface="Microsoft YaHei" pitchFamily="2"/>
              </a:rPr>
              <a:t> konuşamaz. </a:t>
            </a:r>
            <a:r>
              <a:rPr lang="tr-TR" sz="2500" baseline="0" dirty="0" smtClean="0">
                <a:ea typeface="Microsoft YaHei" pitchFamily="2"/>
              </a:rPr>
              <a:t>Bağımlı kişi, aile üyelerini korkutarak, kendi bağımlılığının derecesinin ve aileye olan etkilerinin duyulmasını engellemeye çalışmaktadır.</a:t>
            </a:r>
          </a:p>
          <a:p>
            <a:endParaRPr lang="tr-TR" sz="2500" baseline="0" dirty="0" smtClean="0">
              <a:ea typeface="Microsoft YaHei" pitchFamily="2"/>
            </a:endParaRPr>
          </a:p>
          <a:p>
            <a:r>
              <a:rPr lang="tr-TR" sz="2500" u="sng" baseline="0" dirty="0" smtClean="0">
                <a:ea typeface="Microsoft YaHei" pitchFamily="2"/>
              </a:rPr>
              <a:t>Hiç kimse ne hissettiğini söyleyemez. </a:t>
            </a:r>
            <a:r>
              <a:rPr lang="tr-TR" sz="2500" u="none" baseline="0" dirty="0" smtClean="0">
                <a:ea typeface="Microsoft YaHei" pitchFamily="2"/>
              </a:rPr>
              <a:t>Sadece bağımlının kendisi acı çekmektedir. Başkalarının acılarını kaldıramayacak durumdadır. Ailenin diğer üyelerinin duygularını söylemesi bir anlamda yasaktır. Böylece aile içi iletişim de bozulmuştur.</a:t>
            </a:r>
            <a:endParaRPr lang="tr-TR" sz="2500" u="sng" baseline="0" dirty="0" smtClean="0">
              <a:ea typeface="Microsoft YaHei" pitchFamily="2"/>
            </a:endParaRPr>
          </a:p>
          <a:p>
            <a:endParaRPr lang="de-DE" sz="2500" dirty="0">
              <a:ea typeface="Microsoft YaHei" pitchFamily="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477054"/>
          </a:xfrm>
        </p:spPr>
        <p:txBody>
          <a:bodyPr>
            <a:spAutoFit/>
          </a:bodyPr>
          <a:lstStyle/>
          <a:p>
            <a:endParaRPr lang="de-DE" sz="2500">
              <a:ea typeface="Microsoft YaHei" pitchFamily="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276999"/>
          </a:xfrm>
        </p:spPr>
        <p:txBody>
          <a:bodyPr>
            <a:spAutoFit/>
          </a:bodyPr>
          <a:lstStyle/>
          <a:p>
            <a:endParaRPr 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Ergenlerde madde kullanımının zaman içerisinde arttığı ve günümüz gençliği için</a:t>
            </a:r>
            <a:r>
              <a:rPr lang="tr-TR" baseline="0" dirty="0" smtClean="0"/>
              <a:t> büyük bir sorun olduğu değerlendirilmektedir.</a:t>
            </a:r>
          </a:p>
          <a:p>
            <a:r>
              <a:rPr lang="tr-TR" baseline="0" dirty="0" smtClean="0"/>
              <a:t>Türkiye’de yapılmış çok fazla çalışma olmamasına rağmen madde, alkol ve tütün kullanımının erken yaşlardan itibaren başladığı bilinmektedir.</a:t>
            </a:r>
            <a:endParaRPr lang="tr-TR" dirty="0"/>
          </a:p>
        </p:txBody>
      </p:sp>
      <p:sp>
        <p:nvSpPr>
          <p:cNvPr id="4" name="3 Slayt Numarası Yer Tutucusu"/>
          <p:cNvSpPr>
            <a:spLocks noGrp="1"/>
          </p:cNvSpPr>
          <p:nvPr>
            <p:ph type="sldNum" sz="quarter" idx="10"/>
          </p:nvPr>
        </p:nvSpPr>
        <p:spPr/>
        <p:txBody>
          <a:bodyPr/>
          <a:lstStyle/>
          <a:p>
            <a:fld id="{F1D2288B-A1DE-46F8-8E0D-6F88BF11FB70}" type="slidenum">
              <a:rPr lang="tr-TR" smtClean="0"/>
              <a:pPr/>
              <a:t>4</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276999"/>
          </a:xfrm>
        </p:spPr>
        <p:txBody>
          <a:bodyPr>
            <a:spAutoFit/>
          </a:bodyPr>
          <a:lstStyle/>
          <a:p>
            <a:endParaRPr lang="x-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276999"/>
          </a:xfrm>
        </p:spPr>
        <p:txBody>
          <a:bodyPr>
            <a:spAutoFit/>
          </a:bodyPr>
          <a:lstStyle/>
          <a:p>
            <a:endParaRPr lang="x-non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276999"/>
          </a:xfrm>
        </p:spPr>
        <p:txBody>
          <a:bodyPr>
            <a:spAutoFit/>
          </a:bodyPr>
          <a:lstStyle/>
          <a:p>
            <a:endParaRPr lang="x-non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477054"/>
          </a:xfrm>
        </p:spPr>
        <p:txBody>
          <a:bodyPr>
            <a:spAutoFit/>
          </a:bodyPr>
          <a:lstStyle/>
          <a:p>
            <a:endParaRPr lang="de-DE" sz="2500">
              <a:ea typeface="Microsoft YaHei" pitchFamily="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477054"/>
          </a:xfrm>
        </p:spPr>
        <p:txBody>
          <a:bodyPr>
            <a:spAutoFit/>
          </a:bodyPr>
          <a:lstStyle/>
          <a:p>
            <a:endParaRPr lang="de-DE" sz="2500">
              <a:ea typeface="Microsoft YaHei"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Her türlü riskli davranış bu dönemde (ergenlik) gözlenebilir.</a:t>
            </a:r>
            <a:r>
              <a:rPr lang="tr-TR" baseline="0" dirty="0" smtClean="0"/>
              <a:t> Uyuşturucu madde kullanımı da bu dönemde ergenlerin denemiş oldukları davranış değişikliklerinden sadece birisidir.</a:t>
            </a:r>
          </a:p>
          <a:p>
            <a:endParaRPr lang="tr-TR" baseline="0" dirty="0" smtClean="0"/>
          </a:p>
          <a:p>
            <a:r>
              <a:rPr lang="tr-TR" baseline="0" dirty="0" smtClean="0"/>
              <a:t> Ergenler için uyuşturucu madde kullanımı bu yeni dönemdeki özerkliğin sembolü olabilir.</a:t>
            </a:r>
          </a:p>
          <a:p>
            <a:endParaRPr lang="tr-TR" dirty="0"/>
          </a:p>
        </p:txBody>
      </p:sp>
      <p:sp>
        <p:nvSpPr>
          <p:cNvPr id="4" name="3 Slayt Numarası Yer Tutucusu"/>
          <p:cNvSpPr>
            <a:spLocks noGrp="1"/>
          </p:cNvSpPr>
          <p:nvPr>
            <p:ph type="sldNum" sz="quarter" idx="10"/>
          </p:nvPr>
        </p:nvSpPr>
        <p:spPr/>
        <p:txBody>
          <a:bodyPr/>
          <a:lstStyle/>
          <a:p>
            <a:fld id="{F1D2288B-A1DE-46F8-8E0D-6F88BF11FB70}" type="slidenum">
              <a:rPr lang="tr-TR" smtClean="0"/>
              <a:pPr/>
              <a:t>5</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Ergenlerin temel düşünceleri ‘Bana bir şey olmaz’ düşüncesi olduğundan uyuşturucu maddeleri çok daha kolay deneyebilmekte ve uyuşturucu madde kullanımının zararlarını fazla bilmemektedirler. Bu sebeple</a:t>
            </a:r>
            <a:r>
              <a:rPr lang="tr-TR" baseline="0" dirty="0" smtClean="0"/>
              <a:t> birçok riskli denemeleri olmaktadır.</a:t>
            </a:r>
            <a:endParaRPr lang="tr-TR" dirty="0"/>
          </a:p>
        </p:txBody>
      </p:sp>
      <p:sp>
        <p:nvSpPr>
          <p:cNvPr id="4" name="3 Slayt Numarası Yer Tutucusu"/>
          <p:cNvSpPr>
            <a:spLocks noGrp="1"/>
          </p:cNvSpPr>
          <p:nvPr>
            <p:ph type="sldNum" sz="quarter" idx="10"/>
          </p:nvPr>
        </p:nvSpPr>
        <p:spPr/>
        <p:txBody>
          <a:bodyPr/>
          <a:lstStyle/>
          <a:p>
            <a:fld id="{F1D2288B-A1DE-46F8-8E0D-6F88BF11FB70}" type="slidenum">
              <a:rPr lang="tr-TR" smtClean="0"/>
              <a:pPr/>
              <a:t>6</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 Öncelikle en kolay ulaşılan sigara kullanımı, daha sonra ise alkol</a:t>
            </a:r>
            <a:r>
              <a:rPr lang="tr-TR" baseline="0" dirty="0" smtClean="0"/>
              <a:t> kullanımı başlamaktadır.</a:t>
            </a:r>
          </a:p>
          <a:p>
            <a:r>
              <a:rPr lang="tr-TR" baseline="0" dirty="0" smtClean="0"/>
              <a:t>- Sigara kullanmaya başlayan bir ergende risk faktörleri varsa, uyuşturucu madde kullanımı küçük bir olasılık değildir. </a:t>
            </a:r>
          </a:p>
          <a:p>
            <a:r>
              <a:rPr lang="tr-TR" baseline="0" dirty="0" smtClean="0"/>
              <a:t>( Sigara ya da alkol kullanan ergenlerin sigara içmeyenlere göre esrar kullanımı açısından 65 kat fazla risk taşıdığı ortaya konmuştur.)</a:t>
            </a:r>
            <a:endParaRPr lang="tr-TR" dirty="0"/>
          </a:p>
        </p:txBody>
      </p:sp>
      <p:sp>
        <p:nvSpPr>
          <p:cNvPr id="4" name="3 Slayt Numarası Yer Tutucusu"/>
          <p:cNvSpPr>
            <a:spLocks noGrp="1"/>
          </p:cNvSpPr>
          <p:nvPr>
            <p:ph type="sldNum" sz="quarter" idx="10"/>
          </p:nvPr>
        </p:nvSpPr>
        <p:spPr/>
        <p:txBody>
          <a:bodyPr/>
          <a:lstStyle/>
          <a:p>
            <a:fld id="{F1D2288B-A1DE-46F8-8E0D-6F88BF11FB70}" type="slidenum">
              <a:rPr lang="tr-TR" smtClean="0"/>
              <a:pPr/>
              <a:t>7</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477054"/>
          </a:xfrm>
        </p:spPr>
        <p:txBody>
          <a:bodyPr>
            <a:spAutoFit/>
          </a:bodyPr>
          <a:lstStyle/>
          <a:p>
            <a:r>
              <a:rPr lang="tr-TR" sz="2500" baseline="0" dirty="0" smtClean="0">
                <a:ea typeface="Microsoft YaHei" pitchFamily="2"/>
              </a:rPr>
              <a:t>- Aileler çocukları hakkındaki bazı kuşkularına yanıt aramak için de gelirler.  ‘ Çocukları madde kullanıyor mu? ’ – Bu soru onları derinden etkilemektedir.</a:t>
            </a:r>
            <a:endParaRPr lang="de-DE" sz="2500" dirty="0">
              <a:ea typeface="Microsoft YaHei"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477054"/>
          </a:xfrm>
        </p:spPr>
        <p:txBody>
          <a:bodyPr>
            <a:spAutoFit/>
          </a:bodyPr>
          <a:lstStyle/>
          <a:p>
            <a:pPr>
              <a:buFontTx/>
              <a:buChar char="-"/>
            </a:pPr>
            <a:r>
              <a:rPr lang="tr-TR" sz="2500" dirty="0" smtClean="0">
                <a:ea typeface="Microsoft YaHei" pitchFamily="2"/>
              </a:rPr>
              <a:t>Çocuğu</a:t>
            </a:r>
            <a:r>
              <a:rPr lang="tr-TR" sz="2500" baseline="0" dirty="0" smtClean="0">
                <a:ea typeface="Microsoft YaHei" pitchFamily="2"/>
              </a:rPr>
              <a:t> yakından ama dikkatini çekmeden takip etmek önemli. Çocuğu zor durumda bırakmayacak ve başkalarının anlamayacağı yöntemler uygulanmalı.  </a:t>
            </a:r>
          </a:p>
          <a:p>
            <a:pPr>
              <a:buFontTx/>
              <a:buChar char="-"/>
            </a:pPr>
            <a:endParaRPr lang="tr-TR" sz="2500" baseline="0" dirty="0" smtClean="0">
              <a:ea typeface="Microsoft YaHei" pitchFamily="2"/>
            </a:endParaRPr>
          </a:p>
          <a:p>
            <a:r>
              <a:rPr lang="tr-TR" sz="2500" baseline="0" dirty="0" smtClean="0">
                <a:ea typeface="Microsoft YaHei" pitchFamily="2"/>
              </a:rPr>
              <a:t>-  Çocuğun birkaç kez madde kullanmış olması bağımlılık geliştirdiği anlamına gelmez. Bu nedenle çok endişelenip ani kararlar alınmamalı.Yakından takip edilmeli. Belli bir süre sonrası merakı yatışacaktır. En azından daha farklı ve ağır olabilecek maddeleri kullanması ve denemesi önlenmiş olunur.                                                                                         </a:t>
            </a:r>
            <a:endParaRPr lang="de-DE" sz="2500" dirty="0">
              <a:ea typeface="Microsoft YaHei"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 Ebeveyn</a:t>
            </a:r>
            <a:r>
              <a:rPr lang="tr-TR" baseline="0" dirty="0" smtClean="0"/>
              <a:t> için çocuğunun madde kullandığını öğrenmek çok korkutucu bir süreç olabilir </a:t>
            </a:r>
            <a:r>
              <a:rPr lang="tr-TR" baseline="0" dirty="0" smtClean="0"/>
              <a:t>; </a:t>
            </a:r>
            <a:r>
              <a:rPr lang="tr-TR" baseline="0" dirty="0" smtClean="0"/>
              <a:t>endişe ve panik içindeki aileler ani, yanlış kararlar alabilirler.</a:t>
            </a:r>
            <a:endParaRPr lang="tr-TR" dirty="0"/>
          </a:p>
        </p:txBody>
      </p:sp>
      <p:sp>
        <p:nvSpPr>
          <p:cNvPr id="4" name="3 Slayt Numarası Yer Tutucusu"/>
          <p:cNvSpPr>
            <a:spLocks noGrp="1"/>
          </p:cNvSpPr>
          <p:nvPr>
            <p:ph type="sldNum" sz="quarter" idx="10"/>
          </p:nvPr>
        </p:nvSpPr>
        <p:spPr/>
        <p:txBody>
          <a:bodyPr/>
          <a:lstStyle/>
          <a:p>
            <a:fld id="{F1D2288B-A1DE-46F8-8E0D-6F88BF11FB70}" type="slidenum">
              <a:rPr lang="tr-TR" smtClean="0"/>
              <a:pPr/>
              <a:t>12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Düz Bağlayıcı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Başlık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Veri Yer Tutucus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BEA113D-E374-4732-AA37-F67590094666}" type="datetimeFigureOut">
              <a:rPr lang="tr-TR" smtClean="0"/>
              <a:pPr/>
              <a:t>31.05.2016</a:t>
            </a:fld>
            <a:endParaRPr lang="tr-TR"/>
          </a:p>
        </p:txBody>
      </p:sp>
      <p:sp>
        <p:nvSpPr>
          <p:cNvPr id="18" name="Altbilgi Yer Tutucusu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Slayt Numarası Yer Tutucus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D727784-A32D-47B3-A7D8-344340459470}"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4BEA113D-E374-4732-AA37-F67590094666}" type="datetimeFigureOut">
              <a:rPr lang="tr-TR" smtClean="0"/>
              <a:pPr/>
              <a:t>31.05.2016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BD727784-A32D-47B3-A7D8-34434045947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242816" y="6557946"/>
            <a:ext cx="2002464" cy="226902"/>
          </a:xfrm>
        </p:spPr>
        <p:txBody>
          <a:bodyPr/>
          <a:lstStyle>
            <a:extLst/>
          </a:lstStyle>
          <a:p>
            <a:fld id="{4BEA113D-E374-4732-AA37-F67590094666}" type="datetimeFigureOut">
              <a:rPr lang="tr-TR" smtClean="0"/>
              <a:pPr/>
              <a:t>31.05.2016</a:t>
            </a:fld>
            <a:endParaRPr lang="tr-TR"/>
          </a:p>
        </p:txBody>
      </p:sp>
      <p:sp>
        <p:nvSpPr>
          <p:cNvPr id="5" name="Altbilgi Yer Tutucusu 4"/>
          <p:cNvSpPr>
            <a:spLocks noGrp="1"/>
          </p:cNvSpPr>
          <p:nvPr>
            <p:ph type="ftr" sz="quarter" idx="11"/>
          </p:nvPr>
        </p:nvSpPr>
        <p:spPr>
          <a:xfrm>
            <a:off x="457200" y="6556248"/>
            <a:ext cx="3657600" cy="228600"/>
          </a:xfrm>
        </p:spPr>
        <p:txBody>
          <a:bodyPr/>
          <a:lstStyle>
            <a:extLst/>
          </a:lstStyle>
          <a:p>
            <a:endParaRPr lang="tr-TR"/>
          </a:p>
        </p:txBody>
      </p:sp>
      <p:sp>
        <p:nvSpPr>
          <p:cNvPr id="6" name="Slayt Numarası Yer Tutucus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D727784-A32D-47B3-A7D8-34434045947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4BEA113D-E374-4732-AA37-F67590094666}" type="datetimeFigureOut">
              <a:rPr lang="tr-TR" smtClean="0"/>
              <a:pPr/>
              <a:t>31.05.2016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BD727784-A32D-47B3-A7D8-34434045947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BEA113D-E374-4732-AA37-F67590094666}" type="datetimeFigureOut">
              <a:rPr lang="tr-TR" smtClean="0"/>
              <a:pPr/>
              <a:t>31.05.2016</a:t>
            </a:fld>
            <a:endParaRPr lang="tr-TR"/>
          </a:p>
        </p:txBody>
      </p:sp>
      <p:sp>
        <p:nvSpPr>
          <p:cNvPr id="5" name="Altbilgi Yer Tutucusu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Slayt Numarası Yer Tutucusu 5"/>
          <p:cNvSpPr>
            <a:spLocks noGrp="1"/>
          </p:cNvSpPr>
          <p:nvPr>
            <p:ph type="sldNum" sz="quarter" idx="12"/>
          </p:nvPr>
        </p:nvSpPr>
        <p:spPr>
          <a:xfrm>
            <a:off x="6733952" y="6555112"/>
            <a:ext cx="588336" cy="228600"/>
          </a:xfrm>
        </p:spPr>
        <p:txBody>
          <a:bodyPr/>
          <a:lstStyle>
            <a:extLst/>
          </a:lstStyle>
          <a:p>
            <a:fld id="{BD727784-A32D-47B3-A7D8-344340459470}"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4BEA113D-E374-4732-AA37-F67590094666}" type="datetimeFigureOut">
              <a:rPr lang="tr-TR" smtClean="0"/>
              <a:pPr/>
              <a:t>31.05.2016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BD727784-A32D-47B3-A7D8-34434045947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4BEA113D-E374-4732-AA37-F67590094666}" type="datetimeFigureOut">
              <a:rPr lang="tr-TR" smtClean="0"/>
              <a:pPr/>
              <a:t>31.05.2016</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BD727784-A32D-47B3-A7D8-34434045947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4BEA113D-E374-4732-AA37-F67590094666}" type="datetimeFigureOut">
              <a:rPr lang="tr-TR" smtClean="0"/>
              <a:pPr/>
              <a:t>31.05.2016</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BD727784-A32D-47B3-A7D8-34434045947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fld id="{4BEA113D-E374-4732-AA37-F67590094666}" type="datetimeFigureOut">
              <a:rPr lang="tr-TR" smtClean="0"/>
              <a:pPr/>
              <a:t>31.05.2016</a:t>
            </a:fld>
            <a:endParaRPr lang="tr-TR"/>
          </a:p>
        </p:txBody>
      </p:sp>
      <p:sp>
        <p:nvSpPr>
          <p:cNvPr id="3" name="Altbilgi Yer Tutucusu 2"/>
          <p:cNvSpPr>
            <a:spLocks noGrp="1"/>
          </p:cNvSpPr>
          <p:nvPr>
            <p:ph type="ftr" sz="quarter" idx="11"/>
          </p:nvPr>
        </p:nvSpPr>
        <p:spPr/>
        <p:txBody>
          <a:bodyPr/>
          <a:lstStyle>
            <a:lvl1pPr>
              <a:defRPr>
                <a:solidFill>
                  <a:schemeClr val="tx2"/>
                </a:solidFill>
              </a:defRPr>
            </a:lvl1pPr>
            <a:extLst/>
          </a:lstStyle>
          <a:p>
            <a:endParaRPr lang="tr-TR"/>
          </a:p>
        </p:txBody>
      </p:sp>
      <p:sp>
        <p:nvSpPr>
          <p:cNvPr id="4" name="Slayt Numarası Yer Tutucusu 3"/>
          <p:cNvSpPr>
            <a:spLocks noGrp="1"/>
          </p:cNvSpPr>
          <p:nvPr>
            <p:ph type="sldNum" sz="quarter" idx="12"/>
          </p:nvPr>
        </p:nvSpPr>
        <p:spPr/>
        <p:txBody>
          <a:bodyPr/>
          <a:lstStyle>
            <a:extLst/>
          </a:lstStyle>
          <a:p>
            <a:fld id="{BD727784-A32D-47B3-A7D8-34434045947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4BEA113D-E374-4732-AA37-F67590094666}" type="datetimeFigureOut">
              <a:rPr lang="tr-TR" smtClean="0"/>
              <a:pPr/>
              <a:t>31.05.2016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BD727784-A32D-47B3-A7D8-34434045947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ikdörtgen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Veri Yer Tutucusu 4"/>
          <p:cNvSpPr>
            <a:spLocks noGrp="1"/>
          </p:cNvSpPr>
          <p:nvPr>
            <p:ph type="dt" sz="half" idx="10"/>
          </p:nvPr>
        </p:nvSpPr>
        <p:spPr/>
        <p:txBody>
          <a:bodyPr/>
          <a:lstStyle>
            <a:extLst/>
          </a:lstStyle>
          <a:p>
            <a:fld id="{4BEA113D-E374-4732-AA37-F67590094666}" type="datetimeFigureOut">
              <a:rPr lang="tr-TR" smtClean="0"/>
              <a:pPr/>
              <a:t>31.05.2016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BD727784-A32D-47B3-A7D8-344340459470}" type="slidenum">
              <a:rPr lang="tr-TR" smtClean="0"/>
              <a:pPr/>
              <a:t>‹#›</a:t>
            </a:fld>
            <a:endParaRPr lang="tr-TR"/>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Başlık Yer Tutucu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Metin Yer Tutucus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Veri Yer Tutucus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BEA113D-E374-4732-AA37-F67590094666}" type="datetimeFigureOut">
              <a:rPr lang="tr-TR" smtClean="0"/>
              <a:pPr/>
              <a:t>31.05.2016</a:t>
            </a:fld>
            <a:endParaRPr lang="tr-TR"/>
          </a:p>
        </p:txBody>
      </p:sp>
      <p:sp>
        <p:nvSpPr>
          <p:cNvPr id="4" name="Altbilgi Yer Tutucusu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Slayt Numarası Yer Tutucus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D727784-A32D-47B3-A7D8-34434045947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sz="4800" dirty="0" smtClean="0">
                <a:solidFill>
                  <a:schemeClr val="bg1"/>
                </a:solidFill>
              </a:rPr>
              <a:t>AİLEYE YAKLAŞIM</a:t>
            </a:r>
            <a:endParaRPr lang="tr-TR" sz="4800" dirty="0">
              <a:solidFill>
                <a:schemeClr val="bg1"/>
              </a:solidFill>
            </a:endParaRPr>
          </a:p>
        </p:txBody>
      </p:sp>
      <p:pic>
        <p:nvPicPr>
          <p:cNvPr id="1026" name="Picture 2" descr="C:\Users\merih\Desktop\aile başlı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04864"/>
            <a:ext cx="2642295" cy="2088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85524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chemeClr val="accent4">
                    <a:lumMod val="75000"/>
                  </a:schemeClr>
                </a:solidFill>
              </a:rPr>
              <a:t>Acaba uyuşturucu mu </a:t>
            </a:r>
            <a:r>
              <a:rPr lang="tr-TR" dirty="0" err="1" smtClean="0">
                <a:solidFill>
                  <a:schemeClr val="accent4">
                    <a:lumMod val="75000"/>
                  </a:schemeClr>
                </a:solidFill>
                <a:latin typeface="Arial" panose="020B0604020202020204" pitchFamily="34" charset="0"/>
                <a:cs typeface="Arial" panose="020B0604020202020204" pitchFamily="34" charset="0"/>
              </a:rPr>
              <a:t>kullanIyor</a:t>
            </a:r>
            <a:r>
              <a:rPr lang="tr-TR" dirty="0" smtClean="0">
                <a:solidFill>
                  <a:schemeClr val="accent4">
                    <a:lumMod val="75000"/>
                  </a:schemeClr>
                </a:solidFill>
                <a:latin typeface="Arial" panose="020B0604020202020204" pitchFamily="34" charset="0"/>
                <a:cs typeface="Arial" panose="020B0604020202020204" pitchFamily="34" charset="0"/>
              </a:rPr>
              <a:t>?</a:t>
            </a:r>
            <a:endParaRPr lang="tr-TR" dirty="0">
              <a:solidFill>
                <a:schemeClr val="accent4">
                  <a:lumMod val="75000"/>
                </a:schemeClr>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pPr marL="0" indent="0">
              <a:buNone/>
            </a:pPr>
            <a:endParaRPr lang="tr-TR" dirty="0" smtClean="0"/>
          </a:p>
          <a:p>
            <a:r>
              <a:rPr lang="tr-TR" dirty="0" smtClean="0"/>
              <a:t>Davranışsal ve bedensel değişiklikler</a:t>
            </a:r>
          </a:p>
          <a:p>
            <a:r>
              <a:rPr lang="tr-TR" dirty="0" smtClean="0"/>
              <a:t>İdrar, saç testleri</a:t>
            </a:r>
          </a:p>
          <a:p>
            <a:r>
              <a:rPr lang="tr-TR" dirty="0" smtClean="0"/>
              <a:t>Odasını araştırmak</a:t>
            </a:r>
          </a:p>
          <a:p>
            <a:r>
              <a:rPr lang="tr-TR" dirty="0" smtClean="0"/>
              <a:t>Arkadaşları, çevresi ile ilişki kurmak</a:t>
            </a:r>
          </a:p>
          <a:p>
            <a:r>
              <a:rPr lang="tr-TR" dirty="0" smtClean="0"/>
              <a:t>İyi bir ilişki ve iletişim, uzun süreli takip, sabırlı yaklaşım</a:t>
            </a:r>
          </a:p>
          <a:p>
            <a:r>
              <a:rPr lang="tr-TR" dirty="0" smtClean="0"/>
              <a:t>Dikkatini çekmeden izleme</a:t>
            </a:r>
          </a:p>
          <a:p>
            <a:endParaRPr lang="tr-TR" dirty="0"/>
          </a:p>
        </p:txBody>
      </p:sp>
    </p:spTree>
    <p:extLst>
      <p:ext uri="{BB962C8B-B14F-4D97-AF65-F5344CB8AC3E}">
        <p14:creationId xmlns="" xmlns:p14="http://schemas.microsoft.com/office/powerpoint/2010/main" val="4289198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accent4">
                    <a:lumMod val="75000"/>
                  </a:schemeClr>
                </a:solidFill>
              </a:rPr>
              <a:t>Şüphe varsa:</a:t>
            </a:r>
            <a:endParaRPr lang="tr-TR" dirty="0">
              <a:solidFill>
                <a:schemeClr val="accent4">
                  <a:lumMod val="75000"/>
                </a:schemeClr>
              </a:solidFill>
            </a:endParaRPr>
          </a:p>
        </p:txBody>
      </p:sp>
      <p:sp>
        <p:nvSpPr>
          <p:cNvPr id="3" name="İçerik Yer Tutucusu 2"/>
          <p:cNvSpPr>
            <a:spLocks noGrp="1"/>
          </p:cNvSpPr>
          <p:nvPr>
            <p:ph idx="1"/>
          </p:nvPr>
        </p:nvSpPr>
        <p:spPr/>
        <p:txBody>
          <a:bodyPr/>
          <a:lstStyle/>
          <a:p>
            <a:r>
              <a:rPr lang="tr-TR" dirty="0" smtClean="0"/>
              <a:t>İzleyin</a:t>
            </a:r>
          </a:p>
          <a:p>
            <a:r>
              <a:rPr lang="tr-TR" dirty="0" smtClean="0"/>
              <a:t>Maddelerle ilgili bilgi edinin</a:t>
            </a:r>
          </a:p>
          <a:p>
            <a:r>
              <a:rPr lang="tr-TR" dirty="0" smtClean="0"/>
              <a:t>Kendinizi hazır hissettiğinizde konuşun</a:t>
            </a:r>
          </a:p>
          <a:p>
            <a:r>
              <a:rPr lang="tr-TR" dirty="0" smtClean="0"/>
              <a:t>Uygun bir ortam yaratın</a:t>
            </a:r>
          </a:p>
          <a:p>
            <a:r>
              <a:rPr lang="tr-TR" dirty="0" smtClean="0"/>
              <a:t>Madde kullanımı ile ilgili duygu ve düşüncelerinizi paylaşın</a:t>
            </a:r>
          </a:p>
          <a:p>
            <a:r>
              <a:rPr lang="tr-TR" dirty="0" smtClean="0"/>
              <a:t>İnkar ederse üstüne gitmeyin</a:t>
            </a:r>
          </a:p>
          <a:p>
            <a:r>
              <a:rPr lang="tr-TR" dirty="0" smtClean="0"/>
              <a:t>Bir süre sonra tekrar deneyin</a:t>
            </a:r>
          </a:p>
          <a:p>
            <a:r>
              <a:rPr lang="tr-TR" dirty="0" smtClean="0"/>
              <a:t>Bunaltmadan izleyin</a:t>
            </a:r>
          </a:p>
          <a:p>
            <a:r>
              <a:rPr lang="tr-TR" dirty="0" smtClean="0"/>
              <a:t>Uygun anlarda konuşma zemini hazırlayın</a:t>
            </a:r>
            <a:endParaRPr lang="tr-TR" dirty="0"/>
          </a:p>
        </p:txBody>
      </p:sp>
    </p:spTree>
    <p:extLst>
      <p:ext uri="{BB962C8B-B14F-4D97-AF65-F5344CB8AC3E}">
        <p14:creationId xmlns="" xmlns:p14="http://schemas.microsoft.com/office/powerpoint/2010/main" val="3062218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Ailemizde bir bağımlı var!</a:t>
            </a:r>
          </a:p>
          <a:p>
            <a:pPr marL="0" indent="0">
              <a:buNone/>
            </a:pPr>
            <a:endParaRPr lang="tr-TR" dirty="0" smtClean="0"/>
          </a:p>
          <a:p>
            <a:pPr marL="0" indent="0">
              <a:buNone/>
            </a:pPr>
            <a:endParaRPr lang="tr-TR" dirty="0" smtClean="0"/>
          </a:p>
          <a:p>
            <a:pPr marL="0" indent="0">
              <a:buNone/>
            </a:pPr>
            <a:r>
              <a:rPr lang="tr-TR" dirty="0" smtClean="0"/>
              <a:t>Ailede bir üyenin madde bağımlısı olduğu öğrenildiğinde bazı kararlar alınır:</a:t>
            </a:r>
          </a:p>
          <a:p>
            <a:pPr marL="0" indent="0">
              <a:buNone/>
            </a:pPr>
            <a:r>
              <a:rPr lang="tr-TR" dirty="0" smtClean="0"/>
              <a:t>-’’Çevredekiler bilmemeli’’</a:t>
            </a:r>
          </a:p>
          <a:p>
            <a:pPr marL="0" indent="0">
              <a:buNone/>
            </a:pPr>
            <a:r>
              <a:rPr lang="tr-TR" dirty="0" smtClean="0"/>
              <a:t>-’’Bu sorunu kısa sürede halledeceğiz’’</a:t>
            </a:r>
          </a:p>
          <a:p>
            <a:pPr marL="0" indent="0">
              <a:buNone/>
            </a:pPr>
            <a:endParaRPr lang="tr-TR" dirty="0" smtClean="0"/>
          </a:p>
          <a:p>
            <a:endParaRPr lang="tr-TR" dirty="0"/>
          </a:p>
        </p:txBody>
      </p:sp>
    </p:spTree>
    <p:extLst>
      <p:ext uri="{BB962C8B-B14F-4D97-AF65-F5344CB8AC3E}">
        <p14:creationId xmlns="" xmlns:p14="http://schemas.microsoft.com/office/powerpoint/2010/main" val="3314865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457200" y="878265"/>
            <a:ext cx="7239000" cy="58477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dirty="0" err="1">
                <a:solidFill>
                  <a:schemeClr val="accent4">
                    <a:lumMod val="75000"/>
                  </a:schemeClr>
                </a:solidFill>
              </a:rPr>
              <a:t>Biz</a:t>
            </a:r>
            <a:r>
              <a:rPr lang="de-DE" dirty="0">
                <a:solidFill>
                  <a:schemeClr val="accent4">
                    <a:lumMod val="75000"/>
                  </a:schemeClr>
                </a:solidFill>
              </a:rPr>
              <a:t> </a:t>
            </a:r>
            <a:r>
              <a:rPr lang="de-DE" dirty="0" err="1">
                <a:solidFill>
                  <a:schemeClr val="accent4">
                    <a:lumMod val="75000"/>
                  </a:schemeClr>
                </a:solidFill>
              </a:rPr>
              <a:t>şimdi</a:t>
            </a:r>
            <a:r>
              <a:rPr lang="de-DE" dirty="0">
                <a:solidFill>
                  <a:schemeClr val="accent4">
                    <a:lumMod val="75000"/>
                  </a:schemeClr>
                </a:solidFill>
              </a:rPr>
              <a:t> ne </a:t>
            </a:r>
            <a:r>
              <a:rPr lang="de-DE" dirty="0" err="1">
                <a:solidFill>
                  <a:schemeClr val="accent4">
                    <a:lumMod val="75000"/>
                  </a:schemeClr>
                </a:solidFill>
              </a:rPr>
              <a:t>yapacağız</a:t>
            </a:r>
            <a:r>
              <a:rPr lang="de-DE" dirty="0">
                <a:solidFill>
                  <a:schemeClr val="accent4">
                    <a:lumMod val="75000"/>
                  </a:schemeClr>
                </a:solidFill>
              </a:rPr>
              <a:t>?</a:t>
            </a:r>
          </a:p>
        </p:txBody>
      </p:sp>
      <p:pic>
        <p:nvPicPr>
          <p:cNvPr id="4" name="Resim 3"/>
          <p:cNvPicPr>
            <a:picLocks noChangeAspect="1"/>
          </p:cNvPicPr>
          <p:nvPr/>
        </p:nvPicPr>
        <p:blipFill>
          <a:blip r:embed="rId3" cstate="print">
            <a:lum/>
            <a:alphaModFix/>
          </a:blip>
          <a:srcRect/>
          <a:stretch>
            <a:fillRect/>
          </a:stretch>
        </p:blipFill>
        <p:spPr>
          <a:xfrm>
            <a:off x="2122582" y="1796220"/>
            <a:ext cx="4571717" cy="3592440"/>
          </a:xfrm>
          <a:prstGeom prst="rect">
            <a:avLst/>
          </a:prstGeom>
          <a:noFill/>
          <a:ln>
            <a:noFill/>
          </a:ln>
        </p:spPr>
      </p:pic>
    </p:spTree>
    <p:extLst>
      <p:ext uri="{BB962C8B-B14F-4D97-AF65-F5344CB8AC3E}">
        <p14:creationId xmlns="" xmlns:p14="http://schemas.microsoft.com/office/powerpoint/2010/main" val="2819762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457200" y="980728"/>
            <a:ext cx="7239000" cy="5475008"/>
          </a:xfrm>
        </p:spPr>
        <p:txBody>
          <a:bodyPr/>
          <a:lstStyle/>
          <a:p>
            <a:endParaRPr lang="tr-TR" dirty="0" smtClean="0"/>
          </a:p>
          <a:p>
            <a:endParaRPr lang="tr-TR" dirty="0"/>
          </a:p>
          <a:p>
            <a:endParaRPr lang="tr-TR" dirty="0" smtClean="0"/>
          </a:p>
          <a:p>
            <a:r>
              <a:rPr lang="tr-TR" dirty="0" smtClean="0"/>
              <a:t>Hayal kırıklığı</a:t>
            </a:r>
          </a:p>
          <a:p>
            <a:r>
              <a:rPr lang="tr-TR" dirty="0" smtClean="0"/>
              <a:t>Suçluluk</a:t>
            </a:r>
          </a:p>
          <a:p>
            <a:r>
              <a:rPr lang="tr-TR" dirty="0" smtClean="0"/>
              <a:t>Utanç</a:t>
            </a:r>
          </a:p>
          <a:p>
            <a:endParaRPr lang="tr-TR" dirty="0"/>
          </a:p>
        </p:txBody>
      </p:sp>
      <p:pic>
        <p:nvPicPr>
          <p:cNvPr id="1026" name="Picture 2" descr="C:\Users\merih\Desktop\sesnizsevdim.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07904" y="404664"/>
            <a:ext cx="4267200" cy="42291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59555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457200" y="970598"/>
            <a:ext cx="7239000" cy="492443"/>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3200" dirty="0" smtClean="0">
                <a:latin typeface="Arial" panose="020B0604020202020204" pitchFamily="34" charset="0"/>
                <a:cs typeface="Arial" panose="020B0604020202020204" pitchFamily="34" charset="0"/>
              </a:rPr>
              <a:t>İnkar</a:t>
            </a:r>
            <a:endParaRPr lang="de-DE" sz="32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3" cstate="print">
            <a:lum/>
            <a:alphaModFix/>
          </a:blip>
          <a:srcRect/>
          <a:stretch>
            <a:fillRect/>
          </a:stretch>
        </p:blipFill>
        <p:spPr>
          <a:xfrm>
            <a:off x="467543" y="1700808"/>
            <a:ext cx="6586211" cy="3844564"/>
          </a:xfrm>
          <a:prstGeom prst="rect">
            <a:avLst/>
          </a:prstGeom>
          <a:noFill/>
          <a:ln>
            <a:noFill/>
          </a:ln>
        </p:spPr>
      </p:pic>
    </p:spTree>
    <p:extLst>
      <p:ext uri="{BB962C8B-B14F-4D97-AF65-F5344CB8AC3E}">
        <p14:creationId xmlns="" xmlns:p14="http://schemas.microsoft.com/office/powerpoint/2010/main" val="32646215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7239000" cy="5691032"/>
          </a:xfrm>
        </p:spPr>
        <p:txBody>
          <a:bodyPr/>
          <a:lstStyle/>
          <a:p>
            <a:r>
              <a:rPr lang="tr-TR" dirty="0" smtClean="0"/>
              <a:t>Hayal kırıklığı</a:t>
            </a:r>
          </a:p>
          <a:p>
            <a:r>
              <a:rPr lang="tr-TR" dirty="0" smtClean="0"/>
              <a:t>Suçluluk</a:t>
            </a:r>
          </a:p>
          <a:p>
            <a:r>
              <a:rPr lang="tr-TR" dirty="0" smtClean="0"/>
              <a:t>İnkar</a:t>
            </a:r>
          </a:p>
          <a:p>
            <a:r>
              <a:rPr lang="tr-TR" dirty="0" smtClean="0"/>
              <a:t>Ümitsizlik</a:t>
            </a:r>
          </a:p>
          <a:p>
            <a:r>
              <a:rPr lang="tr-TR" dirty="0" smtClean="0"/>
              <a:t>Şaşkınlık, ne yapacağını bilememe</a:t>
            </a:r>
          </a:p>
          <a:p>
            <a:r>
              <a:rPr lang="tr-TR" dirty="0" smtClean="0"/>
              <a:t>Öfke</a:t>
            </a:r>
          </a:p>
          <a:p>
            <a:r>
              <a:rPr lang="tr-TR" dirty="0" smtClean="0"/>
              <a:t>Utanç</a:t>
            </a:r>
          </a:p>
          <a:p>
            <a:r>
              <a:rPr lang="tr-TR" dirty="0" smtClean="0"/>
              <a:t>Korku</a:t>
            </a:r>
          </a:p>
          <a:p>
            <a:r>
              <a:rPr lang="tr-TR" dirty="0" smtClean="0"/>
              <a:t>Beklenti</a:t>
            </a:r>
          </a:p>
          <a:p>
            <a:r>
              <a:rPr lang="tr-TR" dirty="0" smtClean="0"/>
              <a:t>Ona odaklı bir yaşam sürmek</a:t>
            </a:r>
          </a:p>
        </p:txBody>
      </p:sp>
    </p:spTree>
    <p:extLst>
      <p:ext uri="{BB962C8B-B14F-4D97-AF65-F5344CB8AC3E}">
        <p14:creationId xmlns="" xmlns:p14="http://schemas.microsoft.com/office/powerpoint/2010/main" val="729959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67544" y="836712"/>
            <a:ext cx="7239000" cy="1143000"/>
          </a:xfrm>
        </p:spPr>
        <p:txBody>
          <a:bodyPr>
            <a:normAutofit fontScale="90000"/>
          </a:bodyPr>
          <a:lstStyle/>
          <a:p>
            <a:r>
              <a:rPr lang="tr-TR" u="sng" dirty="0" smtClean="0">
                <a:solidFill>
                  <a:schemeClr val="accent4">
                    <a:lumMod val="75000"/>
                  </a:schemeClr>
                </a:solidFill>
              </a:rPr>
              <a:t>Öte yandan başka sorular da yanıt beklemektedir:</a:t>
            </a:r>
            <a:r>
              <a:rPr lang="tr-TR" u="sng" dirty="0" smtClean="0">
                <a:solidFill>
                  <a:schemeClr val="bg2">
                    <a:lumMod val="50000"/>
                  </a:schemeClr>
                </a:solidFill>
              </a:rPr>
              <a:t/>
            </a:r>
            <a:br>
              <a:rPr lang="tr-TR" u="sng" dirty="0" smtClean="0">
                <a:solidFill>
                  <a:schemeClr val="bg2">
                    <a:lumMod val="50000"/>
                  </a:schemeClr>
                </a:solidFill>
              </a:rPr>
            </a:br>
            <a:endParaRPr lang="tr-TR" dirty="0"/>
          </a:p>
        </p:txBody>
      </p:sp>
      <p:sp>
        <p:nvSpPr>
          <p:cNvPr id="3" name="2 İçerik Yer Tutucusu"/>
          <p:cNvSpPr>
            <a:spLocks noGrp="1"/>
          </p:cNvSpPr>
          <p:nvPr>
            <p:ph idx="1"/>
          </p:nvPr>
        </p:nvSpPr>
        <p:spPr/>
        <p:txBody>
          <a:bodyPr>
            <a:normAutofit/>
          </a:bodyPr>
          <a:lstStyle/>
          <a:p>
            <a:endParaRPr lang="tr-TR" dirty="0" smtClean="0"/>
          </a:p>
          <a:p>
            <a:pPr>
              <a:buNone/>
            </a:pPr>
            <a:r>
              <a:rPr lang="tr-TR" dirty="0" smtClean="0"/>
              <a:t>-Gençler niye alkol  ya da madde kullanıyor?</a:t>
            </a:r>
          </a:p>
          <a:p>
            <a:pPr>
              <a:buNone/>
            </a:pPr>
            <a:r>
              <a:rPr lang="tr-TR" dirty="0" smtClean="0"/>
              <a:t>-Benim çocuğum bu sorunu yaşamak için çok genç değil mi?</a:t>
            </a:r>
          </a:p>
          <a:p>
            <a:pPr>
              <a:buNone/>
            </a:pPr>
            <a:r>
              <a:rPr lang="tr-TR" dirty="0" smtClean="0"/>
              <a:t>-Neden benim çocuğum?</a:t>
            </a:r>
          </a:p>
          <a:p>
            <a:pPr>
              <a:buNone/>
            </a:pPr>
            <a:r>
              <a:rPr lang="tr-TR" dirty="0" smtClean="0"/>
              <a:t>-Onu nasıl tedaviye ikna edebilirim?</a:t>
            </a:r>
          </a:p>
          <a:p>
            <a:pPr>
              <a:buNone/>
            </a:pPr>
            <a:r>
              <a:rPr lang="tr-TR" dirty="0" smtClean="0"/>
              <a:t>-Onu bir şekilde kandırıp getirsem olur mu?</a:t>
            </a:r>
          </a:p>
          <a:p>
            <a:pPr>
              <a:buNone/>
            </a:pPr>
            <a:r>
              <a:rPr lang="tr-TR" dirty="0" smtClean="0"/>
              <a:t>- Onu ve yaşadıklarını anlamak için madde mi kullanmalıyım?</a:t>
            </a:r>
          </a:p>
          <a:p>
            <a:pPr>
              <a:buNone/>
            </a:pPr>
            <a:endParaRPr lang="tr-TR" dirty="0" smtClean="0"/>
          </a:p>
          <a:p>
            <a:pPr>
              <a:buNone/>
            </a:pP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67544" y="548680"/>
            <a:ext cx="7239000" cy="1575048"/>
          </a:xfrm>
        </p:spPr>
        <p:txBody>
          <a:bodyPr>
            <a:normAutofit/>
          </a:bodyPr>
          <a:lstStyle/>
          <a:p>
            <a:r>
              <a:rPr lang="tr-TR" sz="2700" u="sng" dirty="0" smtClean="0">
                <a:solidFill>
                  <a:schemeClr val="accent4">
                    <a:lumMod val="75000"/>
                  </a:schemeClr>
                </a:solidFill>
              </a:rPr>
              <a:t>Aileye sorulması gereken bazı sorulara </a:t>
            </a:r>
            <a:r>
              <a:rPr lang="tr-TR" sz="3100" u="sng" dirty="0" smtClean="0">
                <a:solidFill>
                  <a:schemeClr val="accent4">
                    <a:lumMod val="75000"/>
                  </a:schemeClr>
                </a:solidFill>
              </a:rPr>
              <a:t>örnekler</a:t>
            </a:r>
            <a:r>
              <a:rPr lang="tr-TR" sz="2700" u="sng" dirty="0" smtClean="0">
                <a:solidFill>
                  <a:schemeClr val="accent4">
                    <a:lumMod val="75000"/>
                  </a:schemeClr>
                </a:solidFill>
              </a:rPr>
              <a:t>:</a:t>
            </a:r>
            <a:r>
              <a:rPr lang="tr-TR" u="sng" dirty="0" smtClean="0">
                <a:solidFill>
                  <a:schemeClr val="accent4">
                    <a:lumMod val="75000"/>
                  </a:schemeClr>
                </a:solidFill>
              </a:rPr>
              <a:t/>
            </a:r>
            <a:br>
              <a:rPr lang="tr-TR" u="sng" dirty="0" smtClean="0">
                <a:solidFill>
                  <a:schemeClr val="accent4">
                    <a:lumMod val="75000"/>
                  </a:schemeClr>
                </a:solidFill>
              </a:rPr>
            </a:br>
            <a:endParaRPr lang="tr-TR" dirty="0">
              <a:solidFill>
                <a:schemeClr val="accent4">
                  <a:lumMod val="75000"/>
                </a:schemeClr>
              </a:solidFill>
            </a:endParaRPr>
          </a:p>
        </p:txBody>
      </p:sp>
      <p:sp>
        <p:nvSpPr>
          <p:cNvPr id="3" name="2 İçerik Yer Tutucusu"/>
          <p:cNvSpPr>
            <a:spLocks noGrp="1"/>
          </p:cNvSpPr>
          <p:nvPr>
            <p:ph idx="1"/>
          </p:nvPr>
        </p:nvSpPr>
        <p:spPr>
          <a:xfrm>
            <a:off x="467544" y="1772816"/>
            <a:ext cx="7239000" cy="4846320"/>
          </a:xfrm>
        </p:spPr>
        <p:txBody>
          <a:bodyPr/>
          <a:lstStyle/>
          <a:p>
            <a:endParaRPr lang="tr-TR" b="1" u="sng" dirty="0" smtClean="0">
              <a:solidFill>
                <a:schemeClr val="bg2">
                  <a:lumMod val="50000"/>
                </a:schemeClr>
              </a:solidFill>
            </a:endParaRPr>
          </a:p>
          <a:p>
            <a:endParaRPr lang="tr-TR" b="1" u="sng" dirty="0" smtClean="0">
              <a:solidFill>
                <a:schemeClr val="bg2">
                  <a:lumMod val="50000"/>
                </a:schemeClr>
              </a:solidFill>
            </a:endParaRPr>
          </a:p>
          <a:p>
            <a:pPr>
              <a:buFontTx/>
              <a:buChar char="-"/>
            </a:pPr>
            <a:r>
              <a:rPr lang="tr-TR" sz="2800" b="1" dirty="0" smtClean="0"/>
              <a:t>Çocuğunuzun alkol/madde kullandığını nasıl anladınız?</a:t>
            </a:r>
          </a:p>
          <a:p>
            <a:pPr>
              <a:buFontTx/>
              <a:buChar char="-"/>
            </a:pPr>
            <a:r>
              <a:rPr lang="tr-TR" sz="2800" b="1" dirty="0" smtClean="0"/>
              <a:t>Nerede kullanıyor?</a:t>
            </a:r>
          </a:p>
          <a:p>
            <a:pPr>
              <a:buFontTx/>
              <a:buChar char="-"/>
            </a:pPr>
            <a:r>
              <a:rPr lang="tr-TR" sz="2800" b="1" dirty="0" smtClean="0"/>
              <a:t>Ne sıklıkla ve ne kadar kullanıyor?</a:t>
            </a:r>
          </a:p>
          <a:p>
            <a:pPr>
              <a:buFontTx/>
              <a:buChar char="-"/>
            </a:pPr>
            <a:r>
              <a:rPr lang="tr-TR" sz="2800" b="1" dirty="0" smtClean="0"/>
              <a:t>Kimlerle kullanıyor?</a:t>
            </a:r>
            <a:endParaRPr lang="tr-TR" sz="28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7239000" cy="6123080"/>
          </a:xfrm>
        </p:spPr>
        <p:txBody>
          <a:bodyPr>
            <a:normAutofit lnSpcReduction="10000"/>
          </a:bodyPr>
          <a:lstStyle/>
          <a:p>
            <a:r>
              <a:rPr lang="tr-TR" b="1" u="sng" dirty="0" smtClean="0">
                <a:solidFill>
                  <a:schemeClr val="accent4">
                    <a:lumMod val="75000"/>
                  </a:schemeClr>
                </a:solidFill>
              </a:rPr>
              <a:t>Aileye bazı önerilerde bulunmak yararlı olabilir:</a:t>
            </a:r>
          </a:p>
          <a:p>
            <a:endParaRPr lang="tr-TR" dirty="0" smtClean="0"/>
          </a:p>
          <a:p>
            <a:pPr>
              <a:buFontTx/>
              <a:buChar char="-"/>
            </a:pPr>
            <a:r>
              <a:rPr lang="tr-TR" dirty="0" smtClean="0"/>
              <a:t>Her ne olursa olsun aile çocuk ile ilişkisini bozmamalıdır.</a:t>
            </a:r>
          </a:p>
          <a:p>
            <a:pPr>
              <a:buFontTx/>
              <a:buChar char="-"/>
            </a:pPr>
            <a:endParaRPr lang="tr-TR" dirty="0" smtClean="0"/>
          </a:p>
          <a:p>
            <a:pPr>
              <a:buFontTx/>
              <a:buChar char="-"/>
            </a:pPr>
            <a:r>
              <a:rPr lang="tr-TR" dirty="0" smtClean="0"/>
              <a:t>Çocuk ile alkol ya da madde etkisi altında iken konuşmamalıdır.</a:t>
            </a:r>
          </a:p>
          <a:p>
            <a:pPr>
              <a:buFontTx/>
              <a:buChar char="-"/>
            </a:pPr>
            <a:endParaRPr lang="tr-TR" dirty="0" smtClean="0"/>
          </a:p>
          <a:p>
            <a:pPr>
              <a:buFontTx/>
              <a:buChar char="-"/>
            </a:pPr>
            <a:r>
              <a:rPr lang="tr-TR" dirty="0" smtClean="0"/>
              <a:t>Korkmadan ve korkutmadan kuşkularını çocukla paylaşabilirler.</a:t>
            </a:r>
          </a:p>
          <a:p>
            <a:pPr>
              <a:buFontTx/>
              <a:buChar char="-"/>
            </a:pPr>
            <a:endParaRPr lang="tr-TR" dirty="0" smtClean="0"/>
          </a:p>
          <a:p>
            <a:pPr>
              <a:buFontTx/>
              <a:buChar char="-"/>
            </a:pPr>
            <a:r>
              <a:rPr lang="tr-TR" dirty="0" smtClean="0"/>
              <a:t>Konu hakkında ailelerinde bilgilenmeleri zorunludur.</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260648"/>
            <a:ext cx="7239000" cy="1143000"/>
          </a:xfrm>
        </p:spPr>
        <p:txBody>
          <a:bodyPr/>
          <a:lstStyle/>
          <a:p>
            <a:r>
              <a:rPr lang="tr-TR" dirty="0" smtClean="0">
                <a:solidFill>
                  <a:schemeClr val="accent4">
                    <a:lumMod val="75000"/>
                  </a:schemeClr>
                </a:solidFill>
              </a:rPr>
              <a:t>Aileyi anlamak </a:t>
            </a:r>
            <a:endParaRPr lang="tr-TR" dirty="0">
              <a:solidFill>
                <a:schemeClr val="accent4">
                  <a:lumMod val="75000"/>
                </a:schemeClr>
              </a:solidFill>
            </a:endParaRPr>
          </a:p>
        </p:txBody>
      </p:sp>
      <p:sp>
        <p:nvSpPr>
          <p:cNvPr id="3" name="2 İçerik Yer Tutucusu"/>
          <p:cNvSpPr>
            <a:spLocks noGrp="1"/>
          </p:cNvSpPr>
          <p:nvPr>
            <p:ph idx="1"/>
          </p:nvPr>
        </p:nvSpPr>
        <p:spPr/>
        <p:txBody>
          <a:bodyPr/>
          <a:lstStyle/>
          <a:p>
            <a:pPr>
              <a:buNone/>
            </a:pPr>
            <a:endParaRPr lang="tr-TR" dirty="0" smtClean="0"/>
          </a:p>
          <a:p>
            <a:endParaRPr lang="tr-TR" dirty="0" smtClean="0"/>
          </a:p>
          <a:p>
            <a:r>
              <a:rPr lang="tr-TR" dirty="0" smtClean="0"/>
              <a:t>Madde bağımlısı kişi ve tedavi edenin bir ortağı olarak </a:t>
            </a:r>
            <a:r>
              <a:rPr lang="tr-TR" b="1" dirty="0" smtClean="0">
                <a:solidFill>
                  <a:schemeClr val="accent4">
                    <a:lumMod val="75000"/>
                  </a:schemeClr>
                </a:solidFill>
              </a:rPr>
              <a:t>aileyi anlamak </a:t>
            </a:r>
            <a:r>
              <a:rPr lang="tr-TR" dirty="0" smtClean="0"/>
              <a:t>çok önemlidir.</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836712"/>
            <a:ext cx="7488832" cy="6264696"/>
          </a:xfrm>
        </p:spPr>
        <p:txBody>
          <a:bodyPr/>
          <a:lstStyle/>
          <a:p>
            <a:r>
              <a:rPr lang="tr-TR" b="1" u="sng" dirty="0" smtClean="0">
                <a:solidFill>
                  <a:schemeClr val="accent4">
                    <a:lumMod val="75000"/>
                  </a:schemeClr>
                </a:solidFill>
              </a:rPr>
              <a:t>Aileler tarafından sık dile getirilen bir soru:</a:t>
            </a:r>
          </a:p>
          <a:p>
            <a:pPr>
              <a:buNone/>
            </a:pPr>
            <a:endParaRPr lang="tr-TR" b="1" u="sng" dirty="0" smtClean="0">
              <a:solidFill>
                <a:schemeClr val="bg2">
                  <a:lumMod val="50000"/>
                </a:schemeClr>
              </a:solidFill>
            </a:endParaRPr>
          </a:p>
          <a:p>
            <a:pPr algn="just">
              <a:buNone/>
            </a:pPr>
            <a:r>
              <a:rPr lang="tr-TR" sz="2800" b="1" dirty="0" smtClean="0">
                <a:solidFill>
                  <a:schemeClr val="bg2">
                    <a:lumMod val="50000"/>
                  </a:schemeClr>
                </a:solidFill>
              </a:rPr>
              <a:t> </a:t>
            </a:r>
            <a:r>
              <a:rPr lang="tr-TR" sz="2800" b="1" dirty="0" smtClean="0"/>
              <a:t>‘’ Kendisine ve çevresine zarar verdiğinin farkında olmayan, yardım aramayan ve tedavi olmak istemeyen, ancak  ailesine ve kendisine önemli derecede zarar verdiği ya da verebileceği düşünülen kişilere nasıl yardımcı olunabilir? ‘’</a:t>
            </a:r>
            <a:endParaRPr lang="tr-TR"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628800"/>
            <a:ext cx="7239000" cy="4846320"/>
          </a:xfrm>
        </p:spPr>
        <p:txBody>
          <a:bodyPr>
            <a:normAutofit/>
          </a:bodyPr>
          <a:lstStyle/>
          <a:p>
            <a:r>
              <a:rPr lang="tr-TR" sz="2800" dirty="0" smtClean="0"/>
              <a:t>Öncelikle durum değerlendirmesi yapılmalı</a:t>
            </a:r>
            <a:endParaRPr lang="tr-T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332656"/>
            <a:ext cx="7239000" cy="6192688"/>
          </a:xfrm>
        </p:spPr>
        <p:txBody>
          <a:bodyPr>
            <a:normAutofit/>
          </a:bodyPr>
          <a:lstStyle/>
          <a:p>
            <a:r>
              <a:rPr lang="tr-TR" sz="2400" b="1" u="sng" dirty="0" smtClean="0">
                <a:solidFill>
                  <a:schemeClr val="accent4">
                    <a:lumMod val="75000"/>
                  </a:schemeClr>
                </a:solidFill>
              </a:rPr>
              <a:t>Alınan bilgiler ışığında yapılacak olanlar şunlardır:</a:t>
            </a:r>
          </a:p>
          <a:p>
            <a:endParaRPr lang="tr-TR" sz="2800" b="1" u="sng" dirty="0" smtClean="0">
              <a:solidFill>
                <a:schemeClr val="accent4">
                  <a:lumMod val="75000"/>
                </a:schemeClr>
              </a:solidFill>
            </a:endParaRPr>
          </a:p>
          <a:p>
            <a:r>
              <a:rPr lang="tr-TR" sz="2400" b="1" dirty="0" smtClean="0"/>
              <a:t>Öncelikle aile üyesine/yakınına söz konusu madde ve bu maddeyi kullananların genel davranış biçimi hakkında bilgi verin.</a:t>
            </a:r>
          </a:p>
          <a:p>
            <a:endParaRPr lang="tr-TR" sz="2400" b="1" dirty="0" smtClean="0"/>
          </a:p>
          <a:p>
            <a:r>
              <a:rPr lang="tr-TR" sz="2400" b="1" dirty="0" smtClean="0"/>
              <a:t>Kullanılan miktarda alkol/maddenin zararlı olduğuna inanırsanız gerekli açıklamayı  aile üyesine yaparak bunu kişiye iletmesini söyleyin.</a:t>
            </a:r>
          </a:p>
          <a:p>
            <a:endParaRPr lang="tr-TR" sz="2400" b="1" dirty="0" smtClean="0"/>
          </a:p>
          <a:p>
            <a:r>
              <a:rPr lang="tr-TR" sz="2400" b="1" dirty="0" smtClean="0"/>
              <a:t>Kişiyle alkol/madde etkisinde olmadığı zaman konuşmaları gerektiğini hatırlatın.</a:t>
            </a:r>
            <a:endParaRPr lang="tr-TR"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734920"/>
            <a:ext cx="7239000" cy="6123080"/>
          </a:xfrm>
        </p:spPr>
        <p:txBody>
          <a:bodyPr>
            <a:normAutofit/>
          </a:bodyPr>
          <a:lstStyle/>
          <a:p>
            <a:r>
              <a:rPr lang="tr-TR" dirty="0" smtClean="0"/>
              <a:t>Sizin çağırdığınızı ona iletmelerini söyleyin.</a:t>
            </a:r>
          </a:p>
          <a:p>
            <a:pPr>
              <a:buNone/>
            </a:pPr>
            <a:endParaRPr lang="tr-TR" dirty="0" smtClean="0"/>
          </a:p>
          <a:p>
            <a:r>
              <a:rPr lang="tr-TR" dirty="0" smtClean="0"/>
              <a:t>Bir aile büyüğünün devreye sokulmasını önerebilirsiniz.</a:t>
            </a:r>
          </a:p>
          <a:p>
            <a:pPr>
              <a:buNone/>
            </a:pPr>
            <a:endParaRPr lang="tr-TR" dirty="0" smtClean="0"/>
          </a:p>
          <a:p>
            <a:r>
              <a:rPr lang="tr-TR" dirty="0" smtClean="0"/>
              <a:t>Onun sorumluluklarını yüklenmemelerini (örn; işyerinden bir uyarı alacak diye onu idare etmek gibi), ona bir yetişkin gibi davranarak davranışlarının sorumluluğunu almasını sağlamalarını söyleyin. </a:t>
            </a:r>
          </a:p>
          <a:p>
            <a:pPr>
              <a:buNone/>
            </a:pP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7239000" cy="5979064"/>
          </a:xfrm>
        </p:spPr>
        <p:txBody>
          <a:bodyPr/>
          <a:lstStyle/>
          <a:p>
            <a:r>
              <a:rPr lang="tr-TR" dirty="0" smtClean="0"/>
              <a:t>Yukarıda yer alan önerilerinizin hiçbirinden sonuç alınamayacaksa, o zaman aileye onu bir anlamda köşeye sıkıştırmaları gerektiğini anlatabilirsiniz (parasını kesmek, gerekirse evi terk edeceğini bildirmek gibi)</a:t>
            </a:r>
          </a:p>
          <a:p>
            <a:endParaRPr lang="tr-TR" dirty="0" smtClean="0"/>
          </a:p>
          <a:p>
            <a:r>
              <a:rPr lang="tr-TR" dirty="0" smtClean="0"/>
              <a:t>Sorunun çözülmesinin çok uzun zaman alabileceğini, bunun için sabırlı olmaları gerektiğini hatırlatın.</a:t>
            </a:r>
          </a:p>
          <a:p>
            <a:endParaRPr lang="tr-TR" dirty="0" smtClean="0"/>
          </a:p>
          <a:p>
            <a:r>
              <a:rPr lang="tr-TR" dirty="0" smtClean="0"/>
              <a:t>Onun isteği olmadan zorla bıraktırmaya çalışmanın hiçbir yararı olmadığını belirtin.</a:t>
            </a:r>
          </a:p>
          <a:p>
            <a:endParaRPr lang="tr-TR" dirty="0" smtClean="0"/>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484784"/>
            <a:ext cx="7239000" cy="3530792"/>
          </a:xfrm>
        </p:spPr>
        <p:txBody>
          <a:bodyPr>
            <a:normAutofit/>
          </a:bodyPr>
          <a:lstStyle/>
          <a:p>
            <a:r>
              <a:rPr lang="tr-TR" sz="2800" b="1" dirty="0" smtClean="0">
                <a:solidFill>
                  <a:schemeClr val="accent4">
                    <a:lumMod val="75000"/>
                  </a:schemeClr>
                </a:solidFill>
              </a:rPr>
              <a:t>Tüm bunları yaparken size başvuran aile üyesi ya da yakını da incelemeniz gerekir. </a:t>
            </a:r>
            <a:endParaRPr lang="tr-TR" sz="2800" b="1" dirty="0">
              <a:solidFill>
                <a:schemeClr val="accent4">
                  <a:lumMod val="7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457200" y="478155"/>
            <a:ext cx="7239000" cy="98488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sz="3200" dirty="0" smtClean="0">
                <a:solidFill>
                  <a:schemeClr val="accent4">
                    <a:lumMod val="75000"/>
                  </a:schemeClr>
                </a:solidFill>
                <a:latin typeface="Arial" panose="020B0604020202020204" pitchFamily="34" charset="0"/>
                <a:cs typeface="Arial" panose="020B0604020202020204" pitchFamily="34" charset="0"/>
              </a:rPr>
              <a:t>A</a:t>
            </a:r>
            <a:r>
              <a:rPr lang="tr-TR" sz="3200" dirty="0">
                <a:solidFill>
                  <a:schemeClr val="accent4">
                    <a:lumMod val="75000"/>
                  </a:schemeClr>
                </a:solidFill>
                <a:latin typeface="Arial" panose="020B0604020202020204" pitchFamily="34" charset="0"/>
                <a:cs typeface="Arial" panose="020B0604020202020204" pitchFamily="34" charset="0"/>
              </a:rPr>
              <a:t>İ</a:t>
            </a:r>
            <a:r>
              <a:rPr lang="de-DE" sz="3200" dirty="0" err="1" smtClean="0">
                <a:solidFill>
                  <a:schemeClr val="accent4">
                    <a:lumMod val="75000"/>
                  </a:schemeClr>
                </a:solidFill>
                <a:latin typeface="Arial" panose="020B0604020202020204" pitchFamily="34" charset="0"/>
                <a:cs typeface="Arial" panose="020B0604020202020204" pitchFamily="34" charset="0"/>
              </a:rPr>
              <a:t>leye</a:t>
            </a:r>
            <a:r>
              <a:rPr lang="de-DE" sz="3200" dirty="0" smtClean="0">
                <a:solidFill>
                  <a:schemeClr val="accent4">
                    <a:lumMod val="75000"/>
                  </a:schemeClr>
                </a:solidFill>
                <a:latin typeface="Arial" panose="020B0604020202020204" pitchFamily="34" charset="0"/>
                <a:cs typeface="Arial" panose="020B0604020202020204" pitchFamily="34" charset="0"/>
              </a:rPr>
              <a:t> </a:t>
            </a:r>
            <a:r>
              <a:rPr lang="de-DE" sz="3200" dirty="0" err="1" smtClean="0">
                <a:solidFill>
                  <a:schemeClr val="accent4">
                    <a:lumMod val="75000"/>
                  </a:schemeClr>
                </a:solidFill>
                <a:latin typeface="Arial" panose="020B0604020202020204" pitchFamily="34" charset="0"/>
                <a:cs typeface="Arial" panose="020B0604020202020204" pitchFamily="34" charset="0"/>
              </a:rPr>
              <a:t>bağ</a:t>
            </a:r>
            <a:r>
              <a:rPr lang="tr-TR" sz="3200" dirty="0">
                <a:solidFill>
                  <a:schemeClr val="accent4">
                    <a:lumMod val="75000"/>
                  </a:schemeClr>
                </a:solidFill>
                <a:latin typeface="Arial" panose="020B0604020202020204" pitchFamily="34" charset="0"/>
                <a:cs typeface="Arial" panose="020B0604020202020204" pitchFamily="34" charset="0"/>
              </a:rPr>
              <a:t>I</a:t>
            </a:r>
            <a:r>
              <a:rPr lang="de-DE" sz="3200" dirty="0" smtClean="0">
                <a:solidFill>
                  <a:schemeClr val="accent4">
                    <a:lumMod val="75000"/>
                  </a:schemeClr>
                </a:solidFill>
                <a:latin typeface="Arial" panose="020B0604020202020204" pitchFamily="34" charset="0"/>
                <a:cs typeface="Arial" panose="020B0604020202020204" pitchFamily="34" charset="0"/>
              </a:rPr>
              <a:t>ml</a:t>
            </a:r>
            <a:r>
              <a:rPr lang="tr-TR" sz="3200" dirty="0">
                <a:solidFill>
                  <a:schemeClr val="accent4">
                    <a:lumMod val="75000"/>
                  </a:schemeClr>
                </a:solidFill>
                <a:latin typeface="Arial" panose="020B0604020202020204" pitchFamily="34" charset="0"/>
                <a:cs typeface="Arial" panose="020B0604020202020204" pitchFamily="34" charset="0"/>
              </a:rPr>
              <a:t>I</a:t>
            </a:r>
            <a:r>
              <a:rPr lang="de-DE" sz="3200" dirty="0" smtClean="0">
                <a:solidFill>
                  <a:schemeClr val="accent4">
                    <a:lumMod val="75000"/>
                  </a:schemeClr>
                </a:solidFill>
                <a:latin typeface="Arial" panose="020B0604020202020204" pitchFamily="34" charset="0"/>
                <a:cs typeface="Arial" panose="020B0604020202020204" pitchFamily="34" charset="0"/>
              </a:rPr>
              <a:t>l</a:t>
            </a:r>
            <a:r>
              <a:rPr lang="tr-TR" sz="3200" dirty="0" smtClean="0">
                <a:solidFill>
                  <a:schemeClr val="accent4">
                    <a:lumMod val="75000"/>
                  </a:schemeClr>
                </a:solidFill>
                <a:latin typeface="Arial" panose="020B0604020202020204" pitchFamily="34" charset="0"/>
                <a:cs typeface="Arial" panose="020B0604020202020204" pitchFamily="34" charset="0"/>
              </a:rPr>
              <a:t>I</a:t>
            </a:r>
            <a:r>
              <a:rPr lang="de-DE" sz="3200" dirty="0" smtClean="0">
                <a:solidFill>
                  <a:schemeClr val="accent4">
                    <a:lumMod val="75000"/>
                  </a:schemeClr>
                </a:solidFill>
                <a:latin typeface="Arial" panose="020B0604020202020204" pitchFamily="34" charset="0"/>
                <a:cs typeface="Arial" panose="020B0604020202020204" pitchFamily="34" charset="0"/>
              </a:rPr>
              <a:t>ğ</a:t>
            </a:r>
            <a:r>
              <a:rPr lang="tr-TR" sz="3200" dirty="0" smtClean="0">
                <a:solidFill>
                  <a:schemeClr val="accent4">
                    <a:lumMod val="75000"/>
                  </a:schemeClr>
                </a:solidFill>
                <a:latin typeface="Arial" panose="020B0604020202020204" pitchFamily="34" charset="0"/>
                <a:cs typeface="Arial" panose="020B0604020202020204" pitchFamily="34" charset="0"/>
              </a:rPr>
              <a:t>I</a:t>
            </a:r>
            <a:r>
              <a:rPr lang="de-DE" sz="3200" dirty="0" smtClean="0">
                <a:solidFill>
                  <a:schemeClr val="accent4">
                    <a:lumMod val="75000"/>
                  </a:schemeClr>
                </a:solidFill>
                <a:latin typeface="Arial" panose="020B0604020202020204" pitchFamily="34" charset="0"/>
                <a:cs typeface="Arial" panose="020B0604020202020204" pitchFamily="34" charset="0"/>
              </a:rPr>
              <a:t>n </a:t>
            </a:r>
            <a:r>
              <a:rPr lang="de-DE" sz="3200" dirty="0" err="1" smtClean="0">
                <a:solidFill>
                  <a:schemeClr val="accent4">
                    <a:lumMod val="75000"/>
                  </a:schemeClr>
                </a:solidFill>
                <a:latin typeface="Arial" panose="020B0604020202020204" pitchFamily="34" charset="0"/>
                <a:cs typeface="Arial" panose="020B0604020202020204" pitchFamily="34" charset="0"/>
              </a:rPr>
              <a:t>doğas</a:t>
            </a:r>
            <a:r>
              <a:rPr lang="tr-TR" sz="3200" dirty="0" smtClean="0">
                <a:solidFill>
                  <a:schemeClr val="accent4">
                    <a:lumMod val="75000"/>
                  </a:schemeClr>
                </a:solidFill>
                <a:latin typeface="Arial" panose="020B0604020202020204" pitchFamily="34" charset="0"/>
                <a:cs typeface="Arial" panose="020B0604020202020204" pitchFamily="34" charset="0"/>
              </a:rPr>
              <a:t>INI</a:t>
            </a:r>
            <a:r>
              <a:rPr lang="de-DE" sz="3200" dirty="0" smtClean="0">
                <a:solidFill>
                  <a:schemeClr val="accent4">
                    <a:lumMod val="75000"/>
                  </a:schemeClr>
                </a:solidFill>
                <a:latin typeface="Arial" panose="020B0604020202020204" pitchFamily="34" charset="0"/>
                <a:cs typeface="Arial" panose="020B0604020202020204" pitchFamily="34" charset="0"/>
              </a:rPr>
              <a:t> </a:t>
            </a:r>
            <a:r>
              <a:rPr lang="de-DE" sz="3200" dirty="0" err="1">
                <a:solidFill>
                  <a:schemeClr val="accent4">
                    <a:lumMod val="75000"/>
                  </a:schemeClr>
                </a:solidFill>
                <a:latin typeface="Arial" panose="020B0604020202020204" pitchFamily="34" charset="0"/>
                <a:cs typeface="Arial" panose="020B0604020202020204" pitchFamily="34" charset="0"/>
              </a:rPr>
              <a:t>anlatma</a:t>
            </a:r>
            <a:endParaRPr lang="de-DE" sz="3200" dirty="0">
              <a:solidFill>
                <a:schemeClr val="accent4">
                  <a:lumMod val="75000"/>
                </a:schemeClr>
              </a:solidFill>
              <a:latin typeface="Arial" panose="020B0604020202020204" pitchFamily="34" charset="0"/>
              <a:cs typeface="Arial" panose="020B0604020202020204" pitchFamily="34" charset="0"/>
            </a:endParaRPr>
          </a:p>
        </p:txBody>
      </p:sp>
      <p:sp>
        <p:nvSpPr>
          <p:cNvPr id="3" name="Metin Yer Tutucusu 2"/>
          <p:cNvSpPr txBox="1">
            <a:spLocks noGrp="1"/>
          </p:cNvSpPr>
          <p:nvPr>
            <p:ph type="body" idx="4294967295"/>
          </p:nvPr>
        </p:nvSpPr>
        <p:spPr>
          <a:xfrm>
            <a:off x="457171" y="1604841"/>
            <a:ext cx="8228763" cy="4628590"/>
          </a:xfrm>
        </p:spPr>
        <p:txBody>
          <a:bodyPr lIns="82945" tIns="41473" rIns="82945" bIns="41473">
            <a:spAutoFit/>
          </a:bodyPr>
          <a:lstStyle>
            <a:defPPr marL="432000" marR="0" lvl="0" indent="-324000">
              <a:spcBef>
                <a:spcPts val="0"/>
              </a:spcBef>
              <a:spcAft>
                <a:spcPts val="1414"/>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de-DE"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de-DE"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de-DE"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de-DE"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0" indent="0">
              <a:buNone/>
            </a:pPr>
            <a:r>
              <a:rPr lang="de-DE" sz="2400" dirty="0" err="1"/>
              <a:t>Bağımlılık</a:t>
            </a:r>
            <a:r>
              <a:rPr lang="de-DE" sz="2400" dirty="0"/>
              <a:t> </a:t>
            </a:r>
            <a:r>
              <a:rPr lang="de-DE" sz="2400" dirty="0" err="1"/>
              <a:t>bir</a:t>
            </a:r>
            <a:r>
              <a:rPr lang="de-DE" sz="2400" dirty="0"/>
              <a:t> </a:t>
            </a:r>
            <a:r>
              <a:rPr lang="de-DE" sz="2400" dirty="0" err="1"/>
              <a:t>anda</a:t>
            </a:r>
            <a:r>
              <a:rPr lang="de-DE" sz="2400" dirty="0"/>
              <a:t> </a:t>
            </a:r>
            <a:r>
              <a:rPr lang="de-DE" sz="2400" dirty="0" err="1"/>
              <a:t>oluşmaz</a:t>
            </a:r>
            <a:r>
              <a:rPr lang="de-DE" sz="2400" dirty="0"/>
              <a:t>.</a:t>
            </a:r>
          </a:p>
          <a:p>
            <a:pPr marL="0" indent="0"/>
            <a:r>
              <a:rPr lang="de-DE" sz="2400" dirty="0" err="1"/>
              <a:t>Merak</a:t>
            </a:r>
            <a:endParaRPr lang="de-DE" sz="2400" dirty="0"/>
          </a:p>
          <a:p>
            <a:pPr marL="0" indent="0"/>
            <a:r>
              <a:rPr lang="de-DE" sz="2400" dirty="0" err="1"/>
              <a:t>Bir</a:t>
            </a:r>
            <a:r>
              <a:rPr lang="de-DE" sz="2400" dirty="0"/>
              <a:t> </a:t>
            </a:r>
            <a:r>
              <a:rPr lang="de-DE" sz="2400" dirty="0" err="1"/>
              <a:t>kereden</a:t>
            </a:r>
            <a:r>
              <a:rPr lang="de-DE" sz="2400" dirty="0"/>
              <a:t> </a:t>
            </a:r>
            <a:r>
              <a:rPr lang="de-DE" sz="2400" dirty="0" err="1"/>
              <a:t>bir</a:t>
            </a:r>
            <a:r>
              <a:rPr lang="de-DE" sz="2400" dirty="0"/>
              <a:t> </a:t>
            </a:r>
            <a:r>
              <a:rPr lang="de-DE" sz="2400" dirty="0" err="1"/>
              <a:t>şey</a:t>
            </a:r>
            <a:r>
              <a:rPr lang="de-DE" sz="2400" dirty="0"/>
              <a:t> </a:t>
            </a:r>
            <a:r>
              <a:rPr lang="de-DE" sz="2400" dirty="0" err="1"/>
              <a:t>olmaz</a:t>
            </a:r>
            <a:endParaRPr lang="de-DE" sz="2400" dirty="0"/>
          </a:p>
          <a:p>
            <a:pPr marL="0" indent="0"/>
            <a:r>
              <a:rPr lang="de-DE" sz="2400" dirty="0" err="1"/>
              <a:t>Bir</a:t>
            </a:r>
            <a:r>
              <a:rPr lang="de-DE" sz="2400" dirty="0"/>
              <a:t> </a:t>
            </a:r>
            <a:r>
              <a:rPr lang="de-DE" sz="2400" dirty="0" err="1"/>
              <a:t>daha</a:t>
            </a:r>
            <a:r>
              <a:rPr lang="de-DE" sz="2400" dirty="0"/>
              <a:t> </a:t>
            </a:r>
            <a:r>
              <a:rPr lang="de-DE" sz="2400" dirty="0" err="1"/>
              <a:t>kullanmam</a:t>
            </a:r>
            <a:endParaRPr lang="de-DE" sz="2400" dirty="0"/>
          </a:p>
          <a:p>
            <a:pPr marL="0" indent="0"/>
            <a:r>
              <a:rPr lang="de-DE" sz="2400" dirty="0"/>
              <a:t>Ben </a:t>
            </a:r>
            <a:r>
              <a:rPr lang="de-DE" sz="2400" dirty="0" err="1"/>
              <a:t>bağımlı</a:t>
            </a:r>
            <a:r>
              <a:rPr lang="de-DE" sz="2400" dirty="0"/>
              <a:t> </a:t>
            </a:r>
            <a:r>
              <a:rPr lang="de-DE" sz="2400" dirty="0" err="1"/>
              <a:t>olmam</a:t>
            </a:r>
            <a:endParaRPr lang="de-DE" sz="2400" dirty="0"/>
          </a:p>
          <a:p>
            <a:pPr marL="0" indent="0"/>
            <a:r>
              <a:rPr lang="de-DE" sz="2400" dirty="0" err="1"/>
              <a:t>Bu</a:t>
            </a:r>
            <a:r>
              <a:rPr lang="de-DE" sz="2400" dirty="0"/>
              <a:t> </a:t>
            </a:r>
            <a:r>
              <a:rPr lang="de-DE" sz="2400" dirty="0" err="1"/>
              <a:t>meret</a:t>
            </a:r>
            <a:r>
              <a:rPr lang="de-DE" sz="2400" dirty="0"/>
              <a:t> </a:t>
            </a:r>
            <a:r>
              <a:rPr lang="de-DE" sz="2400" dirty="0" err="1"/>
              <a:t>bırakılmaz</a:t>
            </a:r>
            <a:endParaRPr lang="de-DE" sz="2400" dirty="0"/>
          </a:p>
          <a:p>
            <a:pPr marL="0" indent="0"/>
            <a:r>
              <a:rPr lang="de-DE" sz="2400" dirty="0" err="1"/>
              <a:t>Bırakmak</a:t>
            </a:r>
            <a:r>
              <a:rPr lang="de-DE" sz="2400" dirty="0"/>
              <a:t> </a:t>
            </a:r>
            <a:r>
              <a:rPr lang="de-DE" sz="2400" dirty="0" err="1"/>
              <a:t>zorundayım</a:t>
            </a:r>
            <a:endParaRPr lang="de-DE" sz="2400" dirty="0"/>
          </a:p>
          <a:p>
            <a:pPr marL="0" indent="0"/>
            <a:r>
              <a:rPr lang="de-DE" sz="2400" dirty="0" err="1"/>
              <a:t>Bıraktım</a:t>
            </a:r>
            <a:r>
              <a:rPr lang="de-DE" sz="2400" dirty="0"/>
              <a:t> </a:t>
            </a:r>
            <a:r>
              <a:rPr lang="de-DE" sz="2400" dirty="0" err="1"/>
              <a:t>artık</a:t>
            </a:r>
            <a:r>
              <a:rPr lang="de-DE" sz="2400" dirty="0"/>
              <a:t> </a:t>
            </a:r>
            <a:r>
              <a:rPr lang="de-DE" sz="2400" dirty="0" err="1"/>
              <a:t>bir</a:t>
            </a:r>
            <a:r>
              <a:rPr lang="de-DE" sz="2400" dirty="0"/>
              <a:t> </a:t>
            </a:r>
            <a:r>
              <a:rPr lang="de-DE" sz="2400" dirty="0" err="1"/>
              <a:t>daha</a:t>
            </a:r>
            <a:r>
              <a:rPr lang="de-DE" sz="2400" dirty="0"/>
              <a:t> </a:t>
            </a:r>
            <a:r>
              <a:rPr lang="de-DE" sz="2400" dirty="0" err="1"/>
              <a:t>başlamam</a:t>
            </a:r>
            <a:endParaRPr lang="de-DE" sz="2400" dirty="0"/>
          </a:p>
          <a:p>
            <a:pPr marL="0" indent="0">
              <a:spcAft>
                <a:spcPts val="200"/>
              </a:spcAft>
              <a:buNone/>
            </a:pPr>
            <a:endParaRPr lang="de-DE" sz="1000" dirty="0">
              <a:latin typeface="Times New Roman" pitchFamily="16"/>
              <a:cs typeface="Times New Roman" pitchFamily="16"/>
            </a:endParaRPr>
          </a:p>
        </p:txBody>
      </p:sp>
    </p:spTree>
    <p:extLst>
      <p:ext uri="{BB962C8B-B14F-4D97-AF65-F5344CB8AC3E}">
        <p14:creationId xmlns="" xmlns:p14="http://schemas.microsoft.com/office/powerpoint/2010/main" val="175128407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539552" y="980728"/>
            <a:ext cx="7239000" cy="58477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dirty="0" err="1" smtClean="0">
                <a:solidFill>
                  <a:schemeClr val="accent4">
                    <a:lumMod val="75000"/>
                  </a:schemeClr>
                </a:solidFill>
                <a:latin typeface="Arial" panose="020B0604020202020204" pitchFamily="34" charset="0"/>
                <a:cs typeface="Arial" panose="020B0604020202020204" pitchFamily="34" charset="0"/>
              </a:rPr>
              <a:t>Bağ</a:t>
            </a:r>
            <a:r>
              <a:rPr lang="tr-TR" dirty="0" smtClean="0">
                <a:solidFill>
                  <a:schemeClr val="accent4">
                    <a:lumMod val="75000"/>
                  </a:schemeClr>
                </a:solidFill>
                <a:latin typeface="Arial" panose="020B0604020202020204" pitchFamily="34" charset="0"/>
                <a:cs typeface="Arial" panose="020B0604020202020204" pitchFamily="34" charset="0"/>
              </a:rPr>
              <a:t>I</a:t>
            </a:r>
            <a:r>
              <a:rPr lang="de-DE" dirty="0" smtClean="0">
                <a:solidFill>
                  <a:schemeClr val="accent4">
                    <a:lumMod val="75000"/>
                  </a:schemeClr>
                </a:solidFill>
                <a:latin typeface="Arial" panose="020B0604020202020204" pitchFamily="34" charset="0"/>
                <a:cs typeface="Arial" panose="020B0604020202020204" pitchFamily="34" charset="0"/>
              </a:rPr>
              <a:t>ml</a:t>
            </a:r>
            <a:r>
              <a:rPr lang="tr-TR" dirty="0" smtClean="0">
                <a:solidFill>
                  <a:schemeClr val="accent4">
                    <a:lumMod val="75000"/>
                  </a:schemeClr>
                </a:solidFill>
                <a:latin typeface="Arial" panose="020B0604020202020204" pitchFamily="34" charset="0"/>
                <a:cs typeface="Arial" panose="020B0604020202020204" pitchFamily="34" charset="0"/>
              </a:rPr>
              <a:t>ILIK</a:t>
            </a:r>
            <a:endParaRPr lang="de-DE" dirty="0">
              <a:solidFill>
                <a:schemeClr val="accent4">
                  <a:lumMod val="75000"/>
                </a:schemeClr>
              </a:solidFill>
              <a:latin typeface="Arial" panose="020B0604020202020204" pitchFamily="34" charset="0"/>
              <a:cs typeface="Arial" panose="020B0604020202020204" pitchFamily="34" charset="0"/>
            </a:endParaRPr>
          </a:p>
        </p:txBody>
      </p:sp>
      <p:sp>
        <p:nvSpPr>
          <p:cNvPr id="3" name="Metin Yer Tutucusu 2"/>
          <p:cNvSpPr txBox="1">
            <a:spLocks noGrp="1"/>
          </p:cNvSpPr>
          <p:nvPr>
            <p:ph type="body" idx="4294967295"/>
          </p:nvPr>
        </p:nvSpPr>
        <p:spPr>
          <a:xfrm>
            <a:off x="457200" y="1609416"/>
            <a:ext cx="7239000" cy="3936093"/>
          </a:xfrm>
        </p:spPr>
        <p:txBody>
          <a:bodyPr lIns="82945" tIns="41473" rIns="82945" bIns="41473">
            <a:spAutoFit/>
          </a:bodyPr>
          <a:lstStyle>
            <a:defPPr marL="432000" marR="0" lvl="0" indent="-324000">
              <a:spcBef>
                <a:spcPts val="0"/>
              </a:spcBef>
              <a:spcAft>
                <a:spcPts val="1414"/>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de-DE"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de-DE"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de-DE"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de-DE"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lvl="0">
              <a:buNone/>
            </a:pPr>
            <a:endParaRPr lang="de-DE"/>
          </a:p>
          <a:p>
            <a:pPr lvl="0"/>
            <a:r>
              <a:rPr lang="de-DE"/>
              <a:t>Deneme</a:t>
            </a:r>
          </a:p>
          <a:p>
            <a:pPr lvl="0"/>
            <a:r>
              <a:rPr lang="de-DE"/>
              <a:t>Ara sıra kullanım</a:t>
            </a:r>
          </a:p>
          <a:p>
            <a:pPr lvl="0"/>
            <a:r>
              <a:rPr lang="de-DE"/>
              <a:t>Düzenli kullanım</a:t>
            </a:r>
          </a:p>
          <a:p>
            <a:pPr lvl="0"/>
            <a:r>
              <a:rPr lang="de-DE"/>
              <a:t>Tehlikeli kullanım</a:t>
            </a:r>
          </a:p>
          <a:p>
            <a:pPr lvl="0"/>
            <a:r>
              <a:rPr lang="de-DE"/>
              <a:t>Bağımlılık</a:t>
            </a:r>
          </a:p>
        </p:txBody>
      </p:sp>
      <p:pic>
        <p:nvPicPr>
          <p:cNvPr id="4" name="Resim 3"/>
          <p:cNvPicPr>
            <a:picLocks noChangeAspect="1"/>
          </p:cNvPicPr>
          <p:nvPr/>
        </p:nvPicPr>
        <p:blipFill>
          <a:blip r:embed="rId3" cstate="print">
            <a:lum/>
            <a:alphaModFix/>
          </a:blip>
          <a:srcRect/>
          <a:stretch>
            <a:fillRect/>
          </a:stretch>
        </p:blipFill>
        <p:spPr>
          <a:xfrm>
            <a:off x="4572000" y="1340768"/>
            <a:ext cx="3600399" cy="4829411"/>
          </a:xfrm>
          <a:prstGeom prst="rect">
            <a:avLst/>
          </a:prstGeom>
          <a:noFill/>
          <a:ln>
            <a:noFill/>
          </a:ln>
        </p:spPr>
      </p:pic>
    </p:spTree>
    <p:extLst>
      <p:ext uri="{BB962C8B-B14F-4D97-AF65-F5344CB8AC3E}">
        <p14:creationId xmlns="" xmlns:p14="http://schemas.microsoft.com/office/powerpoint/2010/main" val="171523470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2 Grup"/>
          <p:cNvGrpSpPr/>
          <p:nvPr/>
        </p:nvGrpSpPr>
        <p:grpSpPr>
          <a:xfrm>
            <a:off x="1641247" y="3176696"/>
            <a:ext cx="2432328" cy="2538550"/>
            <a:chOff x="1809360" y="3501719"/>
            <a:chExt cx="2681473" cy="2798281"/>
          </a:xfrm>
        </p:grpSpPr>
        <p:pic>
          <p:nvPicPr>
            <p:cNvPr id="3" name="Picture 6"/>
            <p:cNvPicPr>
              <a:picLocks noChangeAspect="1"/>
            </p:cNvPicPr>
            <p:nvPr/>
          </p:nvPicPr>
          <p:blipFill>
            <a:blip r:embed="rId3" cstate="print">
              <a:lum/>
              <a:alphaModFix/>
            </a:blip>
            <a:srcRect/>
            <a:stretch>
              <a:fillRect/>
            </a:stretch>
          </p:blipFill>
          <p:spPr>
            <a:xfrm>
              <a:off x="1865519" y="3501719"/>
              <a:ext cx="1145880" cy="1527840"/>
            </a:xfrm>
            <a:prstGeom prst="rect">
              <a:avLst/>
            </a:prstGeom>
            <a:noFill/>
            <a:ln>
              <a:noFill/>
            </a:ln>
          </p:spPr>
        </p:pic>
        <p:sp>
          <p:nvSpPr>
            <p:cNvPr id="4" name="14 Düz Bağlayıcı"/>
            <p:cNvSpPr/>
            <p:nvPr/>
          </p:nvSpPr>
          <p:spPr>
            <a:xfrm>
              <a:off x="1851119" y="5029560"/>
              <a:ext cx="0" cy="1270440"/>
            </a:xfrm>
            <a:prstGeom prst="line">
              <a:avLst/>
            </a:prstGeom>
            <a:noFill/>
            <a:ln w="76320">
              <a:solidFill>
                <a:srgbClr val="000000"/>
              </a:solidFill>
              <a:prstDash val="solid"/>
              <a:miter/>
            </a:ln>
          </p:spPr>
          <p:txBody>
            <a:bodyPr vert="horz" wrap="square" lIns="90000" tIns="46800" rIns="90000" bIns="46800" anchor="t" anchorCtr="0" compatLnSpc="0"/>
            <a:lstStyle/>
            <a:p>
              <a:pPr hangingPunct="0"/>
              <a:endParaRPr lang="de-DE" sz="1600">
                <a:latin typeface="Arial" pitchFamily="18"/>
                <a:ea typeface="Andale Sans UI" pitchFamily="2"/>
                <a:cs typeface="Tahoma" pitchFamily="2"/>
              </a:endParaRPr>
            </a:p>
          </p:txBody>
        </p:sp>
        <p:sp>
          <p:nvSpPr>
            <p:cNvPr id="5" name="17 Düz Bağlayıcı"/>
            <p:cNvSpPr/>
            <p:nvPr/>
          </p:nvSpPr>
          <p:spPr>
            <a:xfrm>
              <a:off x="1809360" y="5048640"/>
              <a:ext cx="1270440" cy="0"/>
            </a:xfrm>
            <a:prstGeom prst="line">
              <a:avLst/>
            </a:prstGeom>
            <a:noFill/>
            <a:ln w="76320">
              <a:solidFill>
                <a:srgbClr val="000000"/>
              </a:solidFill>
              <a:prstDash val="solid"/>
              <a:miter/>
            </a:ln>
          </p:spPr>
          <p:txBody>
            <a:bodyPr vert="horz" wrap="square" lIns="90000" tIns="46800" rIns="90000" bIns="46800" anchor="t" anchorCtr="0" compatLnSpc="0"/>
            <a:lstStyle/>
            <a:p>
              <a:pPr hangingPunct="0"/>
              <a:endParaRPr lang="de-DE" sz="1600">
                <a:latin typeface="Arial" pitchFamily="18"/>
                <a:ea typeface="Andale Sans UI" pitchFamily="2"/>
                <a:cs typeface="Tahoma" pitchFamily="2"/>
              </a:endParaRPr>
            </a:p>
          </p:txBody>
        </p:sp>
        <p:sp>
          <p:nvSpPr>
            <p:cNvPr id="6" name="31 Metin kutusu"/>
            <p:cNvSpPr/>
            <p:nvPr/>
          </p:nvSpPr>
          <p:spPr>
            <a:xfrm>
              <a:off x="2039399" y="5258160"/>
              <a:ext cx="2451434" cy="591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r>
                <a:rPr lang="tr-TR" sz="1500" b="1">
                  <a:latin typeface="Arial" pitchFamily="18"/>
                  <a:ea typeface="Andale Sans UI" pitchFamily="2"/>
                  <a:cs typeface="Tahoma" pitchFamily="2"/>
                </a:rPr>
                <a:t>Farkındalık</a:t>
              </a:r>
            </a:p>
            <a:p>
              <a:r>
                <a:rPr lang="tr-TR" sz="1500">
                  <a:latin typeface="Arial" pitchFamily="18"/>
                  <a:ea typeface="Andale Sans UI" pitchFamily="2"/>
                  <a:cs typeface="Tahoma" pitchFamily="2"/>
                </a:rPr>
                <a:t>Sorunun farkında olmak</a:t>
              </a:r>
            </a:p>
          </p:txBody>
        </p:sp>
      </p:grpSp>
      <p:grpSp>
        <p:nvGrpSpPr>
          <p:cNvPr id="7" name="43 Grup"/>
          <p:cNvGrpSpPr/>
          <p:nvPr/>
        </p:nvGrpSpPr>
        <p:grpSpPr>
          <a:xfrm>
            <a:off x="2758704" y="2330187"/>
            <a:ext cx="2425729" cy="2283159"/>
            <a:chOff x="3041279" y="2568600"/>
            <a:chExt cx="2674198" cy="2516760"/>
          </a:xfrm>
        </p:grpSpPr>
        <p:pic>
          <p:nvPicPr>
            <p:cNvPr id="8" name="Picture 8"/>
            <p:cNvPicPr>
              <a:picLocks noChangeAspect="1"/>
            </p:cNvPicPr>
            <p:nvPr/>
          </p:nvPicPr>
          <p:blipFill>
            <a:blip r:embed="rId4" cstate="print">
              <a:lum/>
              <a:alphaModFix/>
            </a:blip>
            <a:srcRect/>
            <a:stretch>
              <a:fillRect/>
            </a:stretch>
          </p:blipFill>
          <p:spPr>
            <a:xfrm>
              <a:off x="3134519" y="2568600"/>
              <a:ext cx="917280" cy="1221480"/>
            </a:xfrm>
            <a:prstGeom prst="rect">
              <a:avLst/>
            </a:prstGeom>
            <a:noFill/>
            <a:ln>
              <a:noFill/>
            </a:ln>
          </p:spPr>
        </p:pic>
        <p:sp>
          <p:nvSpPr>
            <p:cNvPr id="9" name="18 Düz Bağlayıcı"/>
            <p:cNvSpPr/>
            <p:nvPr/>
          </p:nvSpPr>
          <p:spPr>
            <a:xfrm>
              <a:off x="3078000" y="3814560"/>
              <a:ext cx="0" cy="1270800"/>
            </a:xfrm>
            <a:prstGeom prst="line">
              <a:avLst/>
            </a:prstGeom>
            <a:noFill/>
            <a:ln w="76320">
              <a:solidFill>
                <a:srgbClr val="000000"/>
              </a:solidFill>
              <a:prstDash val="solid"/>
              <a:miter/>
            </a:ln>
          </p:spPr>
          <p:txBody>
            <a:bodyPr vert="horz" wrap="square" lIns="90000" tIns="46800" rIns="90000" bIns="46800" anchor="t" anchorCtr="0" compatLnSpc="0"/>
            <a:lstStyle/>
            <a:p>
              <a:pPr hangingPunct="0"/>
              <a:endParaRPr lang="de-DE" sz="1600">
                <a:latin typeface="Arial" pitchFamily="18"/>
                <a:ea typeface="Andale Sans UI" pitchFamily="2"/>
                <a:cs typeface="Tahoma" pitchFamily="2"/>
              </a:endParaRPr>
            </a:p>
          </p:txBody>
        </p:sp>
        <p:sp>
          <p:nvSpPr>
            <p:cNvPr id="10" name="20 Düz Bağlayıcı"/>
            <p:cNvSpPr/>
            <p:nvPr/>
          </p:nvSpPr>
          <p:spPr>
            <a:xfrm>
              <a:off x="3041279" y="3839400"/>
              <a:ext cx="1270801" cy="0"/>
            </a:xfrm>
            <a:prstGeom prst="line">
              <a:avLst/>
            </a:prstGeom>
            <a:noFill/>
            <a:ln w="76320">
              <a:solidFill>
                <a:srgbClr val="000000"/>
              </a:solidFill>
              <a:prstDash val="solid"/>
              <a:miter/>
            </a:ln>
          </p:spPr>
          <p:txBody>
            <a:bodyPr vert="horz" wrap="square" lIns="90000" tIns="46800" rIns="90000" bIns="46800" anchor="t" anchorCtr="0" compatLnSpc="0"/>
            <a:lstStyle/>
            <a:p>
              <a:pPr hangingPunct="0"/>
              <a:endParaRPr lang="de-DE" sz="1600">
                <a:latin typeface="Arial" pitchFamily="18"/>
                <a:ea typeface="Andale Sans UI" pitchFamily="2"/>
                <a:cs typeface="Tahoma" pitchFamily="2"/>
              </a:endParaRPr>
            </a:p>
          </p:txBody>
        </p:sp>
        <p:sp>
          <p:nvSpPr>
            <p:cNvPr id="11" name="33 Metin kutusu"/>
            <p:cNvSpPr/>
            <p:nvPr/>
          </p:nvSpPr>
          <p:spPr>
            <a:xfrm>
              <a:off x="3228840" y="3997800"/>
              <a:ext cx="2486637" cy="591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r>
                <a:rPr lang="tr-TR" sz="1500" b="1">
                  <a:latin typeface="Arial" pitchFamily="18"/>
                  <a:ea typeface="Andale Sans UI" pitchFamily="2"/>
                  <a:cs typeface="Tahoma" pitchFamily="2"/>
                </a:rPr>
                <a:t>Karar</a:t>
              </a:r>
            </a:p>
            <a:p>
              <a:r>
                <a:rPr lang="tr-TR" sz="1500">
                  <a:latin typeface="Arial" pitchFamily="18"/>
                  <a:ea typeface="Andale Sans UI" pitchFamily="2"/>
                  <a:cs typeface="Tahoma" pitchFamily="2"/>
                </a:rPr>
                <a:t>Değişmeye niyetli olmak</a:t>
              </a:r>
            </a:p>
          </p:txBody>
        </p:sp>
      </p:grpSp>
      <p:grpSp>
        <p:nvGrpSpPr>
          <p:cNvPr id="12" name="45 Grup"/>
          <p:cNvGrpSpPr/>
          <p:nvPr/>
        </p:nvGrpSpPr>
        <p:grpSpPr>
          <a:xfrm>
            <a:off x="3876163" y="1293605"/>
            <a:ext cx="2135318" cy="2222741"/>
            <a:chOff x="4273200" y="1425960"/>
            <a:chExt cx="2354040" cy="2450160"/>
          </a:xfrm>
        </p:grpSpPr>
        <p:pic>
          <p:nvPicPr>
            <p:cNvPr id="13" name="Picture 9"/>
            <p:cNvPicPr>
              <a:picLocks noChangeAspect="1"/>
            </p:cNvPicPr>
            <p:nvPr/>
          </p:nvPicPr>
          <p:blipFill>
            <a:blip r:embed="rId5" cstate="print">
              <a:lum/>
              <a:alphaModFix/>
            </a:blip>
            <a:srcRect/>
            <a:stretch>
              <a:fillRect/>
            </a:stretch>
          </p:blipFill>
          <p:spPr>
            <a:xfrm>
              <a:off x="4403880" y="1425960"/>
              <a:ext cx="917280" cy="1221840"/>
            </a:xfrm>
            <a:prstGeom prst="rect">
              <a:avLst/>
            </a:prstGeom>
            <a:noFill/>
            <a:ln>
              <a:noFill/>
            </a:ln>
          </p:spPr>
        </p:pic>
        <p:sp>
          <p:nvSpPr>
            <p:cNvPr id="14" name="21 Düz Bağlayıcı"/>
            <p:cNvSpPr/>
            <p:nvPr/>
          </p:nvSpPr>
          <p:spPr>
            <a:xfrm>
              <a:off x="4309920" y="2605320"/>
              <a:ext cx="0" cy="1270800"/>
            </a:xfrm>
            <a:prstGeom prst="line">
              <a:avLst/>
            </a:prstGeom>
            <a:noFill/>
            <a:ln w="76320">
              <a:solidFill>
                <a:srgbClr val="000000"/>
              </a:solidFill>
              <a:prstDash val="solid"/>
              <a:miter/>
            </a:ln>
          </p:spPr>
          <p:txBody>
            <a:bodyPr vert="horz" wrap="square" lIns="90000" tIns="46800" rIns="90000" bIns="46800" anchor="t" anchorCtr="0" compatLnSpc="0"/>
            <a:lstStyle/>
            <a:p>
              <a:pPr hangingPunct="0"/>
              <a:endParaRPr lang="de-DE" sz="1600">
                <a:latin typeface="Arial" pitchFamily="18"/>
                <a:ea typeface="Andale Sans UI" pitchFamily="2"/>
                <a:cs typeface="Tahoma" pitchFamily="2"/>
              </a:endParaRPr>
            </a:p>
          </p:txBody>
        </p:sp>
        <p:sp>
          <p:nvSpPr>
            <p:cNvPr id="15" name="23 Düz Bağlayıcı"/>
            <p:cNvSpPr/>
            <p:nvPr/>
          </p:nvSpPr>
          <p:spPr>
            <a:xfrm>
              <a:off x="4273200" y="2619720"/>
              <a:ext cx="1270440" cy="0"/>
            </a:xfrm>
            <a:prstGeom prst="line">
              <a:avLst/>
            </a:prstGeom>
            <a:noFill/>
            <a:ln w="76320">
              <a:solidFill>
                <a:srgbClr val="000000"/>
              </a:solidFill>
              <a:prstDash val="solid"/>
              <a:miter/>
            </a:ln>
          </p:spPr>
          <p:txBody>
            <a:bodyPr vert="horz" wrap="square" lIns="90000" tIns="46800" rIns="90000" bIns="46800" anchor="t" anchorCtr="0" compatLnSpc="0"/>
            <a:lstStyle/>
            <a:p>
              <a:pPr hangingPunct="0"/>
              <a:endParaRPr lang="de-DE" sz="1600">
                <a:latin typeface="Arial" pitchFamily="18"/>
                <a:ea typeface="Andale Sans UI" pitchFamily="2"/>
                <a:cs typeface="Tahoma" pitchFamily="2"/>
              </a:endParaRPr>
            </a:p>
          </p:txBody>
        </p:sp>
        <p:sp>
          <p:nvSpPr>
            <p:cNvPr id="16" name="34 Metin kutusu"/>
            <p:cNvSpPr/>
            <p:nvPr/>
          </p:nvSpPr>
          <p:spPr>
            <a:xfrm>
              <a:off x="4436640" y="2806560"/>
              <a:ext cx="2190600" cy="8357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r>
                <a:rPr lang="tr-TR" sz="1500" b="1">
                  <a:latin typeface="Arial" pitchFamily="18"/>
                  <a:ea typeface="Andale Sans UI" pitchFamily="2"/>
                  <a:cs typeface="Tahoma" pitchFamily="2"/>
                </a:rPr>
                <a:t>Eylem</a:t>
              </a:r>
            </a:p>
            <a:p>
              <a:r>
                <a:rPr lang="tr-TR" sz="1500">
                  <a:latin typeface="Arial" pitchFamily="18"/>
                  <a:ea typeface="Andale Sans UI" pitchFamily="2"/>
                  <a:cs typeface="Tahoma" pitchFamily="2"/>
                </a:rPr>
                <a:t>Değişmek için adım atmış olmak</a:t>
              </a:r>
            </a:p>
          </p:txBody>
        </p:sp>
      </p:grpSp>
      <p:grpSp>
        <p:nvGrpSpPr>
          <p:cNvPr id="17" name="48 Grup"/>
          <p:cNvGrpSpPr/>
          <p:nvPr/>
        </p:nvGrpSpPr>
        <p:grpSpPr>
          <a:xfrm>
            <a:off x="7163880" y="1248536"/>
            <a:ext cx="1850406" cy="5348817"/>
            <a:chOff x="7897680" y="1376280"/>
            <a:chExt cx="2039945" cy="5896080"/>
          </a:xfrm>
        </p:grpSpPr>
        <p:sp>
          <p:nvSpPr>
            <p:cNvPr id="18" name="29 Düz Bağlayıcı"/>
            <p:cNvSpPr/>
            <p:nvPr/>
          </p:nvSpPr>
          <p:spPr>
            <a:xfrm flipV="1">
              <a:off x="7897680" y="1376280"/>
              <a:ext cx="50400" cy="5896080"/>
            </a:xfrm>
            <a:prstGeom prst="line">
              <a:avLst/>
            </a:prstGeom>
            <a:noFill/>
            <a:ln w="76320">
              <a:solidFill>
                <a:srgbClr val="000000"/>
              </a:solidFill>
              <a:prstDash val="solid"/>
              <a:miter/>
            </a:ln>
          </p:spPr>
          <p:txBody>
            <a:bodyPr vert="horz" wrap="square" lIns="90000" tIns="46800" rIns="90000" bIns="46800" anchor="t" anchorCtr="0" compatLnSpc="0"/>
            <a:lstStyle/>
            <a:p>
              <a:pPr hangingPunct="0"/>
              <a:endParaRPr lang="de-DE" sz="1600">
                <a:latin typeface="Arial" pitchFamily="18"/>
                <a:ea typeface="Andale Sans UI" pitchFamily="2"/>
                <a:cs typeface="Tahoma" pitchFamily="2"/>
              </a:endParaRPr>
            </a:p>
          </p:txBody>
        </p:sp>
        <p:pic>
          <p:nvPicPr>
            <p:cNvPr id="19" name="Picture 4"/>
            <p:cNvPicPr>
              <a:picLocks noChangeAspect="1"/>
            </p:cNvPicPr>
            <p:nvPr/>
          </p:nvPicPr>
          <p:blipFill>
            <a:blip r:embed="rId6" cstate="print">
              <a:lum/>
              <a:alphaModFix/>
            </a:blip>
            <a:srcRect/>
            <a:stretch>
              <a:fillRect/>
            </a:stretch>
          </p:blipFill>
          <p:spPr>
            <a:xfrm rot="9735000">
              <a:off x="8692180" y="3154754"/>
              <a:ext cx="917280" cy="1191959"/>
            </a:xfrm>
            <a:prstGeom prst="rect">
              <a:avLst/>
            </a:prstGeom>
            <a:noFill/>
            <a:ln>
              <a:noFill/>
            </a:ln>
          </p:spPr>
        </p:pic>
        <p:sp>
          <p:nvSpPr>
            <p:cNvPr id="20" name="37 Metin kutusu"/>
            <p:cNvSpPr/>
            <p:nvPr/>
          </p:nvSpPr>
          <p:spPr>
            <a:xfrm>
              <a:off x="8063640" y="4393440"/>
              <a:ext cx="1873985" cy="591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r>
                <a:rPr lang="tr-TR" sz="1500" b="1">
                  <a:latin typeface="Arial" pitchFamily="18"/>
                  <a:ea typeface="Andale Sans UI" pitchFamily="2"/>
                  <a:cs typeface="Tahoma" pitchFamily="2"/>
                </a:rPr>
                <a:t>Tekrar başlama</a:t>
              </a:r>
            </a:p>
            <a:p>
              <a:r>
                <a:rPr lang="tr-TR" sz="1500">
                  <a:latin typeface="Arial" pitchFamily="18"/>
                  <a:ea typeface="Andale Sans UI" pitchFamily="2"/>
                  <a:cs typeface="Tahoma" pitchFamily="2"/>
                </a:rPr>
                <a:t>Eski hale dönmek</a:t>
              </a:r>
            </a:p>
          </p:txBody>
        </p:sp>
      </p:grpSp>
      <p:grpSp>
        <p:nvGrpSpPr>
          <p:cNvPr id="21" name="49 Grup"/>
          <p:cNvGrpSpPr/>
          <p:nvPr/>
        </p:nvGrpSpPr>
        <p:grpSpPr>
          <a:xfrm>
            <a:off x="4931903" y="241020"/>
            <a:ext cx="2303492" cy="2168854"/>
            <a:chOff x="5437080" y="265680"/>
            <a:chExt cx="2539440" cy="2390760"/>
          </a:xfrm>
        </p:grpSpPr>
        <p:sp>
          <p:nvSpPr>
            <p:cNvPr id="22" name="24 Düz Bağlayıcı"/>
            <p:cNvSpPr/>
            <p:nvPr/>
          </p:nvSpPr>
          <p:spPr>
            <a:xfrm>
              <a:off x="5544000" y="1385640"/>
              <a:ext cx="0" cy="1270800"/>
            </a:xfrm>
            <a:prstGeom prst="line">
              <a:avLst/>
            </a:prstGeom>
            <a:noFill/>
            <a:ln w="76320">
              <a:solidFill>
                <a:srgbClr val="000000"/>
              </a:solidFill>
              <a:prstDash val="solid"/>
              <a:miter/>
            </a:ln>
          </p:spPr>
          <p:txBody>
            <a:bodyPr vert="horz" wrap="square" lIns="90000" tIns="46800" rIns="90000" bIns="46800" anchor="t" anchorCtr="0" compatLnSpc="0"/>
            <a:lstStyle/>
            <a:p>
              <a:pPr hangingPunct="0"/>
              <a:endParaRPr lang="de-DE" sz="1600">
                <a:latin typeface="Arial" pitchFamily="18"/>
                <a:ea typeface="Andale Sans UI" pitchFamily="2"/>
                <a:cs typeface="Tahoma" pitchFamily="2"/>
              </a:endParaRPr>
            </a:p>
          </p:txBody>
        </p:sp>
        <p:pic>
          <p:nvPicPr>
            <p:cNvPr id="23" name="Picture 5"/>
            <p:cNvPicPr>
              <a:picLocks noChangeAspect="1"/>
            </p:cNvPicPr>
            <p:nvPr/>
          </p:nvPicPr>
          <p:blipFill>
            <a:blip r:embed="rId7" cstate="print">
              <a:lum/>
              <a:alphaModFix/>
            </a:blip>
            <a:srcRect/>
            <a:stretch>
              <a:fillRect/>
            </a:stretch>
          </p:blipFill>
          <p:spPr>
            <a:xfrm>
              <a:off x="5437080" y="265680"/>
              <a:ext cx="1282320" cy="1130760"/>
            </a:xfrm>
            <a:prstGeom prst="rect">
              <a:avLst/>
            </a:prstGeom>
            <a:noFill/>
            <a:ln>
              <a:noFill/>
            </a:ln>
          </p:spPr>
        </p:pic>
        <p:sp>
          <p:nvSpPr>
            <p:cNvPr id="24" name="26 Düz Bağlayıcı"/>
            <p:cNvSpPr/>
            <p:nvPr/>
          </p:nvSpPr>
          <p:spPr>
            <a:xfrm>
              <a:off x="5501880" y="1391040"/>
              <a:ext cx="1270800" cy="0"/>
            </a:xfrm>
            <a:prstGeom prst="line">
              <a:avLst/>
            </a:prstGeom>
            <a:noFill/>
            <a:ln w="76320">
              <a:solidFill>
                <a:srgbClr val="000000"/>
              </a:solidFill>
              <a:prstDash val="solid"/>
              <a:miter/>
            </a:ln>
          </p:spPr>
          <p:txBody>
            <a:bodyPr vert="horz" wrap="square" lIns="90000" tIns="46800" rIns="90000" bIns="46800" anchor="t" anchorCtr="0" compatLnSpc="0"/>
            <a:lstStyle/>
            <a:p>
              <a:pPr hangingPunct="0"/>
              <a:endParaRPr lang="de-DE" sz="1600">
                <a:latin typeface="Arial" pitchFamily="18"/>
                <a:ea typeface="Andale Sans UI" pitchFamily="2"/>
                <a:cs typeface="Tahoma" pitchFamily="2"/>
              </a:endParaRPr>
            </a:p>
          </p:txBody>
        </p:sp>
        <p:sp>
          <p:nvSpPr>
            <p:cNvPr id="25" name="35 Metin kutusu"/>
            <p:cNvSpPr/>
            <p:nvPr/>
          </p:nvSpPr>
          <p:spPr>
            <a:xfrm>
              <a:off x="5604840" y="1535759"/>
              <a:ext cx="1885435" cy="591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r>
                <a:rPr lang="tr-TR" sz="1500" b="1">
                  <a:latin typeface="Arial" pitchFamily="18"/>
                  <a:ea typeface="Andale Sans UI" pitchFamily="2"/>
                  <a:cs typeface="Tahoma" pitchFamily="2"/>
                </a:rPr>
                <a:t>Sürdürme</a:t>
              </a:r>
            </a:p>
            <a:p>
              <a:r>
                <a:rPr lang="tr-TR" sz="1500">
                  <a:latin typeface="Arial" pitchFamily="18"/>
                  <a:ea typeface="Andale Sans UI" pitchFamily="2"/>
                  <a:cs typeface="Tahoma" pitchFamily="2"/>
                </a:rPr>
                <a:t>Değişimi korumak</a:t>
              </a:r>
            </a:p>
          </p:txBody>
        </p:sp>
        <p:sp>
          <p:nvSpPr>
            <p:cNvPr id="26" name="38 Düz Bağlayıcı"/>
            <p:cNvSpPr/>
            <p:nvPr/>
          </p:nvSpPr>
          <p:spPr>
            <a:xfrm>
              <a:off x="6707880" y="1391040"/>
              <a:ext cx="1268640" cy="0"/>
            </a:xfrm>
            <a:prstGeom prst="line">
              <a:avLst/>
            </a:prstGeom>
            <a:noFill/>
            <a:ln w="76320">
              <a:solidFill>
                <a:srgbClr val="000000"/>
              </a:solidFill>
              <a:prstDash val="solid"/>
              <a:miter/>
            </a:ln>
          </p:spPr>
          <p:txBody>
            <a:bodyPr vert="horz" wrap="square" lIns="90000" tIns="46800" rIns="90000" bIns="46800" anchor="t" anchorCtr="0" compatLnSpc="0"/>
            <a:lstStyle/>
            <a:p>
              <a:pPr hangingPunct="0"/>
              <a:endParaRPr lang="de-DE" sz="1600">
                <a:latin typeface="Arial" pitchFamily="18"/>
                <a:ea typeface="Andale Sans UI" pitchFamily="2"/>
                <a:cs typeface="Tahoma" pitchFamily="2"/>
              </a:endParaRPr>
            </a:p>
          </p:txBody>
        </p:sp>
      </p:grpSp>
      <p:grpSp>
        <p:nvGrpSpPr>
          <p:cNvPr id="27" name="30 Grup"/>
          <p:cNvGrpSpPr/>
          <p:nvPr/>
        </p:nvGrpSpPr>
        <p:grpSpPr>
          <a:xfrm>
            <a:off x="526400" y="4490877"/>
            <a:ext cx="2712928" cy="2178325"/>
            <a:chOff x="580320" y="4950360"/>
            <a:chExt cx="2990815" cy="2401200"/>
          </a:xfrm>
        </p:grpSpPr>
        <p:pic>
          <p:nvPicPr>
            <p:cNvPr id="28" name="Picture 7"/>
            <p:cNvPicPr>
              <a:picLocks noChangeAspect="1"/>
            </p:cNvPicPr>
            <p:nvPr/>
          </p:nvPicPr>
          <p:blipFill>
            <a:blip r:embed="rId8" cstate="print">
              <a:lum/>
              <a:alphaModFix/>
            </a:blip>
            <a:srcRect/>
            <a:stretch>
              <a:fillRect/>
            </a:stretch>
          </p:blipFill>
          <p:spPr>
            <a:xfrm>
              <a:off x="753119" y="4950360"/>
              <a:ext cx="855719" cy="1220759"/>
            </a:xfrm>
            <a:prstGeom prst="rect">
              <a:avLst/>
            </a:prstGeom>
            <a:noFill/>
            <a:ln>
              <a:noFill/>
            </a:ln>
          </p:spPr>
        </p:pic>
        <p:sp>
          <p:nvSpPr>
            <p:cNvPr id="29" name="12 Düz Bağlayıcı"/>
            <p:cNvSpPr/>
            <p:nvPr/>
          </p:nvSpPr>
          <p:spPr>
            <a:xfrm>
              <a:off x="580680" y="6261120"/>
              <a:ext cx="1270800" cy="0"/>
            </a:xfrm>
            <a:prstGeom prst="line">
              <a:avLst/>
            </a:prstGeom>
            <a:noFill/>
            <a:ln w="76320">
              <a:solidFill>
                <a:srgbClr val="000000"/>
              </a:solidFill>
              <a:prstDash val="solid"/>
              <a:miter/>
            </a:ln>
          </p:spPr>
          <p:txBody>
            <a:bodyPr vert="horz" wrap="square" lIns="90000" tIns="46800" rIns="90000" bIns="46800" anchor="t" anchorCtr="0" compatLnSpc="0"/>
            <a:lstStyle/>
            <a:p>
              <a:pPr hangingPunct="0"/>
              <a:endParaRPr lang="de-DE" sz="1600">
                <a:latin typeface="Arial" pitchFamily="18"/>
                <a:ea typeface="Andale Sans UI" pitchFamily="2"/>
                <a:cs typeface="Tahoma" pitchFamily="2"/>
              </a:endParaRPr>
            </a:p>
          </p:txBody>
        </p:sp>
        <p:sp>
          <p:nvSpPr>
            <p:cNvPr id="30" name="32 Metin kutusu"/>
            <p:cNvSpPr/>
            <p:nvPr/>
          </p:nvSpPr>
          <p:spPr>
            <a:xfrm>
              <a:off x="613080" y="6457680"/>
              <a:ext cx="2958055" cy="591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r>
                <a:rPr lang="tr-TR" sz="1500" b="1">
                  <a:latin typeface="Arial" pitchFamily="18"/>
                  <a:ea typeface="Andale Sans UI" pitchFamily="2"/>
                  <a:cs typeface="Tahoma" pitchFamily="2"/>
                </a:rPr>
                <a:t>Farkındalık öncesi</a:t>
              </a:r>
            </a:p>
            <a:p>
              <a:r>
                <a:rPr lang="tr-TR" sz="1500">
                  <a:latin typeface="Arial" pitchFamily="18"/>
                  <a:ea typeface="Andale Sans UI" pitchFamily="2"/>
                  <a:cs typeface="Tahoma" pitchFamily="2"/>
                </a:rPr>
                <a:t>Sorunun farkında olmamak…</a:t>
              </a:r>
            </a:p>
          </p:txBody>
        </p:sp>
        <p:sp>
          <p:nvSpPr>
            <p:cNvPr id="31" name="40 Düz Bağlayıcı"/>
            <p:cNvSpPr/>
            <p:nvPr/>
          </p:nvSpPr>
          <p:spPr>
            <a:xfrm flipH="1">
              <a:off x="580320" y="6240240"/>
              <a:ext cx="14040" cy="1111320"/>
            </a:xfrm>
            <a:prstGeom prst="line">
              <a:avLst/>
            </a:prstGeom>
            <a:noFill/>
            <a:ln w="76320">
              <a:solidFill>
                <a:srgbClr val="000000"/>
              </a:solidFill>
              <a:prstDash val="solid"/>
              <a:miter/>
            </a:ln>
          </p:spPr>
          <p:txBody>
            <a:bodyPr vert="horz" wrap="square" lIns="90000" tIns="46800" rIns="90000" bIns="46800" anchor="t" anchorCtr="0" compatLnSpc="0"/>
            <a:lstStyle/>
            <a:p>
              <a:pPr hangingPunct="0"/>
              <a:endParaRPr lang="de-DE" sz="1600">
                <a:latin typeface="Arial" pitchFamily="18"/>
                <a:ea typeface="Andale Sans UI" pitchFamily="2"/>
                <a:cs typeface="Tahoma" pitchFamily="2"/>
              </a:endParaRPr>
            </a:p>
          </p:txBody>
        </p:sp>
      </p:grpSp>
      <p:sp>
        <p:nvSpPr>
          <p:cNvPr id="32" name="44 Serbest Form"/>
          <p:cNvSpPr/>
          <p:nvPr/>
        </p:nvSpPr>
        <p:spPr>
          <a:xfrm>
            <a:off x="5650968" y="4653189"/>
            <a:ext cx="2438031" cy="1165257"/>
          </a:xfrm>
          <a:custGeom>
            <a:avLst/>
            <a:gdLst>
              <a:gd name="f0" fmla="val 10800000"/>
              <a:gd name="f1" fmla="val 5400000"/>
              <a:gd name="f2" fmla="val 180"/>
              <a:gd name="f3" fmla="val w"/>
              <a:gd name="f4" fmla="val h"/>
              <a:gd name="f5" fmla="val 0"/>
              <a:gd name="f6" fmla="val 2438400"/>
              <a:gd name="f7" fmla="val 1164167"/>
              <a:gd name="f8" fmla="val 2286000"/>
              <a:gd name="f9" fmla="val 510116"/>
              <a:gd name="f10" fmla="val 2133600"/>
              <a:gd name="f11" fmla="val 1020233"/>
              <a:gd name="f12" fmla="val 1727200"/>
              <a:gd name="f13" fmla="val 1092200"/>
              <a:gd name="f14" fmla="val 1320800"/>
              <a:gd name="f15" fmla="val 660400"/>
              <a:gd name="f16" fmla="val 797983"/>
              <a:gd name="f17" fmla="val 431800"/>
              <a:gd name="f18" fmla="+- 0 0 0"/>
              <a:gd name="f19" fmla="*/ f3 1 2438400"/>
              <a:gd name="f20" fmla="*/ f4 1 1164167"/>
              <a:gd name="f21" fmla="*/ f18 f0 1"/>
              <a:gd name="f22" fmla="*/ 2438400 f19 1"/>
              <a:gd name="f23" fmla="*/ 0 f20 1"/>
              <a:gd name="f24" fmla="*/ f21 1 f2"/>
              <a:gd name="f25" fmla="*/ 1727200 f19 1"/>
              <a:gd name="f26" fmla="*/ 1093193 f20 1"/>
              <a:gd name="f27" fmla="*/ 0 f19 1"/>
              <a:gd name="f28" fmla="*/ 432192 f20 1"/>
              <a:gd name="f29" fmla="+- f24 0 f1"/>
            </a:gdLst>
            <a:ahLst/>
            <a:cxnLst>
              <a:cxn ang="3cd4">
                <a:pos x="hc" y="t"/>
              </a:cxn>
              <a:cxn ang="0">
                <a:pos x="r" y="vc"/>
              </a:cxn>
              <a:cxn ang="cd4">
                <a:pos x="hc" y="b"/>
              </a:cxn>
              <a:cxn ang="cd2">
                <a:pos x="l" y="vc"/>
              </a:cxn>
              <a:cxn ang="f29">
                <a:pos x="f22" y="f23"/>
              </a:cxn>
              <a:cxn ang="f29">
                <a:pos x="f25" y="f26"/>
              </a:cxn>
              <a:cxn ang="f29">
                <a:pos x="f27" y="f28"/>
              </a:cxn>
            </a:cxnLst>
            <a:rect l="l" t="t" r="r" b="b"/>
            <a:pathLst>
              <a:path w="2438400" h="1164167">
                <a:moveTo>
                  <a:pt x="f6" y="f5"/>
                </a:moveTo>
                <a:cubicBezTo>
                  <a:pt x="f8" y="f9"/>
                  <a:pt x="f10" y="f11"/>
                  <a:pt x="f12" y="f13"/>
                </a:cubicBezTo>
                <a:cubicBezTo>
                  <a:pt x="f14" y="f7"/>
                  <a:pt x="f15" y="f16"/>
                  <a:pt x="f5" y="f17"/>
                </a:cubicBezTo>
              </a:path>
            </a:pathLst>
          </a:custGeom>
          <a:noFill/>
          <a:ln w="76320">
            <a:solidFill>
              <a:srgbClr val="7F7F7F"/>
            </a:solidFill>
            <a:prstDash val="solid"/>
            <a:round/>
            <a:tailEnd type="arrow"/>
          </a:ln>
        </p:spPr>
        <p:txBody>
          <a:bodyPr vert="horz" wrap="square" lIns="81639" tIns="42452" rIns="81639" bIns="42452" anchor="ctr" anchorCtr="0" compatLnSpc="0"/>
          <a:lstStyle/>
          <a:p>
            <a:pPr hangingPunct="0"/>
            <a:endParaRPr lang="de-DE" sz="1600">
              <a:latin typeface="Arial" pitchFamily="18"/>
              <a:ea typeface="Andale Sans UI" pitchFamily="2"/>
              <a:cs typeface="Tahoma" pitchFamily="2"/>
            </a:endParaRPr>
          </a:p>
        </p:txBody>
      </p:sp>
      <p:sp>
        <p:nvSpPr>
          <p:cNvPr id="33" name="5 Başlık"/>
          <p:cNvSpPr/>
          <p:nvPr/>
        </p:nvSpPr>
        <p:spPr>
          <a:xfrm>
            <a:off x="684124" y="53887"/>
            <a:ext cx="8783247" cy="114304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9" tIns="42452" rIns="81639" bIns="42452" anchor="t" anchorCtr="0" compatLnSpc="0"/>
          <a:lstStyle/>
          <a:p>
            <a:pPr hangingPunct="0"/>
            <a:r>
              <a:rPr lang="tr-TR" sz="2500" b="1" dirty="0">
                <a:latin typeface="Bookman Old Style" pitchFamily="18"/>
                <a:ea typeface="Andale Sans UI" pitchFamily="2"/>
                <a:cs typeface="Tahoma" pitchFamily="2"/>
              </a:rPr>
              <a:t>Değişim basamakları</a:t>
            </a:r>
          </a:p>
        </p:txBody>
      </p:sp>
    </p:spTree>
    <p:extLst>
      <p:ext uri="{BB962C8B-B14F-4D97-AF65-F5344CB8AC3E}">
        <p14:creationId xmlns="" xmlns:p14="http://schemas.microsoft.com/office/powerpoint/2010/main" val="253225598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marysclearings.com/wp-content/uploads/clockwise-circle-arro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10534" y="2348880"/>
            <a:ext cx="3873634" cy="3672408"/>
          </a:xfrm>
          <a:prstGeom prst="rect">
            <a:avLst/>
          </a:prstGeom>
          <a:noFill/>
        </p:spPr>
      </p:pic>
      <p:sp>
        <p:nvSpPr>
          <p:cNvPr id="2" name="1 Başlık"/>
          <p:cNvSpPr>
            <a:spLocks noGrp="1"/>
          </p:cNvSpPr>
          <p:nvPr>
            <p:ph type="title"/>
          </p:nvPr>
        </p:nvSpPr>
        <p:spPr>
          <a:xfrm>
            <a:off x="792088" y="-387424"/>
            <a:ext cx="8063880" cy="1143000"/>
          </a:xfrm>
        </p:spPr>
        <p:txBody>
          <a:bodyPr/>
          <a:lstStyle/>
          <a:p>
            <a:r>
              <a:rPr lang="tr-TR" sz="2800" dirty="0" smtClean="0"/>
              <a:t>DEĞİŞİM DÖNGÜSÜNDEKİ YERİ</a:t>
            </a:r>
            <a:endParaRPr lang="en-US" sz="2600" dirty="0"/>
          </a:p>
        </p:txBody>
      </p:sp>
      <p:sp>
        <p:nvSpPr>
          <p:cNvPr id="3" name="2 Yuvarlatılmış Dikdörtgen"/>
          <p:cNvSpPr/>
          <p:nvPr/>
        </p:nvSpPr>
        <p:spPr>
          <a:xfrm>
            <a:off x="3635896" y="2060848"/>
            <a:ext cx="1368152" cy="792088"/>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Farkındalık </a:t>
            </a:r>
            <a:endParaRPr lang="en-US" b="1" dirty="0"/>
          </a:p>
        </p:txBody>
      </p:sp>
      <p:sp>
        <p:nvSpPr>
          <p:cNvPr id="4" name="3 Köşeleri Yuvarlanmış Dikdörtgen Belirtme Çizgisi"/>
          <p:cNvSpPr/>
          <p:nvPr/>
        </p:nvSpPr>
        <p:spPr>
          <a:xfrm>
            <a:off x="4211960" y="1052736"/>
            <a:ext cx="1872208" cy="792088"/>
          </a:xfrm>
          <a:prstGeom prst="wedgeRoundRectCallout">
            <a:avLst/>
          </a:prstGeom>
          <a:solidFill>
            <a:schemeClr val="accent4">
              <a:lumMod val="20000"/>
              <a:lumOff val="80000"/>
            </a:schemeClr>
          </a:solidFill>
          <a:ln>
            <a:solidFill>
              <a:schemeClr val="accent4"/>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chemeClr val="tx1"/>
                </a:solidFill>
              </a:rPr>
              <a:t>“Benim içmem bir sorun ama bırakmayı düşünmüyorum”</a:t>
            </a:r>
            <a:endParaRPr lang="en-US" sz="1400" dirty="0">
              <a:solidFill>
                <a:schemeClr val="tx1"/>
              </a:solidFill>
            </a:endParaRPr>
          </a:p>
        </p:txBody>
      </p:sp>
      <p:sp>
        <p:nvSpPr>
          <p:cNvPr id="5" name="4 Yuvarlatılmış Dikdörtgen"/>
          <p:cNvSpPr/>
          <p:nvPr/>
        </p:nvSpPr>
        <p:spPr>
          <a:xfrm>
            <a:off x="6588224" y="2060848"/>
            <a:ext cx="1368152" cy="79208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Farkındalık öncesi </a:t>
            </a:r>
            <a:endParaRPr lang="en-US" b="1" dirty="0"/>
          </a:p>
        </p:txBody>
      </p:sp>
      <p:sp>
        <p:nvSpPr>
          <p:cNvPr id="6" name="5 Köşeleri Yuvarlanmış Dikdörtgen Belirtme Çizgisi"/>
          <p:cNvSpPr/>
          <p:nvPr/>
        </p:nvSpPr>
        <p:spPr>
          <a:xfrm>
            <a:off x="6300192" y="1124744"/>
            <a:ext cx="2483768" cy="720080"/>
          </a:xfrm>
          <a:prstGeom prst="wedgeRoundRectCallout">
            <a:avLst/>
          </a:prstGeom>
          <a:solidFill>
            <a:schemeClr val="accent2">
              <a:lumMod val="20000"/>
              <a:lumOff val="80000"/>
            </a:schemeClr>
          </a:solid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chemeClr val="tx1"/>
                </a:solidFill>
              </a:rPr>
              <a:t>“Benim içmem bir problem değil. Bırakmak veya azaltmak istemiyorum”</a:t>
            </a:r>
            <a:endParaRPr lang="en-US" sz="1400" dirty="0">
              <a:solidFill>
                <a:schemeClr val="tx1"/>
              </a:solidFill>
            </a:endParaRPr>
          </a:p>
        </p:txBody>
      </p:sp>
      <p:sp>
        <p:nvSpPr>
          <p:cNvPr id="7" name="6 Yuvarlatılmış Dikdörtgen"/>
          <p:cNvSpPr/>
          <p:nvPr/>
        </p:nvSpPr>
        <p:spPr>
          <a:xfrm>
            <a:off x="4139952" y="5445224"/>
            <a:ext cx="1368152" cy="792088"/>
          </a:xfrm>
          <a:prstGeom prst="round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Eylem</a:t>
            </a:r>
            <a:endParaRPr lang="en-US" b="1" dirty="0"/>
          </a:p>
        </p:txBody>
      </p:sp>
      <p:sp>
        <p:nvSpPr>
          <p:cNvPr id="8" name="7 Köşeleri Yuvarlanmış Dikdörtgen Belirtme Çizgisi"/>
          <p:cNvSpPr/>
          <p:nvPr/>
        </p:nvSpPr>
        <p:spPr>
          <a:xfrm>
            <a:off x="5868144" y="5445224"/>
            <a:ext cx="1440160" cy="648072"/>
          </a:xfrm>
          <a:prstGeom prst="wedgeRoundRectCallout">
            <a:avLst>
              <a:gd name="adj1" fmla="val -65037"/>
              <a:gd name="adj2" fmla="val 17850"/>
              <a:gd name="adj3" fmla="val 16667"/>
            </a:avLst>
          </a:prstGeom>
          <a:solidFill>
            <a:schemeClr val="accent3">
              <a:lumMod val="40000"/>
              <a:lumOff val="60000"/>
            </a:schemeClr>
          </a:solidFill>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chemeClr val="tx1"/>
                </a:solidFill>
              </a:rPr>
              <a:t>“İçmeyi bıraktım.”</a:t>
            </a:r>
            <a:endParaRPr lang="en-US" sz="1400" dirty="0">
              <a:solidFill>
                <a:schemeClr val="tx1"/>
              </a:solidFill>
            </a:endParaRPr>
          </a:p>
        </p:txBody>
      </p:sp>
      <p:sp>
        <p:nvSpPr>
          <p:cNvPr id="9" name="8 Yuvarlatılmış Dikdörtgen"/>
          <p:cNvSpPr/>
          <p:nvPr/>
        </p:nvSpPr>
        <p:spPr>
          <a:xfrm>
            <a:off x="5436096" y="3861048"/>
            <a:ext cx="1368152" cy="792088"/>
          </a:xfrm>
          <a:prstGeom prst="round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Hazırlık </a:t>
            </a:r>
            <a:endParaRPr lang="en-US" b="1" dirty="0">
              <a:solidFill>
                <a:schemeClr val="tx1"/>
              </a:solidFill>
            </a:endParaRPr>
          </a:p>
        </p:txBody>
      </p:sp>
      <p:sp>
        <p:nvSpPr>
          <p:cNvPr id="10" name="9 Köşeleri Yuvarlanmış Dikdörtgen Belirtme Çizgisi"/>
          <p:cNvSpPr/>
          <p:nvPr/>
        </p:nvSpPr>
        <p:spPr>
          <a:xfrm>
            <a:off x="7092280" y="3861048"/>
            <a:ext cx="1440160" cy="792088"/>
          </a:xfrm>
          <a:prstGeom prst="wedgeRoundRectCallout">
            <a:avLst>
              <a:gd name="adj1" fmla="val -65841"/>
              <a:gd name="adj2" fmla="val 4861"/>
              <a:gd name="adj3" fmla="val 16667"/>
            </a:avLst>
          </a:prstGeom>
          <a:solidFill>
            <a:schemeClr val="accent6">
              <a:lumMod val="40000"/>
              <a:lumOff val="60000"/>
            </a:schemeClr>
          </a:solid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chemeClr val="tx1"/>
                </a:solidFill>
              </a:rPr>
              <a:t>“İçmeyi bir süre sonra bırakacağım.”</a:t>
            </a:r>
            <a:endParaRPr lang="en-US" sz="1400" dirty="0">
              <a:solidFill>
                <a:schemeClr val="tx1"/>
              </a:solidFill>
            </a:endParaRPr>
          </a:p>
        </p:txBody>
      </p:sp>
      <p:sp>
        <p:nvSpPr>
          <p:cNvPr id="11" name="10 Yuvarlatılmış Dikdörtgen"/>
          <p:cNvSpPr/>
          <p:nvPr/>
        </p:nvSpPr>
        <p:spPr>
          <a:xfrm>
            <a:off x="1763688" y="4581128"/>
            <a:ext cx="1368152" cy="792088"/>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Sürdürme </a:t>
            </a:r>
            <a:endParaRPr lang="en-US" b="1" dirty="0"/>
          </a:p>
        </p:txBody>
      </p:sp>
      <p:sp>
        <p:nvSpPr>
          <p:cNvPr id="12" name="11 Köşeleri Yuvarlanmış Dikdörtgen Belirtme Çizgisi"/>
          <p:cNvSpPr/>
          <p:nvPr/>
        </p:nvSpPr>
        <p:spPr>
          <a:xfrm>
            <a:off x="107504" y="4653136"/>
            <a:ext cx="1440160" cy="648072"/>
          </a:xfrm>
          <a:prstGeom prst="wedgeRoundRectCallout">
            <a:avLst>
              <a:gd name="adj1" fmla="val 58734"/>
              <a:gd name="adj2" fmla="val -23230"/>
              <a:gd name="adj3" fmla="val 16667"/>
            </a:avLst>
          </a:prstGeom>
          <a:solidFill>
            <a:schemeClr val="accent5">
              <a:lumMod val="20000"/>
              <a:lumOff val="80000"/>
            </a:schemeClr>
          </a:solidFill>
          <a:ln>
            <a:solidFill>
              <a:srgbClr val="014C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chemeClr val="tx1"/>
                </a:solidFill>
              </a:rPr>
              <a:t>“Bir aydır içmiyorum”</a:t>
            </a:r>
            <a:endParaRPr lang="en-US" sz="1400" dirty="0">
              <a:solidFill>
                <a:schemeClr val="tx1"/>
              </a:solidFill>
            </a:endParaRPr>
          </a:p>
        </p:txBody>
      </p:sp>
      <p:sp>
        <p:nvSpPr>
          <p:cNvPr id="13" name="12 Yuvarlatılmış Dikdörtgen"/>
          <p:cNvSpPr/>
          <p:nvPr/>
        </p:nvSpPr>
        <p:spPr>
          <a:xfrm>
            <a:off x="1691680" y="2924944"/>
            <a:ext cx="1368152" cy="792088"/>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Yeniden başlama</a:t>
            </a:r>
            <a:endParaRPr lang="en-US" b="1" dirty="0"/>
          </a:p>
        </p:txBody>
      </p:sp>
      <p:sp>
        <p:nvSpPr>
          <p:cNvPr id="14" name="13 Köşeleri Yuvarlanmış Dikdörtgen Belirtme Çizgisi"/>
          <p:cNvSpPr/>
          <p:nvPr/>
        </p:nvSpPr>
        <p:spPr>
          <a:xfrm>
            <a:off x="971600" y="1988840"/>
            <a:ext cx="1440160" cy="648072"/>
          </a:xfrm>
          <a:prstGeom prst="wedgeRoundRectCallout">
            <a:avLst>
              <a:gd name="adj1" fmla="val 26586"/>
              <a:gd name="adj2" fmla="val 67858"/>
              <a:gd name="adj3" fmla="val 16667"/>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chemeClr val="tx1"/>
                </a:solidFill>
              </a:rPr>
              <a:t>"Tekrar içmeye başladım"</a:t>
            </a:r>
            <a:endParaRPr lang="en-US" sz="1400" dirty="0">
              <a:solidFill>
                <a:schemeClr val="tx1"/>
              </a:solidFill>
            </a:endParaRPr>
          </a:p>
        </p:txBody>
      </p:sp>
      <p:sp>
        <p:nvSpPr>
          <p:cNvPr id="15" name="14 Metin kutusu"/>
          <p:cNvSpPr txBox="1"/>
          <p:nvPr/>
        </p:nvSpPr>
        <p:spPr>
          <a:xfrm>
            <a:off x="3275857" y="2886035"/>
            <a:ext cx="2376263" cy="830997"/>
          </a:xfrm>
          <a:prstGeom prst="rect">
            <a:avLst/>
          </a:prstGeom>
          <a:noFill/>
        </p:spPr>
        <p:txBody>
          <a:bodyPr wrap="square" rtlCol="0">
            <a:spAutoFit/>
          </a:bodyPr>
          <a:lstStyle/>
          <a:p>
            <a:pPr algn="ctr"/>
            <a:r>
              <a:rPr lang="tr-TR" sz="1200" dirty="0" smtClean="0">
                <a:latin typeface="+mj-lt"/>
              </a:rPr>
              <a:t>Maddenin kendisini olumsuz yönde etkilediğinin farkındadır. Ancak henüz madde kullanımını bırakmayı düşünmemektedir</a:t>
            </a:r>
            <a:endParaRPr lang="en-US" sz="1200" dirty="0">
              <a:latin typeface="+mj-lt"/>
            </a:endParaRPr>
          </a:p>
        </p:txBody>
      </p:sp>
      <p:sp>
        <p:nvSpPr>
          <p:cNvPr id="16" name="15 Metin kutusu"/>
          <p:cNvSpPr txBox="1"/>
          <p:nvPr/>
        </p:nvSpPr>
        <p:spPr>
          <a:xfrm>
            <a:off x="6156176" y="2924944"/>
            <a:ext cx="2304256" cy="646331"/>
          </a:xfrm>
          <a:prstGeom prst="rect">
            <a:avLst/>
          </a:prstGeom>
          <a:solidFill>
            <a:schemeClr val="bg1"/>
          </a:solidFill>
        </p:spPr>
        <p:txBody>
          <a:bodyPr wrap="square" rtlCol="0">
            <a:spAutoFit/>
          </a:bodyPr>
          <a:lstStyle/>
          <a:p>
            <a:pPr algn="ctr"/>
            <a:r>
              <a:rPr lang="tr-TR" sz="1200" dirty="0" smtClean="0">
                <a:latin typeface="+mj-lt"/>
              </a:rPr>
              <a:t>Kişi bu evrede madde kullanımının getirdiği olumsuz etkilerin farkında değildir.</a:t>
            </a:r>
            <a:endParaRPr lang="en-US" sz="1200" dirty="0">
              <a:latin typeface="+mj-lt"/>
            </a:endParaRPr>
          </a:p>
        </p:txBody>
      </p:sp>
      <p:sp>
        <p:nvSpPr>
          <p:cNvPr id="17" name="16 Metin kutusu"/>
          <p:cNvSpPr txBox="1"/>
          <p:nvPr/>
        </p:nvSpPr>
        <p:spPr>
          <a:xfrm>
            <a:off x="4716016" y="4725144"/>
            <a:ext cx="2952328" cy="461665"/>
          </a:xfrm>
          <a:prstGeom prst="rect">
            <a:avLst/>
          </a:prstGeom>
          <a:solidFill>
            <a:schemeClr val="bg1"/>
          </a:solidFill>
        </p:spPr>
        <p:txBody>
          <a:bodyPr wrap="square" rtlCol="0">
            <a:spAutoFit/>
          </a:bodyPr>
          <a:lstStyle/>
          <a:p>
            <a:pPr algn="ctr"/>
            <a:r>
              <a:rPr lang="tr-TR" sz="1200" dirty="0" smtClean="0">
                <a:latin typeface="+mj-lt"/>
              </a:rPr>
              <a:t>Maddeyi bırakmayı istemektedir. Ancak bırakmak için henüz bir eyleme geçmemiştir.</a:t>
            </a:r>
            <a:endParaRPr lang="en-US" sz="1200" dirty="0">
              <a:latin typeface="+mj-lt"/>
            </a:endParaRPr>
          </a:p>
        </p:txBody>
      </p:sp>
      <p:sp>
        <p:nvSpPr>
          <p:cNvPr id="18" name="17 Metin kutusu"/>
          <p:cNvSpPr txBox="1"/>
          <p:nvPr/>
        </p:nvSpPr>
        <p:spPr>
          <a:xfrm>
            <a:off x="3347864" y="6351711"/>
            <a:ext cx="3456384" cy="461665"/>
          </a:xfrm>
          <a:prstGeom prst="rect">
            <a:avLst/>
          </a:prstGeom>
          <a:solidFill>
            <a:schemeClr val="bg1"/>
          </a:solidFill>
        </p:spPr>
        <p:txBody>
          <a:bodyPr wrap="square" rtlCol="0">
            <a:spAutoFit/>
          </a:bodyPr>
          <a:lstStyle/>
          <a:p>
            <a:pPr algn="ctr"/>
            <a:r>
              <a:rPr lang="tr-TR" sz="1200" dirty="0" smtClean="0">
                <a:latin typeface="+mj-lt"/>
              </a:rPr>
              <a:t>Kişi bu evrede kullandığı maddeyi bırakmıştır. Ancak bu evrede tekrar başlama riski vardır.</a:t>
            </a:r>
            <a:endParaRPr lang="en-US" sz="1200" dirty="0">
              <a:latin typeface="+mj-lt"/>
            </a:endParaRPr>
          </a:p>
        </p:txBody>
      </p:sp>
      <p:sp>
        <p:nvSpPr>
          <p:cNvPr id="19" name="18 Metin kutusu"/>
          <p:cNvSpPr txBox="1"/>
          <p:nvPr/>
        </p:nvSpPr>
        <p:spPr>
          <a:xfrm>
            <a:off x="1115616" y="3831431"/>
            <a:ext cx="2376263" cy="461665"/>
          </a:xfrm>
          <a:prstGeom prst="rect">
            <a:avLst/>
          </a:prstGeom>
          <a:solidFill>
            <a:schemeClr val="bg1"/>
          </a:solidFill>
        </p:spPr>
        <p:txBody>
          <a:bodyPr wrap="square" rtlCol="0">
            <a:spAutoFit/>
          </a:bodyPr>
          <a:lstStyle/>
          <a:p>
            <a:pPr algn="ctr"/>
            <a:r>
              <a:rPr lang="tr-TR" sz="1200" dirty="0" smtClean="0">
                <a:latin typeface="+mj-lt"/>
              </a:rPr>
              <a:t>Tekrar madde kullanmaya başlamıştır</a:t>
            </a:r>
            <a:endParaRPr lang="en-US" sz="1200" dirty="0">
              <a:latin typeface="+mj-lt"/>
            </a:endParaRPr>
          </a:p>
        </p:txBody>
      </p:sp>
      <p:sp>
        <p:nvSpPr>
          <p:cNvPr id="20" name="19 Metin kutusu"/>
          <p:cNvSpPr txBox="1"/>
          <p:nvPr/>
        </p:nvSpPr>
        <p:spPr>
          <a:xfrm>
            <a:off x="1259632" y="5445224"/>
            <a:ext cx="2376263" cy="646331"/>
          </a:xfrm>
          <a:prstGeom prst="rect">
            <a:avLst/>
          </a:prstGeom>
          <a:solidFill>
            <a:schemeClr val="bg1"/>
          </a:solidFill>
        </p:spPr>
        <p:txBody>
          <a:bodyPr wrap="square" rtlCol="0">
            <a:spAutoFit/>
          </a:bodyPr>
          <a:lstStyle/>
          <a:p>
            <a:pPr algn="ctr"/>
            <a:r>
              <a:rPr lang="tr-TR" sz="1200" dirty="0" smtClean="0">
                <a:latin typeface="+mj-lt"/>
              </a:rPr>
              <a:t>Kişi maddeyi bir önceki evrede bırakmış, bu evrede ise temizliğini sürdürmektedir. </a:t>
            </a:r>
            <a:endParaRPr lang="en-US" sz="1200" dirty="0">
              <a:latin typeface="+mj-lt"/>
            </a:endParaRPr>
          </a:p>
        </p:txBody>
      </p:sp>
    </p:spTree>
    <p:extLst>
      <p:ext uri="{BB962C8B-B14F-4D97-AF65-F5344CB8AC3E}">
        <p14:creationId xmlns="" xmlns:p14="http://schemas.microsoft.com/office/powerpoint/2010/main" val="98664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8" presetClass="emph" presetSubtype="0" repeatCount="indefinite" fill="hold" nodeType="withEffect">
                                  <p:stCondLst>
                                    <p:cond delay="0"/>
                                  </p:stCondLst>
                                  <p:childTnLst>
                                    <p:animRot by="21600000">
                                      <p:cBhvr>
                                        <p:cTn id="68" dur="50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7239000" cy="1143000"/>
          </a:xfrm>
        </p:spPr>
        <p:txBody>
          <a:bodyPr/>
          <a:lstStyle/>
          <a:p>
            <a:r>
              <a:rPr lang="tr-TR" dirty="0" smtClean="0">
                <a:solidFill>
                  <a:schemeClr val="accent4">
                    <a:lumMod val="75000"/>
                  </a:schemeClr>
                </a:solidFill>
              </a:rPr>
              <a:t>Aileye yardım</a:t>
            </a:r>
            <a:endParaRPr lang="tr-TR" dirty="0">
              <a:solidFill>
                <a:schemeClr val="accent4">
                  <a:lumMod val="75000"/>
                </a:schemeClr>
              </a:solidFill>
            </a:endParaRPr>
          </a:p>
        </p:txBody>
      </p:sp>
      <p:sp>
        <p:nvSpPr>
          <p:cNvPr id="3" name="2 İçerik Yer Tutucusu"/>
          <p:cNvSpPr>
            <a:spLocks noGrp="1"/>
          </p:cNvSpPr>
          <p:nvPr>
            <p:ph idx="1"/>
          </p:nvPr>
        </p:nvSpPr>
        <p:spPr/>
        <p:txBody>
          <a:bodyPr/>
          <a:lstStyle/>
          <a:p>
            <a:r>
              <a:rPr lang="tr-TR" b="1" u="sng" dirty="0" smtClean="0">
                <a:solidFill>
                  <a:schemeClr val="accent4">
                    <a:lumMod val="75000"/>
                  </a:schemeClr>
                </a:solidFill>
              </a:rPr>
              <a:t>Nasıl yardımcı olunabilir:</a:t>
            </a:r>
          </a:p>
          <a:p>
            <a:endParaRPr lang="tr-TR" dirty="0" smtClean="0"/>
          </a:p>
          <a:p>
            <a:pPr marL="514350" indent="-514350">
              <a:buAutoNum type="alphaLcParenR"/>
            </a:pPr>
            <a:r>
              <a:rPr lang="tr-TR" dirty="0" smtClean="0"/>
              <a:t>Yargılamadan dinleyerek</a:t>
            </a:r>
          </a:p>
          <a:p>
            <a:pPr marL="514350" indent="-514350">
              <a:buAutoNum type="alphaLcParenR"/>
            </a:pPr>
            <a:endParaRPr lang="tr-TR" dirty="0" smtClean="0"/>
          </a:p>
          <a:p>
            <a:pPr marL="514350" indent="-514350">
              <a:buAutoNum type="alphaLcParenR"/>
            </a:pPr>
            <a:r>
              <a:rPr lang="tr-TR" dirty="0" smtClean="0"/>
              <a:t>Bilgi vererek</a:t>
            </a:r>
          </a:p>
          <a:p>
            <a:pPr marL="514350" indent="-514350">
              <a:buAutoNum type="alphaLcParenR"/>
            </a:pPr>
            <a:endParaRPr lang="tr-TR" dirty="0" smtClean="0"/>
          </a:p>
          <a:p>
            <a:pPr marL="514350" indent="-514350">
              <a:buAutoNum type="alphaLcParenR"/>
            </a:pPr>
            <a:r>
              <a:rPr lang="tr-TR" dirty="0" smtClean="0"/>
              <a:t>Sorunla başa çıkmaları için doğrudan olmayan yollarla danışmanlık yaparak </a:t>
            </a:r>
          </a:p>
          <a:p>
            <a:pPr marL="514350" indent="-514350">
              <a:buAutoNum type="alphaLcParenR"/>
            </a:pPr>
            <a:endParaRPr lang="tr-TR" dirty="0" smtClean="0"/>
          </a:p>
          <a:p>
            <a:pPr marL="514350" indent="-514350">
              <a:buAutoNum type="alphaLcParenR"/>
            </a:pPr>
            <a:r>
              <a:rPr lang="tr-TR" dirty="0" smtClean="0"/>
              <a:t>Sosyal destek ve yardımlaşmayı artırarak</a:t>
            </a: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4 Grup"/>
          <p:cNvGrpSpPr/>
          <p:nvPr/>
        </p:nvGrpSpPr>
        <p:grpSpPr>
          <a:xfrm>
            <a:off x="552525" y="764863"/>
            <a:ext cx="4369331" cy="1727311"/>
            <a:chOff x="609120" y="843119"/>
            <a:chExt cx="4816884" cy="1904041"/>
          </a:xfrm>
        </p:grpSpPr>
        <p:pic>
          <p:nvPicPr>
            <p:cNvPr id="3" name="Picture 2"/>
            <p:cNvPicPr>
              <a:picLocks noChangeAspect="1"/>
            </p:cNvPicPr>
            <p:nvPr/>
          </p:nvPicPr>
          <p:blipFill>
            <a:blip r:embed="rId3" cstate="print">
              <a:lum/>
              <a:alphaModFix/>
            </a:blip>
            <a:srcRect/>
            <a:stretch>
              <a:fillRect/>
            </a:stretch>
          </p:blipFill>
          <p:spPr>
            <a:xfrm>
              <a:off x="912239" y="1239840"/>
              <a:ext cx="1503360" cy="1442160"/>
            </a:xfrm>
            <a:prstGeom prst="rect">
              <a:avLst/>
            </a:prstGeom>
            <a:noFill/>
            <a:ln>
              <a:noFill/>
            </a:ln>
          </p:spPr>
        </p:pic>
        <p:pic>
          <p:nvPicPr>
            <p:cNvPr id="4" name="Picture 4"/>
            <p:cNvPicPr>
              <a:picLocks noChangeAspect="1"/>
            </p:cNvPicPr>
            <p:nvPr/>
          </p:nvPicPr>
          <p:blipFill>
            <a:blip r:embed="rId4" cstate="print">
              <a:lum/>
              <a:alphaModFix/>
            </a:blip>
            <a:srcRect/>
            <a:stretch>
              <a:fillRect/>
            </a:stretch>
          </p:blipFill>
          <p:spPr>
            <a:xfrm>
              <a:off x="3690720" y="1636920"/>
              <a:ext cx="789840" cy="1110240"/>
            </a:xfrm>
            <a:prstGeom prst="rect">
              <a:avLst/>
            </a:prstGeom>
            <a:noFill/>
            <a:ln>
              <a:noFill/>
            </a:ln>
          </p:spPr>
        </p:pic>
        <p:sp>
          <p:nvSpPr>
            <p:cNvPr id="5" name="4 Metin kutusu"/>
            <p:cNvSpPr/>
            <p:nvPr/>
          </p:nvSpPr>
          <p:spPr>
            <a:xfrm>
              <a:off x="2821320" y="1715760"/>
              <a:ext cx="382044" cy="45775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hangingPunct="0"/>
              <a:r>
                <a:rPr lang="de-DE" sz="2200" b="1">
                  <a:latin typeface="Arial" pitchFamily="18"/>
                  <a:ea typeface="Andale Sans UI" pitchFamily="2"/>
                  <a:cs typeface="Tahoma" pitchFamily="2"/>
                </a:rPr>
                <a:t>+</a:t>
              </a:r>
            </a:p>
          </p:txBody>
        </p:sp>
        <p:sp>
          <p:nvSpPr>
            <p:cNvPr id="6" name="5 Metin kutusu"/>
            <p:cNvSpPr/>
            <p:nvPr/>
          </p:nvSpPr>
          <p:spPr>
            <a:xfrm>
              <a:off x="609120" y="843119"/>
              <a:ext cx="1922971" cy="3602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hangingPunct="0"/>
              <a:r>
                <a:rPr lang="de-DE" sz="1600">
                  <a:latin typeface="Arial" pitchFamily="18"/>
                  <a:ea typeface="Andale Sans UI" pitchFamily="2"/>
                  <a:cs typeface="Tahoma" pitchFamily="2"/>
                </a:rPr>
                <a:t>Tansiyon Hastası</a:t>
              </a:r>
            </a:p>
          </p:txBody>
        </p:sp>
        <p:sp>
          <p:nvSpPr>
            <p:cNvPr id="7" name="6 Metin kutusu"/>
            <p:cNvSpPr/>
            <p:nvPr/>
          </p:nvSpPr>
          <p:spPr>
            <a:xfrm>
              <a:off x="3869999" y="843119"/>
              <a:ext cx="569083" cy="3602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hangingPunct="0"/>
              <a:r>
                <a:rPr lang="de-DE" sz="1600">
                  <a:latin typeface="Arial" pitchFamily="18"/>
                  <a:ea typeface="Andale Sans UI" pitchFamily="2"/>
                  <a:cs typeface="Tahoma" pitchFamily="2"/>
                </a:rPr>
                <a:t>Tuz</a:t>
              </a:r>
            </a:p>
          </p:txBody>
        </p:sp>
        <p:sp>
          <p:nvSpPr>
            <p:cNvPr id="8" name="7 Metin kutusu"/>
            <p:cNvSpPr/>
            <p:nvPr/>
          </p:nvSpPr>
          <p:spPr>
            <a:xfrm>
              <a:off x="5043960" y="1715760"/>
              <a:ext cx="382044" cy="45775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hangingPunct="0"/>
              <a:r>
                <a:rPr lang="de-DE" sz="2200" b="1">
                  <a:latin typeface="Arial" pitchFamily="18"/>
                  <a:ea typeface="Andale Sans UI" pitchFamily="2"/>
                  <a:cs typeface="Tahoma" pitchFamily="2"/>
                </a:rPr>
                <a:t>=</a:t>
              </a:r>
            </a:p>
          </p:txBody>
        </p:sp>
      </p:grpSp>
      <p:sp>
        <p:nvSpPr>
          <p:cNvPr id="9" name="8 Metin kutusu"/>
          <p:cNvSpPr/>
          <p:nvPr/>
        </p:nvSpPr>
        <p:spPr>
          <a:xfrm>
            <a:off x="5730647" y="1628355"/>
            <a:ext cx="2060391" cy="4268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639" tIns="40820" rIns="81639" bIns="40820" anchor="t" compatLnSpc="0">
            <a:spAutoFit/>
          </a:bodyPr>
          <a:lstStyle/>
          <a:p>
            <a:r>
              <a:rPr lang="de-DE" sz="2200" b="1">
                <a:solidFill>
                  <a:srgbClr val="000000"/>
                </a:solidFill>
                <a:latin typeface="Calibri" pitchFamily="18"/>
                <a:ea typeface="Andale Sans UI" pitchFamily="2"/>
                <a:cs typeface="Tahoma" pitchFamily="2"/>
              </a:rPr>
              <a:t>Yüksek Tansiyon</a:t>
            </a:r>
          </a:p>
        </p:txBody>
      </p:sp>
      <p:grpSp>
        <p:nvGrpSpPr>
          <p:cNvPr id="10" name="25 Grup"/>
          <p:cNvGrpSpPr/>
          <p:nvPr/>
        </p:nvGrpSpPr>
        <p:grpSpPr>
          <a:xfrm>
            <a:off x="552525" y="2492174"/>
            <a:ext cx="4369331" cy="1728617"/>
            <a:chOff x="609120" y="2747160"/>
            <a:chExt cx="4816884" cy="1905480"/>
          </a:xfrm>
        </p:grpSpPr>
        <p:pic>
          <p:nvPicPr>
            <p:cNvPr id="11" name="Picture 2"/>
            <p:cNvPicPr>
              <a:picLocks noChangeAspect="1"/>
            </p:cNvPicPr>
            <p:nvPr/>
          </p:nvPicPr>
          <p:blipFill>
            <a:blip r:embed="rId3" cstate="print">
              <a:lum/>
              <a:alphaModFix/>
            </a:blip>
            <a:srcRect/>
            <a:stretch>
              <a:fillRect/>
            </a:stretch>
          </p:blipFill>
          <p:spPr>
            <a:xfrm>
              <a:off x="912239" y="3144600"/>
              <a:ext cx="1503360" cy="1443240"/>
            </a:xfrm>
            <a:prstGeom prst="rect">
              <a:avLst/>
            </a:prstGeom>
            <a:noFill/>
            <a:ln>
              <a:noFill/>
            </a:ln>
          </p:spPr>
        </p:pic>
        <p:pic>
          <p:nvPicPr>
            <p:cNvPr id="12" name="Picture 4"/>
            <p:cNvPicPr>
              <a:picLocks noChangeAspect="1"/>
            </p:cNvPicPr>
            <p:nvPr/>
          </p:nvPicPr>
          <p:blipFill>
            <a:blip r:embed="rId4" cstate="print">
              <a:lum/>
              <a:alphaModFix/>
            </a:blip>
            <a:srcRect/>
            <a:stretch>
              <a:fillRect/>
            </a:stretch>
          </p:blipFill>
          <p:spPr>
            <a:xfrm>
              <a:off x="3690720" y="3541320"/>
              <a:ext cx="789840" cy="1111320"/>
            </a:xfrm>
            <a:prstGeom prst="rect">
              <a:avLst/>
            </a:prstGeom>
            <a:noFill/>
            <a:ln>
              <a:noFill/>
            </a:ln>
          </p:spPr>
        </p:pic>
        <p:sp>
          <p:nvSpPr>
            <p:cNvPr id="13" name="11 Metin kutusu"/>
            <p:cNvSpPr/>
            <p:nvPr/>
          </p:nvSpPr>
          <p:spPr>
            <a:xfrm>
              <a:off x="2821320" y="3620520"/>
              <a:ext cx="382044" cy="45775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hangingPunct="0"/>
              <a:r>
                <a:rPr lang="de-DE" sz="2200" b="1">
                  <a:latin typeface="Arial" pitchFamily="18"/>
                  <a:ea typeface="Andale Sans UI" pitchFamily="2"/>
                  <a:cs typeface="Tahoma" pitchFamily="2"/>
                </a:rPr>
                <a:t>+</a:t>
              </a:r>
            </a:p>
          </p:txBody>
        </p:sp>
        <p:sp>
          <p:nvSpPr>
            <p:cNvPr id="14" name="12 Metin kutusu"/>
            <p:cNvSpPr/>
            <p:nvPr/>
          </p:nvSpPr>
          <p:spPr>
            <a:xfrm>
              <a:off x="609120" y="2747160"/>
              <a:ext cx="1922971" cy="3602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hangingPunct="0"/>
              <a:r>
                <a:rPr lang="de-DE" sz="1600">
                  <a:latin typeface="Arial" pitchFamily="18"/>
                  <a:ea typeface="Andale Sans UI" pitchFamily="2"/>
                  <a:cs typeface="Tahoma" pitchFamily="2"/>
                </a:rPr>
                <a:t>Tansiyon Hastası</a:t>
              </a:r>
            </a:p>
          </p:txBody>
        </p:sp>
        <p:sp>
          <p:nvSpPr>
            <p:cNvPr id="15" name="13 Metin kutusu"/>
            <p:cNvSpPr/>
            <p:nvPr/>
          </p:nvSpPr>
          <p:spPr>
            <a:xfrm>
              <a:off x="3269880" y="2747160"/>
              <a:ext cx="1461803" cy="3602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hangingPunct="0"/>
              <a:r>
                <a:rPr lang="de-DE" sz="1600">
                  <a:latin typeface="Arial" pitchFamily="18"/>
                  <a:ea typeface="Andale Sans UI" pitchFamily="2"/>
                  <a:cs typeface="Tahoma" pitchFamily="2"/>
                </a:rPr>
                <a:t>Tuzsuz diyet</a:t>
              </a:r>
            </a:p>
          </p:txBody>
        </p:sp>
        <p:sp>
          <p:nvSpPr>
            <p:cNvPr id="16" name="14 Metin kutusu"/>
            <p:cNvSpPr/>
            <p:nvPr/>
          </p:nvSpPr>
          <p:spPr>
            <a:xfrm>
              <a:off x="5043960" y="3620520"/>
              <a:ext cx="382044" cy="45775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hangingPunct="0"/>
              <a:r>
                <a:rPr lang="de-DE" sz="2200" b="1">
                  <a:latin typeface="Arial" pitchFamily="18"/>
                  <a:ea typeface="Andale Sans UI" pitchFamily="2"/>
                  <a:cs typeface="Tahoma" pitchFamily="2"/>
                </a:rPr>
                <a:t>=</a:t>
              </a:r>
            </a:p>
          </p:txBody>
        </p:sp>
      </p:grpSp>
      <p:sp>
        <p:nvSpPr>
          <p:cNvPr id="17" name="15 Metin kutusu"/>
          <p:cNvSpPr/>
          <p:nvPr/>
        </p:nvSpPr>
        <p:spPr>
          <a:xfrm>
            <a:off x="5684276" y="3357624"/>
            <a:ext cx="2129000" cy="4268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639" tIns="40820" rIns="81639" bIns="40820" anchor="t" compatLnSpc="0">
            <a:spAutoFit/>
          </a:bodyPr>
          <a:lstStyle/>
          <a:p>
            <a:r>
              <a:rPr lang="de-DE" sz="2200" b="1">
                <a:solidFill>
                  <a:srgbClr val="000000"/>
                </a:solidFill>
                <a:latin typeface="Calibri" pitchFamily="18"/>
                <a:ea typeface="Andale Sans UI" pitchFamily="2"/>
                <a:cs typeface="Tahoma" pitchFamily="2"/>
              </a:rPr>
              <a:t>Normal Tansiyon</a:t>
            </a:r>
          </a:p>
        </p:txBody>
      </p:sp>
      <p:grpSp>
        <p:nvGrpSpPr>
          <p:cNvPr id="18" name="26 Grup"/>
          <p:cNvGrpSpPr/>
          <p:nvPr/>
        </p:nvGrpSpPr>
        <p:grpSpPr>
          <a:xfrm>
            <a:off x="552525" y="4652863"/>
            <a:ext cx="4369331" cy="1728618"/>
            <a:chOff x="609120" y="5128919"/>
            <a:chExt cx="4816884" cy="1905481"/>
          </a:xfrm>
        </p:grpSpPr>
        <p:pic>
          <p:nvPicPr>
            <p:cNvPr id="19" name="Picture 2"/>
            <p:cNvPicPr>
              <a:picLocks noChangeAspect="1"/>
            </p:cNvPicPr>
            <p:nvPr/>
          </p:nvPicPr>
          <p:blipFill>
            <a:blip r:embed="rId3" cstate="print">
              <a:lum/>
              <a:alphaModFix/>
            </a:blip>
            <a:srcRect/>
            <a:stretch>
              <a:fillRect/>
            </a:stretch>
          </p:blipFill>
          <p:spPr>
            <a:xfrm>
              <a:off x="912239" y="5525640"/>
              <a:ext cx="1503360" cy="1443600"/>
            </a:xfrm>
            <a:prstGeom prst="rect">
              <a:avLst/>
            </a:prstGeom>
            <a:noFill/>
            <a:ln>
              <a:noFill/>
            </a:ln>
          </p:spPr>
        </p:pic>
        <p:pic>
          <p:nvPicPr>
            <p:cNvPr id="20" name="Picture 4"/>
            <p:cNvPicPr>
              <a:picLocks noChangeAspect="1"/>
            </p:cNvPicPr>
            <p:nvPr/>
          </p:nvPicPr>
          <p:blipFill>
            <a:blip r:embed="rId4" cstate="print">
              <a:lum/>
              <a:alphaModFix/>
            </a:blip>
            <a:srcRect/>
            <a:stretch>
              <a:fillRect/>
            </a:stretch>
          </p:blipFill>
          <p:spPr>
            <a:xfrm>
              <a:off x="3690720" y="5923080"/>
              <a:ext cx="789840" cy="1111320"/>
            </a:xfrm>
            <a:prstGeom prst="rect">
              <a:avLst/>
            </a:prstGeom>
            <a:noFill/>
            <a:ln>
              <a:noFill/>
            </a:ln>
          </p:spPr>
        </p:pic>
        <p:sp>
          <p:nvSpPr>
            <p:cNvPr id="21" name="18 Metin kutusu"/>
            <p:cNvSpPr/>
            <p:nvPr/>
          </p:nvSpPr>
          <p:spPr>
            <a:xfrm>
              <a:off x="2821320" y="6002280"/>
              <a:ext cx="382044" cy="45775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hangingPunct="0"/>
              <a:r>
                <a:rPr lang="de-DE" sz="2200" b="1">
                  <a:latin typeface="Arial" pitchFamily="18"/>
                  <a:ea typeface="Andale Sans UI" pitchFamily="2"/>
                  <a:cs typeface="Tahoma" pitchFamily="2"/>
                </a:rPr>
                <a:t>+</a:t>
              </a:r>
            </a:p>
          </p:txBody>
        </p:sp>
        <p:sp>
          <p:nvSpPr>
            <p:cNvPr id="22" name="19 Metin kutusu"/>
            <p:cNvSpPr/>
            <p:nvPr/>
          </p:nvSpPr>
          <p:spPr>
            <a:xfrm>
              <a:off x="609120" y="5128919"/>
              <a:ext cx="1922971" cy="3602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hangingPunct="0"/>
              <a:r>
                <a:rPr lang="de-DE" sz="1600">
                  <a:latin typeface="Arial" pitchFamily="18"/>
                  <a:ea typeface="Andale Sans UI" pitchFamily="2"/>
                  <a:cs typeface="Tahoma" pitchFamily="2"/>
                </a:rPr>
                <a:t>Tansiyon Hastası</a:t>
              </a:r>
            </a:p>
          </p:txBody>
        </p:sp>
        <p:sp>
          <p:nvSpPr>
            <p:cNvPr id="23" name="20 Metin kutusu"/>
            <p:cNvSpPr/>
            <p:nvPr/>
          </p:nvSpPr>
          <p:spPr>
            <a:xfrm>
              <a:off x="3869999" y="5128919"/>
              <a:ext cx="569083" cy="3602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hangingPunct="0"/>
              <a:r>
                <a:rPr lang="de-DE" sz="1600">
                  <a:latin typeface="Arial" pitchFamily="18"/>
                  <a:ea typeface="Andale Sans UI" pitchFamily="2"/>
                  <a:cs typeface="Tahoma" pitchFamily="2"/>
                </a:rPr>
                <a:t>Tuz</a:t>
              </a:r>
            </a:p>
          </p:txBody>
        </p:sp>
        <p:sp>
          <p:nvSpPr>
            <p:cNvPr id="24" name="21 Metin kutusu"/>
            <p:cNvSpPr/>
            <p:nvPr/>
          </p:nvSpPr>
          <p:spPr>
            <a:xfrm>
              <a:off x="5043960" y="6002280"/>
              <a:ext cx="382044" cy="45775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hangingPunct="0"/>
              <a:r>
                <a:rPr lang="de-DE" sz="2200" b="1">
                  <a:latin typeface="Arial" pitchFamily="18"/>
                  <a:ea typeface="Andale Sans UI" pitchFamily="2"/>
                  <a:cs typeface="Tahoma" pitchFamily="2"/>
                </a:rPr>
                <a:t>=</a:t>
              </a:r>
            </a:p>
          </p:txBody>
        </p:sp>
      </p:grpSp>
      <p:sp>
        <p:nvSpPr>
          <p:cNvPr id="25" name="22 Metin kutusu"/>
          <p:cNvSpPr/>
          <p:nvPr/>
        </p:nvSpPr>
        <p:spPr>
          <a:xfrm>
            <a:off x="5730647" y="5516682"/>
            <a:ext cx="2060391" cy="4268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639" tIns="40820" rIns="81639" bIns="40820" anchor="t" compatLnSpc="0">
            <a:spAutoFit/>
          </a:bodyPr>
          <a:lstStyle/>
          <a:p>
            <a:r>
              <a:rPr lang="de-DE" sz="2200" b="1">
                <a:solidFill>
                  <a:srgbClr val="000000"/>
                </a:solidFill>
                <a:latin typeface="Calibri" pitchFamily="18"/>
                <a:ea typeface="Andale Sans UI" pitchFamily="2"/>
                <a:cs typeface="Tahoma" pitchFamily="2"/>
              </a:rPr>
              <a:t>Yüksek Tansiyon</a:t>
            </a:r>
          </a:p>
        </p:txBody>
      </p:sp>
      <p:sp>
        <p:nvSpPr>
          <p:cNvPr id="26" name="23 Metin kutusu"/>
          <p:cNvSpPr/>
          <p:nvPr/>
        </p:nvSpPr>
        <p:spPr>
          <a:xfrm>
            <a:off x="2599348" y="4365795"/>
            <a:ext cx="3032965" cy="3328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639" tIns="40820" rIns="81639" bIns="40820" anchor="t" compatLnSpc="0">
            <a:spAutoFit/>
          </a:bodyPr>
          <a:lstStyle/>
          <a:p>
            <a:r>
              <a:rPr lang="de-DE" sz="1600" b="1">
                <a:solidFill>
                  <a:srgbClr val="FF0000"/>
                </a:solidFill>
                <a:latin typeface="Calibri" pitchFamily="18"/>
                <a:ea typeface="Andale Sans UI" pitchFamily="2"/>
                <a:cs typeface="Tahoma" pitchFamily="2"/>
              </a:rPr>
              <a:t>5 yıl böyle devam ettikten sonra…</a:t>
            </a:r>
          </a:p>
        </p:txBody>
      </p:sp>
      <p:sp>
        <p:nvSpPr>
          <p:cNvPr id="27" name="27 Metin kutusu"/>
          <p:cNvSpPr/>
          <p:nvPr/>
        </p:nvSpPr>
        <p:spPr>
          <a:xfrm>
            <a:off x="3490178" y="2997401"/>
            <a:ext cx="546259" cy="92773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639" tIns="40820" rIns="81639" bIns="40820" anchor="t" compatLnSpc="0">
            <a:spAutoFit/>
          </a:bodyPr>
          <a:lstStyle/>
          <a:p>
            <a:r>
              <a:rPr lang="de-DE" sz="5400" b="1" dirty="0">
                <a:solidFill>
                  <a:srgbClr val="FF0000"/>
                </a:solidFill>
                <a:latin typeface="Calibri" pitchFamily="18"/>
                <a:ea typeface="Andale Sans UI" pitchFamily="2"/>
                <a:cs typeface="Tahoma" pitchFamily="2"/>
              </a:rPr>
              <a:t>X</a:t>
            </a:r>
          </a:p>
        </p:txBody>
      </p:sp>
      <p:sp>
        <p:nvSpPr>
          <p:cNvPr id="28" name="28 Metin kutusu"/>
          <p:cNvSpPr/>
          <p:nvPr/>
        </p:nvSpPr>
        <p:spPr>
          <a:xfrm>
            <a:off x="2329943" y="6309305"/>
            <a:ext cx="5946170" cy="3328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9" tIns="40820" rIns="81639" bIns="40820" anchor="t" compatLnSpc="0">
            <a:spAutoFit/>
          </a:bodyPr>
          <a:lstStyle/>
          <a:p>
            <a:r>
              <a:rPr lang="de-DE" sz="1600" b="1">
                <a:solidFill>
                  <a:srgbClr val="FF0000"/>
                </a:solidFill>
                <a:latin typeface="Calibri" pitchFamily="18"/>
                <a:ea typeface="Andale Sans UI" pitchFamily="2"/>
                <a:cs typeface="Tahoma" pitchFamily="2"/>
              </a:rPr>
              <a:t>ÇÜNKÜ SİSTEM ARTIK BİR KERE BOZULMUŞTUR…</a:t>
            </a:r>
          </a:p>
        </p:txBody>
      </p:sp>
    </p:spTree>
    <p:extLst>
      <p:ext uri="{BB962C8B-B14F-4D97-AF65-F5344CB8AC3E}">
        <p14:creationId xmlns="" xmlns:p14="http://schemas.microsoft.com/office/powerpoint/2010/main" val="307363259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erih\Desktop\imag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1412776"/>
            <a:ext cx="5112568" cy="35929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67416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457200" y="878265"/>
            <a:ext cx="7239000" cy="58477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dirty="0">
                <a:solidFill>
                  <a:schemeClr val="accent4">
                    <a:lumMod val="75000"/>
                  </a:schemeClr>
                </a:solidFill>
              </a:rPr>
              <a:t>...</a:t>
            </a:r>
            <a:r>
              <a:rPr lang="de-DE" dirty="0" err="1">
                <a:solidFill>
                  <a:schemeClr val="accent4">
                    <a:lumMod val="75000"/>
                  </a:schemeClr>
                </a:solidFill>
              </a:rPr>
              <a:t>ve</a:t>
            </a:r>
            <a:r>
              <a:rPr lang="de-DE" dirty="0">
                <a:solidFill>
                  <a:schemeClr val="accent4">
                    <a:lumMod val="75000"/>
                  </a:schemeClr>
                </a:solidFill>
              </a:rPr>
              <a:t> </a:t>
            </a:r>
            <a:r>
              <a:rPr lang="de-DE" dirty="0" err="1">
                <a:solidFill>
                  <a:schemeClr val="accent4">
                    <a:lumMod val="75000"/>
                  </a:schemeClr>
                </a:solidFill>
              </a:rPr>
              <a:t>oyun</a:t>
            </a:r>
            <a:r>
              <a:rPr lang="de-DE" dirty="0">
                <a:solidFill>
                  <a:schemeClr val="accent4">
                    <a:lumMod val="75000"/>
                  </a:schemeClr>
                </a:solidFill>
              </a:rPr>
              <a:t> </a:t>
            </a:r>
            <a:r>
              <a:rPr lang="de-DE" dirty="0" err="1">
                <a:solidFill>
                  <a:schemeClr val="accent4">
                    <a:lumMod val="75000"/>
                  </a:schemeClr>
                </a:solidFill>
              </a:rPr>
              <a:t>başlar</a:t>
            </a:r>
            <a:endParaRPr lang="de-DE" dirty="0">
              <a:solidFill>
                <a:schemeClr val="accent4">
                  <a:lumMod val="75000"/>
                </a:schemeClr>
              </a:solidFill>
            </a:endParaRPr>
          </a:p>
        </p:txBody>
      </p:sp>
      <p:pic>
        <p:nvPicPr>
          <p:cNvPr id="3" name="Resim 2"/>
          <p:cNvPicPr>
            <a:picLocks noChangeAspect="1"/>
          </p:cNvPicPr>
          <p:nvPr/>
        </p:nvPicPr>
        <p:blipFill>
          <a:blip r:embed="rId3" cstate="print">
            <a:lum/>
            <a:alphaModFix/>
          </a:blip>
          <a:srcRect/>
          <a:stretch>
            <a:fillRect/>
          </a:stretch>
        </p:blipFill>
        <p:spPr>
          <a:xfrm>
            <a:off x="1395027" y="1796220"/>
            <a:ext cx="6442201" cy="4072847"/>
          </a:xfrm>
          <a:prstGeom prst="rect">
            <a:avLst/>
          </a:prstGeom>
          <a:noFill/>
          <a:ln>
            <a:noFill/>
          </a:ln>
        </p:spPr>
      </p:pic>
    </p:spTree>
    <p:extLst>
      <p:ext uri="{BB962C8B-B14F-4D97-AF65-F5344CB8AC3E}">
        <p14:creationId xmlns="" xmlns:p14="http://schemas.microsoft.com/office/powerpoint/2010/main" val="159901144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457200" y="878265"/>
            <a:ext cx="7239000" cy="58477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dirty="0" err="1">
                <a:solidFill>
                  <a:schemeClr val="accent4">
                    <a:lumMod val="75000"/>
                  </a:schemeClr>
                </a:solidFill>
              </a:rPr>
              <a:t>Elde</a:t>
            </a:r>
            <a:r>
              <a:rPr lang="de-DE" dirty="0">
                <a:solidFill>
                  <a:schemeClr val="accent4">
                    <a:lumMod val="75000"/>
                  </a:schemeClr>
                </a:solidFill>
              </a:rPr>
              <a:t> </a:t>
            </a:r>
            <a:r>
              <a:rPr lang="de-DE" dirty="0" err="1">
                <a:solidFill>
                  <a:schemeClr val="accent4">
                    <a:lumMod val="75000"/>
                  </a:schemeClr>
                </a:solidFill>
              </a:rPr>
              <a:t>somut</a:t>
            </a:r>
            <a:r>
              <a:rPr lang="de-DE" dirty="0">
                <a:solidFill>
                  <a:schemeClr val="accent4">
                    <a:lumMod val="75000"/>
                  </a:schemeClr>
                </a:solidFill>
              </a:rPr>
              <a:t> </a:t>
            </a:r>
            <a:r>
              <a:rPr lang="de-DE" dirty="0" err="1">
                <a:solidFill>
                  <a:schemeClr val="accent4">
                    <a:lumMod val="75000"/>
                  </a:schemeClr>
                </a:solidFill>
              </a:rPr>
              <a:t>veriler</a:t>
            </a:r>
            <a:r>
              <a:rPr lang="de-DE" dirty="0">
                <a:solidFill>
                  <a:schemeClr val="accent4">
                    <a:lumMod val="75000"/>
                  </a:schemeClr>
                </a:solidFill>
              </a:rPr>
              <a:t> </a:t>
            </a:r>
            <a:r>
              <a:rPr lang="de-DE" dirty="0" err="1">
                <a:solidFill>
                  <a:schemeClr val="accent4">
                    <a:lumMod val="75000"/>
                  </a:schemeClr>
                </a:solidFill>
              </a:rPr>
              <a:t>varsa</a:t>
            </a:r>
            <a:endParaRPr lang="de-DE" dirty="0">
              <a:solidFill>
                <a:schemeClr val="accent4">
                  <a:lumMod val="75000"/>
                </a:schemeClr>
              </a:solidFill>
            </a:endParaRPr>
          </a:p>
        </p:txBody>
      </p:sp>
      <p:sp>
        <p:nvSpPr>
          <p:cNvPr id="3" name="Metin Yer Tutucusu 2"/>
          <p:cNvSpPr txBox="1">
            <a:spLocks noGrp="1"/>
          </p:cNvSpPr>
          <p:nvPr>
            <p:ph type="body" idx="4294967295"/>
          </p:nvPr>
        </p:nvSpPr>
        <p:spPr>
          <a:xfrm>
            <a:off x="457171" y="1604841"/>
            <a:ext cx="4015273" cy="4526148"/>
          </a:xfrm>
        </p:spPr>
        <p:txBody>
          <a:bodyPr lIns="82945" tIns="41473" rIns="82945" bIns="41473">
            <a:normAutofit lnSpcReduction="10000"/>
          </a:bodyPr>
          <a:lstStyle>
            <a:defPPr marL="432000" marR="0" lvl="0" indent="-324000">
              <a:spcBef>
                <a:spcPts val="0"/>
              </a:spcBef>
              <a:spcAft>
                <a:spcPts val="1414"/>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de-DE"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de-DE"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de-DE"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de-DE"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lvl="0">
              <a:buNone/>
            </a:pPr>
            <a:endParaRPr lang="de-DE" dirty="0"/>
          </a:p>
          <a:p>
            <a:pPr lvl="0"/>
            <a:r>
              <a:rPr lang="de-DE" dirty="0" err="1"/>
              <a:t>Konuşun</a:t>
            </a:r>
            <a:r>
              <a:rPr lang="de-DE" dirty="0"/>
              <a:t>:</a:t>
            </a:r>
          </a:p>
          <a:p>
            <a:pPr lvl="1" rtl="0" hangingPunct="0"/>
            <a:r>
              <a:rPr lang="de-DE" dirty="0" err="1">
                <a:solidFill>
                  <a:schemeClr val="tx1"/>
                </a:solidFill>
              </a:rPr>
              <a:t>Siz</a:t>
            </a:r>
            <a:r>
              <a:rPr lang="de-DE" dirty="0">
                <a:solidFill>
                  <a:schemeClr val="tx1"/>
                </a:solidFill>
              </a:rPr>
              <a:t> </a:t>
            </a:r>
            <a:r>
              <a:rPr lang="de-DE" dirty="0" err="1">
                <a:solidFill>
                  <a:schemeClr val="tx1"/>
                </a:solidFill>
              </a:rPr>
              <a:t>sakinken</a:t>
            </a:r>
            <a:r>
              <a:rPr lang="de-DE" dirty="0">
                <a:solidFill>
                  <a:schemeClr val="tx1"/>
                </a:solidFill>
              </a:rPr>
              <a:t>,</a:t>
            </a:r>
          </a:p>
          <a:p>
            <a:pPr lvl="1" rtl="0" hangingPunct="0"/>
            <a:r>
              <a:rPr lang="tr-TR" dirty="0">
                <a:solidFill>
                  <a:schemeClr val="tx1"/>
                </a:solidFill>
              </a:rPr>
              <a:t>O</a:t>
            </a:r>
            <a:r>
              <a:rPr lang="de-DE" dirty="0" smtClean="0">
                <a:solidFill>
                  <a:schemeClr val="tx1"/>
                </a:solidFill>
              </a:rPr>
              <a:t> </a:t>
            </a:r>
            <a:r>
              <a:rPr lang="de-DE" dirty="0" err="1">
                <a:solidFill>
                  <a:schemeClr val="tx1"/>
                </a:solidFill>
              </a:rPr>
              <a:t>madde</a:t>
            </a:r>
            <a:r>
              <a:rPr lang="de-DE" dirty="0">
                <a:solidFill>
                  <a:schemeClr val="tx1"/>
                </a:solidFill>
              </a:rPr>
              <a:t>/</a:t>
            </a:r>
            <a:r>
              <a:rPr lang="de-DE" dirty="0" err="1">
                <a:solidFill>
                  <a:schemeClr val="tx1"/>
                </a:solidFill>
              </a:rPr>
              <a:t>alkol</a:t>
            </a:r>
            <a:r>
              <a:rPr lang="de-DE" dirty="0">
                <a:solidFill>
                  <a:schemeClr val="tx1"/>
                </a:solidFill>
              </a:rPr>
              <a:t> </a:t>
            </a:r>
            <a:r>
              <a:rPr lang="de-DE" dirty="0" err="1">
                <a:solidFill>
                  <a:schemeClr val="tx1"/>
                </a:solidFill>
              </a:rPr>
              <a:t>etkisinde</a:t>
            </a:r>
            <a:r>
              <a:rPr lang="de-DE" dirty="0">
                <a:solidFill>
                  <a:schemeClr val="tx1"/>
                </a:solidFill>
              </a:rPr>
              <a:t> </a:t>
            </a:r>
            <a:r>
              <a:rPr lang="de-DE" dirty="0" err="1">
                <a:solidFill>
                  <a:schemeClr val="tx1"/>
                </a:solidFill>
              </a:rPr>
              <a:t>değilken</a:t>
            </a:r>
            <a:r>
              <a:rPr lang="de-DE" dirty="0">
                <a:solidFill>
                  <a:schemeClr val="tx1"/>
                </a:solidFill>
              </a:rPr>
              <a:t>,</a:t>
            </a:r>
          </a:p>
          <a:p>
            <a:pPr lvl="1" rtl="0" hangingPunct="0"/>
            <a:r>
              <a:rPr lang="de-DE" dirty="0">
                <a:solidFill>
                  <a:schemeClr val="tx1"/>
                </a:solidFill>
              </a:rPr>
              <a:t>Uygun </a:t>
            </a:r>
            <a:r>
              <a:rPr lang="de-DE" dirty="0" err="1">
                <a:solidFill>
                  <a:schemeClr val="tx1"/>
                </a:solidFill>
              </a:rPr>
              <a:t>bir</a:t>
            </a:r>
            <a:r>
              <a:rPr lang="de-DE" dirty="0">
                <a:solidFill>
                  <a:schemeClr val="tx1"/>
                </a:solidFill>
              </a:rPr>
              <a:t> </a:t>
            </a:r>
            <a:r>
              <a:rPr lang="de-DE" dirty="0" err="1">
                <a:solidFill>
                  <a:schemeClr val="tx1"/>
                </a:solidFill>
              </a:rPr>
              <a:t>ortamda</a:t>
            </a:r>
            <a:r>
              <a:rPr lang="de-DE" dirty="0">
                <a:solidFill>
                  <a:schemeClr val="tx1"/>
                </a:solidFill>
              </a:rPr>
              <a:t> </a:t>
            </a:r>
            <a:r>
              <a:rPr lang="de-DE" dirty="0" err="1">
                <a:solidFill>
                  <a:schemeClr val="tx1"/>
                </a:solidFill>
              </a:rPr>
              <a:t>duygularınızı</a:t>
            </a:r>
            <a:r>
              <a:rPr lang="de-DE" dirty="0">
                <a:solidFill>
                  <a:schemeClr val="tx1"/>
                </a:solidFill>
              </a:rPr>
              <a:t> </a:t>
            </a:r>
            <a:r>
              <a:rPr lang="de-DE" dirty="0" err="1">
                <a:solidFill>
                  <a:schemeClr val="tx1"/>
                </a:solidFill>
              </a:rPr>
              <a:t>ve</a:t>
            </a:r>
            <a:r>
              <a:rPr lang="de-DE" dirty="0">
                <a:solidFill>
                  <a:schemeClr val="tx1"/>
                </a:solidFill>
              </a:rPr>
              <a:t> </a:t>
            </a:r>
            <a:r>
              <a:rPr lang="de-DE" dirty="0" err="1">
                <a:solidFill>
                  <a:schemeClr val="tx1"/>
                </a:solidFill>
              </a:rPr>
              <a:t>düşüncelerinizi</a:t>
            </a:r>
            <a:r>
              <a:rPr lang="de-DE" dirty="0">
                <a:solidFill>
                  <a:schemeClr val="tx1"/>
                </a:solidFill>
              </a:rPr>
              <a:t> </a:t>
            </a:r>
            <a:r>
              <a:rPr lang="de-DE" dirty="0" err="1">
                <a:solidFill>
                  <a:schemeClr val="tx1"/>
                </a:solidFill>
              </a:rPr>
              <a:t>onunla</a:t>
            </a:r>
            <a:r>
              <a:rPr lang="de-DE" dirty="0">
                <a:solidFill>
                  <a:schemeClr val="tx1"/>
                </a:solidFill>
              </a:rPr>
              <a:t> </a:t>
            </a:r>
            <a:r>
              <a:rPr lang="de-DE" dirty="0" err="1">
                <a:solidFill>
                  <a:schemeClr val="tx1"/>
                </a:solidFill>
              </a:rPr>
              <a:t>paylaşın</a:t>
            </a:r>
            <a:r>
              <a:rPr lang="de-DE" dirty="0">
                <a:solidFill>
                  <a:schemeClr val="tx1"/>
                </a:solidFill>
              </a:rPr>
              <a:t>.</a:t>
            </a:r>
          </a:p>
          <a:p>
            <a:pPr lvl="0"/>
            <a:endParaRPr lang="de-DE" dirty="0"/>
          </a:p>
        </p:txBody>
      </p:sp>
      <p:pic>
        <p:nvPicPr>
          <p:cNvPr id="4" name="Resim 3"/>
          <p:cNvPicPr>
            <a:picLocks noChangeAspect="1"/>
          </p:cNvPicPr>
          <p:nvPr/>
        </p:nvPicPr>
        <p:blipFill>
          <a:blip r:embed="rId3" cstate="print">
            <a:lum/>
            <a:alphaModFix/>
          </a:blip>
          <a:srcRect/>
          <a:stretch>
            <a:fillRect/>
          </a:stretch>
        </p:blipFill>
        <p:spPr>
          <a:xfrm>
            <a:off x="5714646" y="1807324"/>
            <a:ext cx="2203241" cy="1948409"/>
          </a:xfrm>
          <a:prstGeom prst="rect">
            <a:avLst/>
          </a:prstGeom>
          <a:noFill/>
          <a:ln>
            <a:noFill/>
          </a:ln>
        </p:spPr>
      </p:pic>
    </p:spTree>
    <p:extLst>
      <p:ext uri="{BB962C8B-B14F-4D97-AF65-F5344CB8AC3E}">
        <p14:creationId xmlns="" xmlns:p14="http://schemas.microsoft.com/office/powerpoint/2010/main" val="429194077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sz="2400" dirty="0" smtClean="0">
                <a:latin typeface="Arial" panose="020B0604020202020204" pitchFamily="34" charset="0"/>
                <a:cs typeface="Arial" panose="020B0604020202020204" pitchFamily="34" charset="0"/>
              </a:rPr>
              <a:t> A</a:t>
            </a:r>
            <a:r>
              <a:rPr lang="tr-TR" sz="2400" dirty="0" smtClean="0">
                <a:solidFill>
                  <a:schemeClr val="accent4">
                    <a:lumMod val="75000"/>
                  </a:schemeClr>
                </a:solidFill>
                <a:latin typeface="Arial" panose="020B0604020202020204" pitchFamily="34" charset="0"/>
                <a:cs typeface="Arial" panose="020B0604020202020204" pitchFamily="34" charset="0"/>
              </a:rPr>
              <a:t>İ</a:t>
            </a:r>
            <a:r>
              <a:rPr lang="de-DE" sz="2400" dirty="0" err="1" smtClean="0">
                <a:solidFill>
                  <a:schemeClr val="accent4">
                    <a:lumMod val="75000"/>
                  </a:schemeClr>
                </a:solidFill>
                <a:latin typeface="Arial" panose="020B0604020202020204" pitchFamily="34" charset="0"/>
                <a:cs typeface="Arial" panose="020B0604020202020204" pitchFamily="34" charset="0"/>
              </a:rPr>
              <a:t>len</a:t>
            </a:r>
            <a:r>
              <a:rPr lang="tr-TR" sz="2400" dirty="0" smtClean="0">
                <a:solidFill>
                  <a:schemeClr val="accent4">
                    <a:lumMod val="75000"/>
                  </a:schemeClr>
                </a:solidFill>
                <a:latin typeface="Arial" panose="020B0604020202020204" pitchFamily="34" charset="0"/>
                <a:cs typeface="Arial" panose="020B0604020202020204" pitchFamily="34" charset="0"/>
              </a:rPr>
              <a:t>İ</a:t>
            </a:r>
            <a:r>
              <a:rPr lang="de-DE" sz="2400" dirty="0" smtClean="0">
                <a:solidFill>
                  <a:schemeClr val="accent4">
                    <a:lumMod val="75000"/>
                  </a:schemeClr>
                </a:solidFill>
                <a:latin typeface="Arial" panose="020B0604020202020204" pitchFamily="34" charset="0"/>
                <a:cs typeface="Arial" panose="020B0604020202020204" pitchFamily="34" charset="0"/>
              </a:rPr>
              <a:t>n</a:t>
            </a:r>
            <a:r>
              <a:rPr lang="de-DE" sz="2400" dirty="0">
                <a:solidFill>
                  <a:schemeClr val="accent4">
                    <a:lumMod val="75000"/>
                  </a:schemeClr>
                </a:solidFill>
                <a:latin typeface="Arial" panose="020B0604020202020204" pitchFamily="34" charset="0"/>
                <a:cs typeface="Arial" panose="020B0604020202020204" pitchFamily="34" charset="0"/>
              </a:rPr>
              <a:t>, </a:t>
            </a:r>
            <a:r>
              <a:rPr lang="de-DE" sz="2400" dirty="0" err="1" smtClean="0">
                <a:solidFill>
                  <a:schemeClr val="accent4">
                    <a:lumMod val="75000"/>
                  </a:schemeClr>
                </a:solidFill>
                <a:latin typeface="Arial" panose="020B0604020202020204" pitchFamily="34" charset="0"/>
                <a:cs typeface="Arial" panose="020B0604020202020204" pitchFamily="34" charset="0"/>
              </a:rPr>
              <a:t>bağ</a:t>
            </a:r>
            <a:r>
              <a:rPr lang="tr-TR" sz="2400" dirty="0" smtClean="0">
                <a:solidFill>
                  <a:schemeClr val="accent4">
                    <a:lumMod val="75000"/>
                  </a:schemeClr>
                </a:solidFill>
                <a:latin typeface="Arial" panose="020B0604020202020204" pitchFamily="34" charset="0"/>
                <a:cs typeface="Arial" panose="020B0604020202020204" pitchFamily="34" charset="0"/>
              </a:rPr>
              <a:t>I</a:t>
            </a:r>
            <a:r>
              <a:rPr lang="de-DE" sz="2400" dirty="0" smtClean="0">
                <a:solidFill>
                  <a:schemeClr val="accent4">
                    <a:lumMod val="75000"/>
                  </a:schemeClr>
                </a:solidFill>
                <a:latin typeface="Arial" panose="020B0604020202020204" pitchFamily="34" charset="0"/>
                <a:cs typeface="Arial" panose="020B0604020202020204" pitchFamily="34" charset="0"/>
              </a:rPr>
              <a:t>ml</a:t>
            </a:r>
            <a:r>
              <a:rPr lang="tr-TR" sz="2400" dirty="0" smtClean="0">
                <a:solidFill>
                  <a:schemeClr val="accent4">
                    <a:lumMod val="75000"/>
                  </a:schemeClr>
                </a:solidFill>
                <a:latin typeface="Arial" panose="020B0604020202020204" pitchFamily="34" charset="0"/>
                <a:cs typeface="Arial" panose="020B0604020202020204" pitchFamily="34" charset="0"/>
              </a:rPr>
              <a:t>I</a:t>
            </a:r>
            <a:r>
              <a:rPr lang="de-DE" sz="2400" dirty="0" smtClean="0">
                <a:solidFill>
                  <a:schemeClr val="accent4">
                    <a:lumMod val="75000"/>
                  </a:schemeClr>
                </a:solidFill>
                <a:latin typeface="Arial" panose="020B0604020202020204" pitchFamily="34" charset="0"/>
                <a:cs typeface="Arial" panose="020B0604020202020204" pitchFamily="34" charset="0"/>
              </a:rPr>
              <a:t> </a:t>
            </a:r>
            <a:r>
              <a:rPr lang="de-DE" sz="2400" dirty="0" err="1">
                <a:solidFill>
                  <a:schemeClr val="accent4">
                    <a:lumMod val="75000"/>
                  </a:schemeClr>
                </a:solidFill>
                <a:latin typeface="Arial" panose="020B0604020202020204" pitchFamily="34" charset="0"/>
                <a:cs typeface="Arial" panose="020B0604020202020204" pitchFamily="34" charset="0"/>
              </a:rPr>
              <a:t>olan</a:t>
            </a:r>
            <a:r>
              <a:rPr lang="de-DE" sz="2400" dirty="0">
                <a:solidFill>
                  <a:schemeClr val="accent4">
                    <a:lumMod val="75000"/>
                  </a:schemeClr>
                </a:solidFill>
                <a:latin typeface="Arial" panose="020B0604020202020204" pitchFamily="34" charset="0"/>
                <a:cs typeface="Arial" panose="020B0604020202020204" pitchFamily="34" charset="0"/>
              </a:rPr>
              <a:t> </a:t>
            </a:r>
            <a:r>
              <a:rPr lang="de-DE" sz="2400" dirty="0" err="1" smtClean="0">
                <a:solidFill>
                  <a:schemeClr val="accent4">
                    <a:lumMod val="75000"/>
                  </a:schemeClr>
                </a:solidFill>
                <a:latin typeface="Arial" panose="020B0604020202020204" pitchFamily="34" charset="0"/>
                <a:cs typeface="Arial" panose="020B0604020202020204" pitchFamily="34" charset="0"/>
              </a:rPr>
              <a:t>yak</a:t>
            </a:r>
            <a:r>
              <a:rPr lang="tr-TR" sz="2400" dirty="0" smtClean="0">
                <a:solidFill>
                  <a:schemeClr val="accent4">
                    <a:lumMod val="75000"/>
                  </a:schemeClr>
                </a:solidFill>
                <a:latin typeface="Arial" panose="020B0604020202020204" pitchFamily="34" charset="0"/>
                <a:cs typeface="Arial" panose="020B0604020202020204" pitchFamily="34" charset="0"/>
              </a:rPr>
              <a:t>I</a:t>
            </a:r>
            <a:r>
              <a:rPr lang="de-DE" sz="2400" dirty="0" err="1" smtClean="0">
                <a:solidFill>
                  <a:schemeClr val="accent4">
                    <a:lumMod val="75000"/>
                  </a:schemeClr>
                </a:solidFill>
                <a:latin typeface="Arial" panose="020B0604020202020204" pitchFamily="34" charset="0"/>
                <a:cs typeface="Arial" panose="020B0604020202020204" pitchFamily="34" charset="0"/>
              </a:rPr>
              <a:t>nlar</a:t>
            </a:r>
            <a:r>
              <a:rPr lang="tr-TR" sz="2400" dirty="0" smtClean="0">
                <a:solidFill>
                  <a:schemeClr val="accent4">
                    <a:lumMod val="75000"/>
                  </a:schemeClr>
                </a:solidFill>
                <a:latin typeface="Arial" panose="020B0604020202020204" pitchFamily="34" charset="0"/>
                <a:cs typeface="Arial" panose="020B0604020202020204" pitchFamily="34" charset="0"/>
              </a:rPr>
              <a:t>I</a:t>
            </a:r>
            <a:r>
              <a:rPr lang="de-DE" sz="2400" dirty="0" smtClean="0">
                <a:solidFill>
                  <a:schemeClr val="accent4">
                    <a:lumMod val="75000"/>
                  </a:schemeClr>
                </a:solidFill>
                <a:latin typeface="Arial" panose="020B0604020202020204" pitchFamily="34" charset="0"/>
                <a:cs typeface="Arial" panose="020B0604020202020204" pitchFamily="34" charset="0"/>
              </a:rPr>
              <a:t>na </a:t>
            </a:r>
            <a:r>
              <a:rPr lang="de-DE" sz="2400" dirty="0" err="1" smtClean="0">
                <a:solidFill>
                  <a:schemeClr val="accent4">
                    <a:lumMod val="75000"/>
                  </a:schemeClr>
                </a:solidFill>
                <a:latin typeface="Arial" panose="020B0604020202020204" pitchFamily="34" charset="0"/>
                <a:cs typeface="Arial" panose="020B0604020202020204" pitchFamily="34" charset="0"/>
              </a:rPr>
              <a:t>karş</a:t>
            </a:r>
            <a:r>
              <a:rPr lang="tr-TR" sz="2400" dirty="0" smtClean="0">
                <a:solidFill>
                  <a:schemeClr val="accent4">
                    <a:lumMod val="75000"/>
                  </a:schemeClr>
                </a:solidFill>
                <a:latin typeface="Arial" panose="020B0604020202020204" pitchFamily="34" charset="0"/>
                <a:cs typeface="Arial" panose="020B0604020202020204" pitchFamily="34" charset="0"/>
              </a:rPr>
              <a:t>I</a:t>
            </a:r>
            <a:r>
              <a:rPr lang="de-DE" sz="2400" dirty="0" smtClean="0">
                <a:solidFill>
                  <a:schemeClr val="accent4">
                    <a:lumMod val="75000"/>
                  </a:schemeClr>
                </a:solidFill>
                <a:latin typeface="Arial" panose="020B0604020202020204" pitchFamily="34" charset="0"/>
                <a:cs typeface="Arial" panose="020B0604020202020204" pitchFamily="34" charset="0"/>
              </a:rPr>
              <a:t> </a:t>
            </a:r>
            <a:r>
              <a:rPr lang="de-DE" sz="2400" dirty="0" err="1" smtClean="0">
                <a:solidFill>
                  <a:schemeClr val="accent4">
                    <a:lumMod val="75000"/>
                  </a:schemeClr>
                </a:solidFill>
                <a:latin typeface="Arial" panose="020B0604020202020204" pitchFamily="34" charset="0"/>
                <a:cs typeface="Arial" panose="020B0604020202020204" pitchFamily="34" charset="0"/>
              </a:rPr>
              <a:t>davran</a:t>
            </a:r>
            <a:r>
              <a:rPr lang="tr-TR" sz="2400" dirty="0" smtClean="0">
                <a:solidFill>
                  <a:schemeClr val="accent4">
                    <a:lumMod val="75000"/>
                  </a:schemeClr>
                </a:solidFill>
                <a:latin typeface="Arial" panose="020B0604020202020204" pitchFamily="34" charset="0"/>
                <a:cs typeface="Arial" panose="020B0604020202020204" pitchFamily="34" charset="0"/>
              </a:rPr>
              <a:t>I</a:t>
            </a:r>
            <a:r>
              <a:rPr lang="de-DE" sz="2400" dirty="0" err="1" smtClean="0">
                <a:solidFill>
                  <a:schemeClr val="accent4">
                    <a:lumMod val="75000"/>
                  </a:schemeClr>
                </a:solidFill>
                <a:latin typeface="Arial" panose="020B0604020202020204" pitchFamily="34" charset="0"/>
                <a:cs typeface="Arial" panose="020B0604020202020204" pitchFamily="34" charset="0"/>
              </a:rPr>
              <a:t>şlar</a:t>
            </a:r>
            <a:r>
              <a:rPr lang="tr-TR" sz="2400" dirty="0" smtClean="0">
                <a:solidFill>
                  <a:schemeClr val="accent4">
                    <a:lumMod val="75000"/>
                  </a:schemeClr>
                </a:solidFill>
                <a:latin typeface="Arial" panose="020B0604020202020204" pitchFamily="34" charset="0"/>
                <a:cs typeface="Arial" panose="020B0604020202020204" pitchFamily="34" charset="0"/>
              </a:rPr>
              <a:t>I</a:t>
            </a:r>
            <a:endParaRPr lang="de-DE" sz="2400" dirty="0">
              <a:solidFill>
                <a:schemeClr val="accent4">
                  <a:lumMod val="75000"/>
                </a:schemeClr>
              </a:solidFill>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3" cstate="print">
            <a:lum/>
            <a:alphaModFix/>
          </a:blip>
          <a:srcRect/>
          <a:stretch>
            <a:fillRect/>
          </a:stretch>
        </p:blipFill>
        <p:spPr>
          <a:xfrm>
            <a:off x="2122583" y="2518628"/>
            <a:ext cx="3571164" cy="3033325"/>
          </a:xfrm>
          <a:prstGeom prst="rect">
            <a:avLst/>
          </a:prstGeom>
          <a:noFill/>
          <a:ln>
            <a:noFill/>
          </a:ln>
        </p:spPr>
      </p:pic>
    </p:spTree>
    <p:extLst>
      <p:ext uri="{BB962C8B-B14F-4D97-AF65-F5344CB8AC3E}">
        <p14:creationId xmlns="" xmlns:p14="http://schemas.microsoft.com/office/powerpoint/2010/main" val="250661924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a:t/>
            </a:r>
            <a:br>
              <a:rPr lang="tr-TR" dirty="0"/>
            </a:br>
            <a:r>
              <a:rPr lang="tr-TR" sz="3600" dirty="0">
                <a:solidFill>
                  <a:schemeClr val="accent4">
                    <a:lumMod val="75000"/>
                  </a:schemeClr>
                </a:solidFill>
                <a:latin typeface="Arial" panose="020B0604020202020204" pitchFamily="34" charset="0"/>
                <a:cs typeface="Arial" panose="020B0604020202020204" pitchFamily="34" charset="0"/>
              </a:rPr>
              <a:t>Oyunun </a:t>
            </a:r>
            <a:r>
              <a:rPr lang="tr-TR" sz="3600" dirty="0" err="1" smtClean="0">
                <a:solidFill>
                  <a:schemeClr val="accent4">
                    <a:lumMod val="75000"/>
                  </a:schemeClr>
                </a:solidFill>
                <a:latin typeface="Arial" panose="020B0604020202020204" pitchFamily="34" charset="0"/>
                <a:cs typeface="Arial" panose="020B0604020202020204" pitchFamily="34" charset="0"/>
              </a:rPr>
              <a:t>kurallarINI</a:t>
            </a:r>
            <a:r>
              <a:rPr lang="tr-TR" sz="3600" dirty="0" smtClean="0">
                <a:solidFill>
                  <a:schemeClr val="accent4">
                    <a:lumMod val="75000"/>
                  </a:schemeClr>
                </a:solidFill>
                <a:latin typeface="Arial" panose="020B0604020202020204" pitchFamily="34" charset="0"/>
                <a:cs typeface="Arial" panose="020B0604020202020204" pitchFamily="34" charset="0"/>
              </a:rPr>
              <a:t> </a:t>
            </a:r>
            <a:r>
              <a:rPr lang="tr-TR" sz="3600" dirty="0" err="1" smtClean="0">
                <a:solidFill>
                  <a:schemeClr val="accent4">
                    <a:lumMod val="75000"/>
                  </a:schemeClr>
                </a:solidFill>
                <a:latin typeface="Arial" panose="020B0604020202020204" pitchFamily="34" charset="0"/>
                <a:cs typeface="Arial" panose="020B0604020202020204" pitchFamily="34" charset="0"/>
              </a:rPr>
              <a:t>yenİden</a:t>
            </a:r>
            <a:r>
              <a:rPr lang="tr-TR" sz="3600" dirty="0" smtClean="0">
                <a:solidFill>
                  <a:schemeClr val="accent4">
                    <a:lumMod val="75000"/>
                  </a:schemeClr>
                </a:solidFill>
                <a:latin typeface="Arial" panose="020B0604020202020204" pitchFamily="34" charset="0"/>
                <a:cs typeface="Arial" panose="020B0604020202020204" pitchFamily="34" charset="0"/>
              </a:rPr>
              <a:t> </a:t>
            </a:r>
            <a:r>
              <a:rPr lang="tr-TR" sz="3600" dirty="0">
                <a:solidFill>
                  <a:schemeClr val="accent4">
                    <a:lumMod val="75000"/>
                  </a:schemeClr>
                </a:solidFill>
                <a:latin typeface="Arial" panose="020B0604020202020204" pitchFamily="34" charset="0"/>
                <a:cs typeface="Arial" panose="020B0604020202020204" pitchFamily="34" charset="0"/>
              </a:rPr>
              <a:t>yazmak</a:t>
            </a:r>
          </a:p>
        </p:txBody>
      </p:sp>
      <p:sp>
        <p:nvSpPr>
          <p:cNvPr id="3" name="İçerik Yer Tutucusu 2"/>
          <p:cNvSpPr>
            <a:spLocks noGrp="1"/>
          </p:cNvSpPr>
          <p:nvPr>
            <p:ph idx="1"/>
          </p:nvPr>
        </p:nvSpPr>
        <p:spPr/>
        <p:txBody>
          <a:bodyPr/>
          <a:lstStyle/>
          <a:p>
            <a:r>
              <a:rPr lang="tr-TR" dirty="0" smtClean="0">
                <a:latin typeface="Arial" panose="020B0604020202020204" pitchFamily="34" charset="0"/>
                <a:cs typeface="Arial" panose="020B0604020202020204" pitchFamily="34" charset="0"/>
              </a:rPr>
              <a:t>Hazır olun</a:t>
            </a:r>
          </a:p>
          <a:p>
            <a:r>
              <a:rPr lang="tr-TR" dirty="0" smtClean="0">
                <a:latin typeface="Arial" panose="020B0604020202020204" pitchFamily="34" charset="0"/>
                <a:cs typeface="Arial" panose="020B0604020202020204" pitchFamily="34" charset="0"/>
              </a:rPr>
              <a:t>Onun farklı olduğunu kabullenin </a:t>
            </a:r>
          </a:p>
          <a:p>
            <a:r>
              <a:rPr lang="tr-TR" dirty="0" smtClean="0">
                <a:latin typeface="Arial" panose="020B0604020202020204" pitchFamily="34" charset="0"/>
                <a:cs typeface="Arial" panose="020B0604020202020204" pitchFamily="34" charset="0"/>
              </a:rPr>
              <a:t>Duygularınızı kontrol edin</a:t>
            </a:r>
          </a:p>
          <a:p>
            <a:r>
              <a:rPr lang="tr-TR" dirty="0" smtClean="0">
                <a:latin typeface="Arial" panose="020B0604020202020204" pitchFamily="34" charset="0"/>
                <a:cs typeface="Arial" panose="020B0604020202020204" pitchFamily="34" charset="0"/>
              </a:rPr>
              <a:t>Onun tuzaklarına düşmeyin</a:t>
            </a:r>
          </a:p>
          <a:p>
            <a:r>
              <a:rPr lang="tr-TR" dirty="0" smtClean="0">
                <a:latin typeface="Arial" panose="020B0604020202020204" pitchFamily="34" charset="0"/>
                <a:cs typeface="Arial" panose="020B0604020202020204" pitchFamily="34" charset="0"/>
              </a:rPr>
              <a:t>Beklentilerinizi düşürün</a:t>
            </a:r>
          </a:p>
          <a:p>
            <a:r>
              <a:rPr lang="tr-TR" dirty="0" smtClean="0">
                <a:latin typeface="Arial" panose="020B0604020202020204" pitchFamily="34" charset="0"/>
                <a:cs typeface="Arial" panose="020B0604020202020204" pitchFamily="34" charset="0"/>
              </a:rPr>
              <a:t>Yeni beceriler kazanın</a:t>
            </a:r>
          </a:p>
          <a:p>
            <a:r>
              <a:rPr lang="tr-TR" dirty="0" smtClean="0">
                <a:latin typeface="Arial" panose="020B0604020202020204" pitchFamily="34" charset="0"/>
                <a:cs typeface="Arial" panose="020B0604020202020204" pitchFamily="34" charset="0"/>
              </a:rPr>
              <a:t>Hayatınız sürdürün</a:t>
            </a:r>
          </a:p>
          <a:p>
            <a:r>
              <a:rPr lang="tr-TR" dirty="0" smtClean="0">
                <a:latin typeface="Arial" panose="020B0604020202020204" pitchFamily="34" charset="0"/>
                <a:cs typeface="Arial" panose="020B0604020202020204" pitchFamily="34" charset="0"/>
              </a:rPr>
              <a:t>Sınırlarınızı koyun</a:t>
            </a:r>
          </a:p>
          <a:p>
            <a:r>
              <a:rPr lang="tr-TR" dirty="0" smtClean="0">
                <a:latin typeface="Arial" panose="020B0604020202020204" pitchFamily="34" charset="0"/>
                <a:cs typeface="Arial" panose="020B0604020202020204" pitchFamily="34" charset="0"/>
              </a:rPr>
              <a:t>Sorumluluğunu almasını sağlayın</a:t>
            </a:r>
          </a:p>
          <a:p>
            <a:r>
              <a:rPr lang="tr-TR" dirty="0" smtClean="0">
                <a:latin typeface="Arial" panose="020B0604020202020204" pitchFamily="34" charset="0"/>
                <a:cs typeface="Arial" panose="020B0604020202020204" pitchFamily="34" charset="0"/>
              </a:rPr>
              <a:t>Yeni stratejiler geliştirin</a:t>
            </a:r>
          </a:p>
          <a:p>
            <a:endParaRPr lang="tr-TR" dirty="0"/>
          </a:p>
        </p:txBody>
      </p:sp>
    </p:spTree>
    <p:extLst>
      <p:ext uri="{BB962C8B-B14F-4D97-AF65-F5344CB8AC3E}">
        <p14:creationId xmlns="" xmlns:p14="http://schemas.microsoft.com/office/powerpoint/2010/main" val="2157235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7239000" cy="5835048"/>
          </a:xfrm>
        </p:spPr>
        <p:txBody>
          <a:bodyPr/>
          <a:lstStyle/>
          <a:p>
            <a:r>
              <a:rPr lang="tr-TR" dirty="0" smtClean="0"/>
              <a:t>Seçenek sunun</a:t>
            </a:r>
          </a:p>
          <a:p>
            <a:r>
              <a:rPr lang="tr-TR" dirty="0" smtClean="0"/>
              <a:t>Açık olun</a:t>
            </a:r>
          </a:p>
          <a:p>
            <a:r>
              <a:rPr lang="tr-TR" dirty="0" smtClean="0"/>
              <a:t>İlk adımı atan olun</a:t>
            </a:r>
          </a:p>
          <a:p>
            <a:r>
              <a:rPr lang="tr-TR" dirty="0" smtClean="0"/>
              <a:t>İletişim kalitesini artırın</a:t>
            </a:r>
          </a:p>
          <a:p>
            <a:r>
              <a:rPr lang="tr-TR" dirty="0" smtClean="0"/>
              <a:t>Onu anlamaya çalışın</a:t>
            </a:r>
          </a:p>
          <a:p>
            <a:r>
              <a:rPr lang="tr-TR" dirty="0" smtClean="0"/>
              <a:t>Onu değil davranışlarını eleştirin</a:t>
            </a:r>
          </a:p>
          <a:p>
            <a:r>
              <a:rPr lang="tr-TR" dirty="0" smtClean="0"/>
              <a:t>Çatışmayı çözmeye çalışın</a:t>
            </a:r>
          </a:p>
          <a:p>
            <a:r>
              <a:rPr lang="tr-TR" dirty="0" smtClean="0"/>
              <a:t>Onu destekleyin</a:t>
            </a:r>
          </a:p>
          <a:p>
            <a:r>
              <a:rPr lang="tr-TR" dirty="0" smtClean="0"/>
              <a:t>Bozuk plak yöntemi</a:t>
            </a:r>
          </a:p>
          <a:p>
            <a:r>
              <a:rPr lang="tr-TR" dirty="0" smtClean="0"/>
              <a:t>Tekrar kullanma tehditlerinde blöfü görün</a:t>
            </a:r>
            <a:endParaRPr lang="tr-TR" dirty="0"/>
          </a:p>
        </p:txBody>
      </p:sp>
    </p:spTree>
    <p:extLst>
      <p:ext uri="{BB962C8B-B14F-4D97-AF65-F5344CB8AC3E}">
        <p14:creationId xmlns="" xmlns:p14="http://schemas.microsoft.com/office/powerpoint/2010/main" val="16842707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7239000" cy="5979064"/>
          </a:xfrm>
        </p:spPr>
        <p:txBody>
          <a:bodyPr/>
          <a:lstStyle/>
          <a:p>
            <a:r>
              <a:rPr lang="tr-TR" dirty="0" smtClean="0"/>
              <a:t>Konuşmaktan çekinmeyin</a:t>
            </a:r>
          </a:p>
          <a:p>
            <a:r>
              <a:rPr lang="tr-TR" dirty="0" smtClean="0"/>
              <a:t>Etkin konuşma yöntemlerini deneyin</a:t>
            </a:r>
          </a:p>
          <a:p>
            <a:r>
              <a:rPr lang="tr-TR" dirty="0" smtClean="0"/>
              <a:t>Kısa konuşun </a:t>
            </a:r>
          </a:p>
          <a:p>
            <a:r>
              <a:rPr lang="tr-TR" dirty="0" smtClean="0"/>
              <a:t>Olumlu olun</a:t>
            </a:r>
          </a:p>
          <a:p>
            <a:r>
              <a:rPr lang="tr-TR" dirty="0" smtClean="0"/>
              <a:t>Özgün davranışa yönelin(Ne istediğinizi net söyleyin)</a:t>
            </a:r>
          </a:p>
          <a:p>
            <a:r>
              <a:rPr lang="tr-TR" dirty="0" smtClean="0"/>
              <a:t>Duygularınızı tanımlayın</a:t>
            </a:r>
          </a:p>
          <a:p>
            <a:r>
              <a:rPr lang="tr-TR" dirty="0" smtClean="0"/>
              <a:t>Anladığınızı gösterin</a:t>
            </a:r>
          </a:p>
          <a:p>
            <a:r>
              <a:rPr lang="tr-TR" dirty="0" smtClean="0"/>
              <a:t>Kısmen sorumluluğu kabul edin</a:t>
            </a:r>
          </a:p>
          <a:p>
            <a:r>
              <a:rPr lang="tr-TR" dirty="0" smtClean="0"/>
              <a:t>Yardım önerin</a:t>
            </a:r>
            <a:endParaRPr lang="tr-TR" dirty="0"/>
          </a:p>
        </p:txBody>
      </p:sp>
    </p:spTree>
    <p:extLst>
      <p:ext uri="{BB962C8B-B14F-4D97-AF65-F5344CB8AC3E}">
        <p14:creationId xmlns="" xmlns:p14="http://schemas.microsoft.com/office/powerpoint/2010/main" val="12438416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7239000" cy="5619024"/>
          </a:xfrm>
        </p:spPr>
        <p:txBody>
          <a:bodyPr/>
          <a:lstStyle/>
          <a:p>
            <a:r>
              <a:rPr lang="tr-TR" dirty="0" smtClean="0"/>
              <a:t>Korkutmayın suçlamayın</a:t>
            </a:r>
          </a:p>
          <a:p>
            <a:r>
              <a:rPr lang="tr-TR" dirty="0" smtClean="0"/>
              <a:t>Geçmişi unutun geleceğe odaklanın</a:t>
            </a:r>
          </a:p>
          <a:p>
            <a:r>
              <a:rPr lang="tr-TR" dirty="0" smtClean="0"/>
              <a:t>Geri dönüşlerde hayal kırıklığı yaşamayın</a:t>
            </a:r>
          </a:p>
          <a:p>
            <a:r>
              <a:rPr lang="tr-TR" dirty="0" smtClean="0"/>
              <a:t>İzolasyona çalışın</a:t>
            </a:r>
          </a:p>
          <a:p>
            <a:r>
              <a:rPr lang="tr-TR" dirty="0" smtClean="0"/>
              <a:t>Zamanı yapılandırın</a:t>
            </a:r>
          </a:p>
          <a:p>
            <a:r>
              <a:rPr lang="tr-TR" dirty="0" smtClean="0"/>
              <a:t>Somut verilere </a:t>
            </a:r>
            <a:r>
              <a:rPr lang="tr-TR" dirty="0" err="1" smtClean="0"/>
              <a:t>dayanın,test</a:t>
            </a:r>
            <a:r>
              <a:rPr lang="tr-TR" dirty="0" smtClean="0"/>
              <a:t> yapın</a:t>
            </a:r>
          </a:p>
          <a:p>
            <a:r>
              <a:rPr lang="tr-TR" dirty="0" smtClean="0"/>
              <a:t>Her alanda değişmesini beklemeyin</a:t>
            </a:r>
          </a:p>
          <a:p>
            <a:r>
              <a:rPr lang="tr-TR" dirty="0" smtClean="0"/>
              <a:t>Kolay teslim olmayın</a:t>
            </a:r>
          </a:p>
          <a:p>
            <a:r>
              <a:rPr lang="tr-TR" dirty="0" smtClean="0"/>
              <a:t>Direnç geliştirmesine yol açmayın</a:t>
            </a:r>
            <a:endParaRPr lang="tr-TR" dirty="0"/>
          </a:p>
        </p:txBody>
      </p:sp>
    </p:spTree>
    <p:extLst>
      <p:ext uri="{BB962C8B-B14F-4D97-AF65-F5344CB8AC3E}">
        <p14:creationId xmlns="" xmlns:p14="http://schemas.microsoft.com/office/powerpoint/2010/main" val="1717144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7239000" cy="5619024"/>
          </a:xfrm>
        </p:spPr>
        <p:txBody>
          <a:bodyPr/>
          <a:lstStyle/>
          <a:p>
            <a:r>
              <a:rPr lang="tr-TR" dirty="0" smtClean="0"/>
              <a:t>Başkalarından yardım beklemek</a:t>
            </a:r>
          </a:p>
          <a:p>
            <a:r>
              <a:rPr lang="tr-TR" dirty="0" smtClean="0"/>
              <a:t>Üçüncü kişileri iyi kullanın</a:t>
            </a:r>
          </a:p>
          <a:p>
            <a:r>
              <a:rPr lang="tr-TR" dirty="0" smtClean="0"/>
              <a:t>İşin peşini bırakmayın</a:t>
            </a:r>
          </a:p>
          <a:p>
            <a:r>
              <a:rPr lang="tr-TR" dirty="0" smtClean="0"/>
              <a:t>Fiziksel durumunu takip edin</a:t>
            </a:r>
          </a:p>
          <a:p>
            <a:r>
              <a:rPr lang="tr-TR" dirty="0" smtClean="0"/>
              <a:t>Süreci iyi takip edin</a:t>
            </a:r>
          </a:p>
          <a:p>
            <a:r>
              <a:rPr lang="tr-TR" dirty="0" smtClean="0"/>
              <a:t>Şiddet eşlik ediyorsa…</a:t>
            </a:r>
          </a:p>
          <a:p>
            <a:endParaRPr lang="tr-TR" dirty="0"/>
          </a:p>
        </p:txBody>
      </p:sp>
    </p:spTree>
    <p:extLst>
      <p:ext uri="{BB962C8B-B14F-4D97-AF65-F5344CB8AC3E}">
        <p14:creationId xmlns="" xmlns:p14="http://schemas.microsoft.com/office/powerpoint/2010/main" val="2721521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08720"/>
            <a:ext cx="7239000" cy="5256584"/>
          </a:xfrm>
        </p:spPr>
        <p:txBody>
          <a:bodyPr>
            <a:normAutofit lnSpcReduction="10000"/>
          </a:bodyPr>
          <a:lstStyle/>
          <a:p>
            <a:pPr marL="0" indent="0">
              <a:buNone/>
            </a:pPr>
            <a:endParaRPr lang="tr-TR" dirty="0" smtClean="0"/>
          </a:p>
          <a:p>
            <a:pPr marL="0" indent="0">
              <a:buNone/>
            </a:pPr>
            <a:r>
              <a:rPr lang="tr-TR" dirty="0" smtClean="0"/>
              <a:t>Bağımlılık ailece oynanan bir oyundur.</a:t>
            </a:r>
          </a:p>
          <a:p>
            <a:pPr marL="0" indent="0">
              <a:buNone/>
            </a:pPr>
            <a:endParaRPr lang="tr-TR" dirty="0"/>
          </a:p>
          <a:p>
            <a:pPr marL="0" indent="0">
              <a:buNone/>
            </a:pPr>
            <a:r>
              <a:rPr lang="tr-TR" dirty="0" smtClean="0"/>
              <a:t>Aile bir sistem gibi çalışır. Sistem beraber çalışan parçalar bütünüdür.</a:t>
            </a:r>
          </a:p>
          <a:p>
            <a:pPr marL="0" indent="0">
              <a:buNone/>
            </a:pPr>
            <a:endParaRPr lang="tr-TR" dirty="0" smtClean="0"/>
          </a:p>
          <a:p>
            <a:pPr marL="0" indent="0">
              <a:buNone/>
            </a:pPr>
            <a:r>
              <a:rPr lang="tr-TR" dirty="0" smtClean="0"/>
              <a:t>Sistem içinde roller, ilişkiler, iletişim şekilleri ve güç dağılımı sistemin dengesini sağlar.</a:t>
            </a:r>
          </a:p>
          <a:p>
            <a:pPr marL="0" indent="0">
              <a:buNone/>
            </a:pPr>
            <a:endParaRPr lang="tr-TR" dirty="0" smtClean="0"/>
          </a:p>
          <a:p>
            <a:pPr marL="0" indent="0">
              <a:buNone/>
            </a:pPr>
            <a:r>
              <a:rPr lang="tr-TR" dirty="0" smtClean="0"/>
              <a:t>Bağımlılık bu dengeyi bozar.</a:t>
            </a:r>
          </a:p>
          <a:p>
            <a:pPr marL="0" indent="0">
              <a:buNone/>
            </a:pPr>
            <a:endParaRPr lang="tr-TR" dirty="0"/>
          </a:p>
          <a:p>
            <a:pPr marL="0" indent="0">
              <a:buNone/>
            </a:pPr>
            <a:r>
              <a:rPr lang="tr-TR" dirty="0" smtClean="0"/>
              <a:t>Bağımlılık bir aile hastalığıdır.</a:t>
            </a:r>
          </a:p>
          <a:p>
            <a:pPr marL="0" indent="0">
              <a:buNone/>
            </a:pPr>
            <a:endParaRPr lang="tr-TR" dirty="0"/>
          </a:p>
          <a:p>
            <a:pPr marL="0" indent="0">
              <a:buNone/>
            </a:pPr>
            <a:endParaRPr lang="tr-TR" dirty="0"/>
          </a:p>
        </p:txBody>
      </p:sp>
    </p:spTree>
    <p:extLst>
      <p:ext uri="{BB962C8B-B14F-4D97-AF65-F5344CB8AC3E}">
        <p14:creationId xmlns="" xmlns:p14="http://schemas.microsoft.com/office/powerpoint/2010/main" val="961247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457200" y="601266"/>
            <a:ext cx="7239000" cy="861774"/>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sz="2800" dirty="0" err="1">
                <a:latin typeface="Arial" panose="020B0604020202020204" pitchFamily="34" charset="0"/>
                <a:cs typeface="Arial" panose="020B0604020202020204" pitchFamily="34" charset="0"/>
              </a:rPr>
              <a:t>Sadece</a:t>
            </a:r>
            <a:r>
              <a:rPr lang="de-DE" sz="2800" dirty="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bağ</a:t>
            </a:r>
            <a:r>
              <a:rPr lang="tr-TR" sz="2800" dirty="0" smtClean="0">
                <a:latin typeface="Arial" panose="020B0604020202020204" pitchFamily="34" charset="0"/>
                <a:cs typeface="Arial" panose="020B0604020202020204" pitchFamily="34" charset="0"/>
              </a:rPr>
              <a:t>I</a:t>
            </a:r>
            <a:r>
              <a:rPr lang="de-DE" sz="2800" dirty="0" smtClean="0">
                <a:latin typeface="Arial" panose="020B0604020202020204" pitchFamily="34" charset="0"/>
                <a:cs typeface="Arial" panose="020B0604020202020204" pitchFamily="34" charset="0"/>
              </a:rPr>
              <a:t>ml</a:t>
            </a:r>
            <a:r>
              <a:rPr lang="tr-TR" sz="2800" dirty="0" smtClean="0">
                <a:latin typeface="Arial" panose="020B0604020202020204" pitchFamily="34" charset="0"/>
                <a:cs typeface="Arial" panose="020B0604020202020204" pitchFamily="34" charset="0"/>
              </a:rPr>
              <a:t>I </a:t>
            </a:r>
            <a:r>
              <a:rPr lang="de-DE" sz="2800" dirty="0" err="1" smtClean="0">
                <a:latin typeface="Arial" panose="020B0604020202020204" pitchFamily="34" charset="0"/>
                <a:cs typeface="Arial" panose="020B0604020202020204" pitchFamily="34" charset="0"/>
              </a:rPr>
              <a:t>olan</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yak</a:t>
            </a:r>
            <a:r>
              <a:rPr lang="tr-TR" sz="2800" dirty="0" smtClean="0">
                <a:latin typeface="Arial" panose="020B0604020202020204" pitchFamily="34" charset="0"/>
                <a:cs typeface="Arial" panose="020B0604020202020204" pitchFamily="34" charset="0"/>
              </a:rPr>
              <a:t>I</a:t>
            </a:r>
            <a:r>
              <a:rPr lang="de-DE" sz="2800" dirty="0" smtClean="0">
                <a:latin typeface="Arial" panose="020B0604020202020204" pitchFamily="34" charset="0"/>
                <a:cs typeface="Arial" panose="020B0604020202020204" pitchFamily="34" charset="0"/>
              </a:rPr>
              <a:t>na </a:t>
            </a:r>
            <a:r>
              <a:rPr lang="de-DE" sz="2800" dirty="0" err="1">
                <a:latin typeface="Arial" panose="020B0604020202020204" pitchFamily="34" charset="0"/>
                <a:cs typeface="Arial" panose="020B0604020202020204" pitchFamily="34" charset="0"/>
              </a:rPr>
              <a:t>odaklanmak</a:t>
            </a:r>
            <a:endParaRPr lang="de-DE" sz="28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3" cstate="print">
            <a:lum/>
            <a:alphaModFix/>
          </a:blip>
          <a:srcRect/>
          <a:stretch>
            <a:fillRect/>
          </a:stretch>
        </p:blipFill>
        <p:spPr>
          <a:xfrm>
            <a:off x="1115616" y="1916832"/>
            <a:ext cx="4863980" cy="3023855"/>
          </a:xfrm>
          <a:prstGeom prst="rect">
            <a:avLst/>
          </a:prstGeom>
          <a:noFill/>
          <a:ln>
            <a:noFill/>
          </a:ln>
        </p:spPr>
      </p:pic>
    </p:spTree>
    <p:extLst>
      <p:ext uri="{BB962C8B-B14F-4D97-AF65-F5344CB8AC3E}">
        <p14:creationId xmlns="" xmlns:p14="http://schemas.microsoft.com/office/powerpoint/2010/main" val="194616869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2627784" y="970598"/>
            <a:ext cx="2376264" cy="492443"/>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sz="3200" dirty="0" smtClean="0">
                <a:solidFill>
                  <a:schemeClr val="accent4">
                    <a:lumMod val="75000"/>
                  </a:schemeClr>
                </a:solidFill>
                <a:latin typeface="Arial" panose="020B0604020202020204" pitchFamily="34" charset="0"/>
                <a:cs typeface="Arial" panose="020B0604020202020204" pitchFamily="34" charset="0"/>
              </a:rPr>
              <a:t>G</a:t>
            </a:r>
            <a:r>
              <a:rPr lang="tr-TR" sz="3200" dirty="0" smtClean="0">
                <a:solidFill>
                  <a:schemeClr val="accent4">
                    <a:lumMod val="75000"/>
                  </a:schemeClr>
                </a:solidFill>
                <a:latin typeface="Arial" panose="020B0604020202020204" pitchFamily="34" charset="0"/>
                <a:cs typeface="Arial" panose="020B0604020202020204" pitchFamily="34" charset="0"/>
              </a:rPr>
              <a:t>İ</a:t>
            </a:r>
            <a:r>
              <a:rPr lang="de-DE" sz="3200" dirty="0" err="1" smtClean="0">
                <a:solidFill>
                  <a:schemeClr val="accent4">
                    <a:lumMod val="75000"/>
                  </a:schemeClr>
                </a:solidFill>
                <a:latin typeface="Arial" panose="020B0604020202020204" pitchFamily="34" charset="0"/>
                <a:cs typeface="Arial" panose="020B0604020202020204" pitchFamily="34" charset="0"/>
              </a:rPr>
              <a:t>zl</a:t>
            </a:r>
            <a:r>
              <a:rPr lang="tr-TR" sz="3200" dirty="0" smtClean="0">
                <a:solidFill>
                  <a:schemeClr val="accent4">
                    <a:lumMod val="75000"/>
                  </a:schemeClr>
                </a:solidFill>
                <a:latin typeface="Arial" panose="020B0604020202020204" pitchFamily="34" charset="0"/>
                <a:cs typeface="Arial" panose="020B0604020202020204" pitchFamily="34" charset="0"/>
              </a:rPr>
              <a:t>İ</a:t>
            </a:r>
            <a:r>
              <a:rPr lang="de-DE" sz="3200" dirty="0" smtClean="0">
                <a:solidFill>
                  <a:schemeClr val="accent4">
                    <a:lumMod val="75000"/>
                  </a:schemeClr>
                </a:solidFill>
                <a:latin typeface="Arial" panose="020B0604020202020204" pitchFamily="34" charset="0"/>
                <a:cs typeface="Arial" panose="020B0604020202020204" pitchFamily="34" charset="0"/>
              </a:rPr>
              <a:t>l</a:t>
            </a:r>
            <a:r>
              <a:rPr lang="tr-TR" sz="3200" dirty="0" smtClean="0">
                <a:solidFill>
                  <a:schemeClr val="accent4">
                    <a:lumMod val="75000"/>
                  </a:schemeClr>
                </a:solidFill>
                <a:latin typeface="Arial" panose="020B0604020202020204" pitchFamily="34" charset="0"/>
                <a:cs typeface="Arial" panose="020B0604020202020204" pitchFamily="34" charset="0"/>
              </a:rPr>
              <a:t>İ</a:t>
            </a:r>
            <a:r>
              <a:rPr lang="de-DE" sz="3200" dirty="0" smtClean="0">
                <a:solidFill>
                  <a:schemeClr val="accent4">
                    <a:lumMod val="75000"/>
                  </a:schemeClr>
                </a:solidFill>
                <a:latin typeface="Arial" panose="020B0604020202020204" pitchFamily="34" charset="0"/>
                <a:cs typeface="Arial" panose="020B0604020202020204" pitchFamily="34" charset="0"/>
              </a:rPr>
              <a:t>k</a:t>
            </a:r>
            <a:endParaRPr lang="de-DE" sz="3200" dirty="0">
              <a:solidFill>
                <a:schemeClr val="accent4">
                  <a:lumMod val="75000"/>
                </a:schemeClr>
              </a:solidFill>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3" cstate="print">
            <a:lum/>
            <a:alphaModFix/>
          </a:blip>
          <a:srcRect/>
          <a:stretch>
            <a:fillRect/>
          </a:stretch>
        </p:blipFill>
        <p:spPr>
          <a:xfrm>
            <a:off x="1763688" y="1916832"/>
            <a:ext cx="4224266" cy="3247565"/>
          </a:xfrm>
          <a:prstGeom prst="rect">
            <a:avLst/>
          </a:prstGeom>
          <a:noFill/>
          <a:ln>
            <a:noFill/>
          </a:ln>
        </p:spPr>
      </p:pic>
    </p:spTree>
    <p:extLst>
      <p:ext uri="{BB962C8B-B14F-4D97-AF65-F5344CB8AC3E}">
        <p14:creationId xmlns="" xmlns:p14="http://schemas.microsoft.com/office/powerpoint/2010/main" val="354441178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457200" y="878265"/>
            <a:ext cx="7239000" cy="58477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dirty="0">
                <a:solidFill>
                  <a:schemeClr val="accent4">
                    <a:lumMod val="75000"/>
                  </a:schemeClr>
                </a:solidFill>
              </a:rPr>
              <a:t>3) </a:t>
            </a:r>
            <a:r>
              <a:rPr lang="de-DE" dirty="0" err="1">
                <a:solidFill>
                  <a:schemeClr val="accent4">
                    <a:lumMod val="75000"/>
                  </a:schemeClr>
                </a:solidFill>
              </a:rPr>
              <a:t>Sık</a:t>
            </a:r>
            <a:r>
              <a:rPr lang="de-DE" dirty="0">
                <a:solidFill>
                  <a:schemeClr val="accent4">
                    <a:lumMod val="75000"/>
                  </a:schemeClr>
                </a:solidFill>
              </a:rPr>
              <a:t> </a:t>
            </a:r>
            <a:r>
              <a:rPr lang="de-DE" dirty="0" err="1">
                <a:solidFill>
                  <a:schemeClr val="accent4">
                    <a:lumMod val="75000"/>
                  </a:schemeClr>
                </a:solidFill>
              </a:rPr>
              <a:t>sorulan</a:t>
            </a:r>
            <a:r>
              <a:rPr lang="de-DE" dirty="0">
                <a:solidFill>
                  <a:schemeClr val="accent4">
                    <a:lumMod val="75000"/>
                  </a:schemeClr>
                </a:solidFill>
              </a:rPr>
              <a:t> </a:t>
            </a:r>
            <a:r>
              <a:rPr lang="de-DE" dirty="0" err="1">
                <a:solidFill>
                  <a:schemeClr val="accent4">
                    <a:lumMod val="75000"/>
                  </a:schemeClr>
                </a:solidFill>
              </a:rPr>
              <a:t>sorular</a:t>
            </a:r>
            <a:endParaRPr lang="de-DE" dirty="0">
              <a:solidFill>
                <a:schemeClr val="accent4">
                  <a:lumMod val="75000"/>
                </a:schemeClr>
              </a:solidFill>
            </a:endParaRPr>
          </a:p>
        </p:txBody>
      </p:sp>
      <p:pic>
        <p:nvPicPr>
          <p:cNvPr id="4" name="Resim 3"/>
          <p:cNvPicPr>
            <a:picLocks noChangeAspect="1"/>
          </p:cNvPicPr>
          <p:nvPr/>
        </p:nvPicPr>
        <p:blipFill>
          <a:blip r:embed="rId3" cstate="print">
            <a:lum/>
            <a:alphaModFix/>
          </a:blip>
          <a:srcRect/>
          <a:stretch>
            <a:fillRect/>
          </a:stretch>
        </p:blipFill>
        <p:spPr>
          <a:xfrm>
            <a:off x="1711455" y="1534298"/>
            <a:ext cx="4819569" cy="3527776"/>
          </a:xfrm>
          <a:prstGeom prst="rect">
            <a:avLst/>
          </a:prstGeom>
          <a:noFill/>
          <a:ln>
            <a:noFill/>
          </a:ln>
        </p:spPr>
      </p:pic>
    </p:spTree>
    <p:extLst>
      <p:ext uri="{BB962C8B-B14F-4D97-AF65-F5344CB8AC3E}">
        <p14:creationId xmlns="" xmlns:p14="http://schemas.microsoft.com/office/powerpoint/2010/main" val="395237731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268760"/>
            <a:ext cx="7239000" cy="4104456"/>
          </a:xfrm>
        </p:spPr>
        <p:txBody>
          <a:bodyPr/>
          <a:lstStyle/>
          <a:p>
            <a:endParaRPr lang="tr-TR" dirty="0" smtClean="0"/>
          </a:p>
          <a:p>
            <a:pPr marL="0" indent="0">
              <a:buNone/>
            </a:pPr>
            <a:r>
              <a:rPr lang="tr-TR" dirty="0" smtClean="0"/>
              <a:t>Sevgi göstermek sorunu çözer mi?</a:t>
            </a:r>
          </a:p>
          <a:p>
            <a:pPr marL="0" indent="0">
              <a:buNone/>
            </a:pPr>
            <a:endParaRPr lang="tr-TR" dirty="0" smtClean="0"/>
          </a:p>
          <a:p>
            <a:pPr marL="0" indent="0">
              <a:buNone/>
            </a:pPr>
            <a:r>
              <a:rPr lang="tr-TR" dirty="0" smtClean="0"/>
              <a:t>Askere gitse düzelir mi?</a:t>
            </a:r>
            <a:endParaRPr lang="tr-TR" dirty="0"/>
          </a:p>
        </p:txBody>
      </p:sp>
    </p:spTree>
    <p:extLst>
      <p:ext uri="{BB962C8B-B14F-4D97-AF65-F5344CB8AC3E}">
        <p14:creationId xmlns="" xmlns:p14="http://schemas.microsoft.com/office/powerpoint/2010/main" val="39306775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Nişanlım bağımlıymış, ne yapayım?</a:t>
            </a:r>
          </a:p>
          <a:p>
            <a:r>
              <a:rPr lang="tr-TR" smtClean="0"/>
              <a:t>Eşimden boşanayım </a:t>
            </a:r>
            <a:r>
              <a:rPr lang="tr-TR" dirty="0" smtClean="0"/>
              <a:t>mı?</a:t>
            </a:r>
          </a:p>
          <a:p>
            <a:pPr marL="0" indent="0">
              <a:buNone/>
            </a:pPr>
            <a:endParaRPr lang="tr-TR" dirty="0" smtClean="0"/>
          </a:p>
          <a:p>
            <a:pPr>
              <a:buFont typeface="Wingdings" panose="05000000000000000000" pitchFamily="2" charset="2"/>
              <a:buChar char="Ø"/>
            </a:pPr>
            <a:r>
              <a:rPr lang="tr-TR" dirty="0" smtClean="0"/>
              <a:t>Somut verilere dayanmak</a:t>
            </a:r>
          </a:p>
          <a:p>
            <a:pPr>
              <a:buFont typeface="Wingdings" panose="05000000000000000000" pitchFamily="2" charset="2"/>
              <a:buChar char="Ø"/>
            </a:pPr>
            <a:r>
              <a:rPr lang="tr-TR" dirty="0" smtClean="0"/>
              <a:t>Süre sınırlaması koymak</a:t>
            </a:r>
          </a:p>
          <a:p>
            <a:pPr>
              <a:buFont typeface="Wingdings" panose="05000000000000000000" pitchFamily="2" charset="2"/>
              <a:buChar char="Ø"/>
            </a:pPr>
            <a:r>
              <a:rPr lang="tr-TR" dirty="0" smtClean="0"/>
              <a:t>Tutarlı olmak</a:t>
            </a:r>
            <a:endParaRPr lang="tr-TR" dirty="0"/>
          </a:p>
        </p:txBody>
      </p:sp>
    </p:spTree>
    <p:extLst>
      <p:ext uri="{BB962C8B-B14F-4D97-AF65-F5344CB8AC3E}">
        <p14:creationId xmlns="" xmlns:p14="http://schemas.microsoft.com/office/powerpoint/2010/main" val="3769147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noGrp="1"/>
          </p:cNvSpPr>
          <p:nvPr>
            <p:ph type="title" idx="4294967295"/>
          </p:nvPr>
        </p:nvSpPr>
        <p:spPr>
          <a:xfrm>
            <a:off x="685757" y="2130317"/>
            <a:ext cx="7771592" cy="1469635"/>
          </a:xfrm>
        </p:spPr>
        <p:txBody>
          <a:bodyPr wrap="square" lIns="81639" tIns="40820" rIns="81639" bIns="40820" anchor="t">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x-none" sz="2400" b="0">
                <a:solidFill>
                  <a:srgbClr val="000000"/>
                </a:solidFill>
                <a:latin typeface="Bookman Old Style" pitchFamily="18"/>
              </a:rPr>
              <a:t>Uzun süreden sonra eve hafif alkollü </a:t>
            </a:r>
            <a:r>
              <a:rPr lang="x-none" sz="2400" b="0" smtClean="0">
                <a:solidFill>
                  <a:srgbClr val="000000"/>
                </a:solidFill>
                <a:latin typeface="Bookman Old Style" pitchFamily="18"/>
              </a:rPr>
              <a:t>geld</a:t>
            </a:r>
            <a:r>
              <a:rPr lang="tr-TR" sz="2400" b="0" dirty="0" smtClean="0">
                <a:solidFill>
                  <a:srgbClr val="000000"/>
                </a:solidFill>
                <a:latin typeface="Bookman Old Style" pitchFamily="18"/>
              </a:rPr>
              <a:t>İ</a:t>
            </a:r>
            <a:r>
              <a:rPr lang="x-none" sz="2400" b="0" smtClean="0">
                <a:solidFill>
                  <a:srgbClr val="000000"/>
                </a:solidFill>
                <a:latin typeface="Bookman Old Style" pitchFamily="18"/>
              </a:rPr>
              <a:t> </a:t>
            </a:r>
            <a:r>
              <a:rPr lang="x-none" sz="2400" b="0">
                <a:solidFill>
                  <a:srgbClr val="000000"/>
                </a:solidFill>
                <a:latin typeface="Bookman Old Style" pitchFamily="18"/>
              </a:rPr>
              <a:t>ya da </a:t>
            </a:r>
            <a:r>
              <a:rPr lang="x-none" sz="2400" b="0" smtClean="0">
                <a:solidFill>
                  <a:srgbClr val="000000"/>
                </a:solidFill>
                <a:latin typeface="Bookman Old Style" pitchFamily="18"/>
              </a:rPr>
              <a:t>b</a:t>
            </a:r>
            <a:r>
              <a:rPr lang="tr-TR" sz="2400" b="0" dirty="0" smtClean="0">
                <a:solidFill>
                  <a:srgbClr val="000000"/>
                </a:solidFill>
                <a:latin typeface="Bookman Old Style" pitchFamily="18"/>
              </a:rPr>
              <a:t>İ</a:t>
            </a:r>
            <a:r>
              <a:rPr lang="x-none" sz="2400" b="0" smtClean="0">
                <a:solidFill>
                  <a:srgbClr val="000000"/>
                </a:solidFill>
                <a:latin typeface="Bookman Old Style" pitchFamily="18"/>
              </a:rPr>
              <a:t>r </a:t>
            </a:r>
            <a:r>
              <a:rPr lang="x-none" sz="2400" b="0">
                <a:solidFill>
                  <a:srgbClr val="000000"/>
                </a:solidFill>
                <a:latin typeface="Bookman Old Style" pitchFamily="18"/>
              </a:rPr>
              <a:t>kere madde </a:t>
            </a:r>
            <a:r>
              <a:rPr lang="x-none" sz="2400" b="0" smtClean="0">
                <a:solidFill>
                  <a:srgbClr val="000000"/>
                </a:solidFill>
                <a:latin typeface="Bookman Old Style" pitchFamily="18"/>
              </a:rPr>
              <a:t>kulland</a:t>
            </a:r>
            <a:r>
              <a:rPr lang="tr-TR" sz="2400" b="0" dirty="0" smtClean="0">
                <a:solidFill>
                  <a:srgbClr val="000000"/>
                </a:solidFill>
                <a:latin typeface="Bookman Old Style" pitchFamily="18"/>
              </a:rPr>
              <a:t>I.</a:t>
            </a:r>
            <a:endParaRPr lang="x-none" sz="2400" b="0">
              <a:solidFill>
                <a:srgbClr val="000000"/>
              </a:solidFill>
              <a:latin typeface="Bookman Old Style" pitchFamily="18"/>
            </a:endParaRPr>
          </a:p>
        </p:txBody>
      </p:sp>
      <p:sp>
        <p:nvSpPr>
          <p:cNvPr id="3" name="3 Alt Başlık"/>
          <p:cNvSpPr txBox="1">
            <a:spLocks noGrp="1"/>
          </p:cNvSpPr>
          <p:nvPr>
            <p:ph type="subTitle" idx="4294967295"/>
          </p:nvPr>
        </p:nvSpPr>
        <p:spPr>
          <a:xfrm>
            <a:off x="1371515" y="3886368"/>
            <a:ext cx="6400077" cy="1752130"/>
          </a:xfrm>
        </p:spPr>
        <p:txBody>
          <a:bodyPr wrap="square" lIns="81639" tIns="40820" rIns="81639" bIns="40820" anchor="t">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x-none" sz="2900" i="1">
                <a:solidFill>
                  <a:srgbClr val="000000"/>
                </a:solidFill>
                <a:latin typeface="Bookman Old Style" pitchFamily="18"/>
              </a:rPr>
              <a:t>Hemen tepki vermeyin. Ayılmadan önce konuşmayın. Kullandığını fark ettiğinizi belli edin.</a:t>
            </a:r>
          </a:p>
        </p:txBody>
      </p:sp>
    </p:spTree>
    <p:extLst>
      <p:ext uri="{BB962C8B-B14F-4D97-AF65-F5344CB8AC3E}">
        <p14:creationId xmlns="" xmlns:p14="http://schemas.microsoft.com/office/powerpoint/2010/main" val="155079656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noGrp="1"/>
          </p:cNvSpPr>
          <p:nvPr>
            <p:ph type="title" idx="4294967295"/>
          </p:nvPr>
        </p:nvSpPr>
        <p:spPr>
          <a:xfrm>
            <a:off x="395537" y="2130317"/>
            <a:ext cx="7776864" cy="1469635"/>
          </a:xfrm>
        </p:spPr>
        <p:txBody>
          <a:bodyPr wrap="square" lIns="81639" tIns="40820" rIns="81639" bIns="4082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x-none" sz="2800" b="0">
                <a:solidFill>
                  <a:srgbClr val="000000"/>
                </a:solidFill>
                <a:latin typeface="Arial" panose="020B0604020202020204" pitchFamily="34" charset="0"/>
                <a:cs typeface="Arial" panose="020B0604020202020204" pitchFamily="34" charset="0"/>
              </a:rPr>
              <a:t>“….. yapmazsam içerim” diyor (tehdit</a:t>
            </a:r>
            <a:r>
              <a:rPr lang="x-none" sz="2900" b="0">
                <a:solidFill>
                  <a:srgbClr val="000000"/>
                </a:solidFill>
                <a:latin typeface="Arial" panose="020B0604020202020204" pitchFamily="34" charset="0"/>
                <a:cs typeface="Arial" panose="020B0604020202020204" pitchFamily="34" charset="0"/>
              </a:rPr>
              <a:t>)</a:t>
            </a:r>
          </a:p>
        </p:txBody>
      </p:sp>
      <p:sp>
        <p:nvSpPr>
          <p:cNvPr id="3" name="3 Alt Başlık"/>
          <p:cNvSpPr txBox="1">
            <a:spLocks noGrp="1"/>
          </p:cNvSpPr>
          <p:nvPr>
            <p:ph type="subTitle" idx="4294967295"/>
          </p:nvPr>
        </p:nvSpPr>
        <p:spPr>
          <a:xfrm>
            <a:off x="642653" y="3886368"/>
            <a:ext cx="7785960" cy="1752130"/>
          </a:xfrm>
        </p:spPr>
        <p:txBody>
          <a:bodyPr wrap="square" lIns="81639" tIns="40820" rIns="81639" bIns="40820" anchor="t">
            <a:normAutofit fontScale="85000" lnSpcReduction="2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x-none" sz="2900" i="1">
                <a:solidFill>
                  <a:srgbClr val="000000"/>
                </a:solidFill>
                <a:latin typeface="Arial" panose="020B0604020202020204" pitchFamily="34" charset="0"/>
                <a:cs typeface="Arial" panose="020B0604020202020204" pitchFamily="34" charset="0"/>
              </a:rPr>
              <a:t>Konuyu değiştirin ya da ısrar devam ediyorsa siz de ısrarla "Hayır" demeye devam edin.. Ayrıca sadece siz söylediği şeyi yapmadığınız için kullanımının olmayacağını unutmayı</a:t>
            </a:r>
            <a:r>
              <a:rPr lang="x-none" sz="2900" i="1">
                <a:solidFill>
                  <a:srgbClr val="000000"/>
                </a:solidFill>
                <a:latin typeface="Bookman Old Style" pitchFamily="18"/>
              </a:rPr>
              <a:t>n.</a:t>
            </a:r>
          </a:p>
          <a:p>
            <a:pPr marL="0" indent="0" algn="ctr">
              <a:buNone/>
            </a:pPr>
            <a:r>
              <a:rPr lang="x-none" sz="2900" b="1">
                <a:solidFill>
                  <a:srgbClr val="000000"/>
                </a:solidFill>
                <a:latin typeface="Bookman Old Style" pitchFamily="18"/>
              </a:rPr>
              <a:t> </a:t>
            </a:r>
          </a:p>
          <a:p>
            <a:pPr marL="0" indent="0" algn="ctr">
              <a:buNone/>
            </a:pPr>
            <a:endParaRPr lang="x-none" sz="2900" b="1">
              <a:solidFill>
                <a:srgbClr val="000000"/>
              </a:solidFill>
              <a:latin typeface="Bookman Old Style" pitchFamily="18"/>
            </a:endParaRPr>
          </a:p>
        </p:txBody>
      </p:sp>
    </p:spTree>
    <p:extLst>
      <p:ext uri="{BB962C8B-B14F-4D97-AF65-F5344CB8AC3E}">
        <p14:creationId xmlns="" xmlns:p14="http://schemas.microsoft.com/office/powerpoint/2010/main" val="26265865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noGrp="1"/>
          </p:cNvSpPr>
          <p:nvPr>
            <p:ph type="title" idx="4294967295"/>
          </p:nvPr>
        </p:nvSpPr>
        <p:spPr>
          <a:xfrm>
            <a:off x="685757" y="2130317"/>
            <a:ext cx="7771592" cy="1469635"/>
          </a:xfrm>
        </p:spPr>
        <p:txBody>
          <a:bodyPr wrap="square" lIns="81639" tIns="40820" rIns="81639" bIns="40820" anchor="t">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x-none" sz="2400" b="0">
                <a:solidFill>
                  <a:srgbClr val="000000"/>
                </a:solidFill>
                <a:latin typeface="Arial" panose="020B0604020202020204" pitchFamily="34" charset="0"/>
                <a:cs typeface="Arial" panose="020B0604020202020204" pitchFamily="34" charset="0"/>
              </a:rPr>
              <a:t>Uzun süre </a:t>
            </a:r>
            <a:r>
              <a:rPr lang="x-none" sz="2400" b="0" smtClean="0">
                <a:solidFill>
                  <a:srgbClr val="000000"/>
                </a:solidFill>
                <a:latin typeface="Arial" panose="020B0604020202020204" pitchFamily="34" charset="0"/>
                <a:cs typeface="Arial" panose="020B0604020202020204" pitchFamily="34" charset="0"/>
              </a:rPr>
              <a:t>b</a:t>
            </a:r>
            <a:r>
              <a:rPr lang="tr-TR" sz="2400" b="0" dirty="0" smtClean="0">
                <a:solidFill>
                  <a:srgbClr val="000000"/>
                </a:solidFill>
                <a:latin typeface="Arial" panose="020B0604020202020204" pitchFamily="34" charset="0"/>
                <a:cs typeface="Arial" panose="020B0604020202020204" pitchFamily="34" charset="0"/>
              </a:rPr>
              <a:t>I</a:t>
            </a:r>
            <a:r>
              <a:rPr lang="x-none" sz="2400" b="0" smtClean="0">
                <a:solidFill>
                  <a:srgbClr val="000000"/>
                </a:solidFill>
                <a:latin typeface="Arial" panose="020B0604020202020204" pitchFamily="34" charset="0"/>
                <a:cs typeface="Arial" panose="020B0604020202020204" pitchFamily="34" charset="0"/>
              </a:rPr>
              <a:t>rakt</a:t>
            </a:r>
            <a:r>
              <a:rPr lang="tr-TR" sz="2400" b="0" dirty="0" smtClean="0">
                <a:solidFill>
                  <a:srgbClr val="000000"/>
                </a:solidFill>
                <a:latin typeface="Arial" panose="020B0604020202020204" pitchFamily="34" charset="0"/>
                <a:cs typeface="Arial" panose="020B0604020202020204" pitchFamily="34" charset="0"/>
              </a:rPr>
              <a:t>I</a:t>
            </a:r>
            <a:r>
              <a:rPr lang="x-none" sz="2400" b="0" smtClean="0">
                <a:solidFill>
                  <a:srgbClr val="000000"/>
                </a:solidFill>
                <a:latin typeface="Arial" panose="020B0604020202020204" pitchFamily="34" charset="0"/>
                <a:cs typeface="Arial" panose="020B0604020202020204" pitchFamily="34" charset="0"/>
              </a:rPr>
              <a:t> ş</a:t>
            </a:r>
            <a:r>
              <a:rPr lang="tr-TR" sz="2400" b="0" dirty="0" smtClean="0">
                <a:solidFill>
                  <a:srgbClr val="000000"/>
                </a:solidFill>
                <a:latin typeface="Arial" panose="020B0604020202020204" pitchFamily="34" charset="0"/>
                <a:cs typeface="Arial" panose="020B0604020202020204" pitchFamily="34" charset="0"/>
              </a:rPr>
              <a:t>İ</a:t>
            </a:r>
            <a:r>
              <a:rPr lang="x-none" sz="2400" b="0" smtClean="0">
                <a:solidFill>
                  <a:srgbClr val="000000"/>
                </a:solidFill>
                <a:latin typeface="Arial" panose="020B0604020202020204" pitchFamily="34" charset="0"/>
                <a:cs typeface="Arial" panose="020B0604020202020204" pitchFamily="34" charset="0"/>
              </a:rPr>
              <a:t>md</a:t>
            </a:r>
            <a:r>
              <a:rPr lang="tr-TR" sz="2400" b="0" dirty="0" smtClean="0">
                <a:solidFill>
                  <a:srgbClr val="000000"/>
                </a:solidFill>
                <a:latin typeface="Arial" panose="020B0604020202020204" pitchFamily="34" charset="0"/>
                <a:cs typeface="Arial" panose="020B0604020202020204" pitchFamily="34" charset="0"/>
              </a:rPr>
              <a:t>İ</a:t>
            </a:r>
            <a:r>
              <a:rPr lang="x-none" sz="2400" b="0" smtClean="0">
                <a:solidFill>
                  <a:srgbClr val="000000"/>
                </a:solidFill>
                <a:latin typeface="Arial" panose="020B0604020202020204" pitchFamily="34" charset="0"/>
                <a:cs typeface="Arial" panose="020B0604020202020204" pitchFamily="34" charset="0"/>
              </a:rPr>
              <a:t> </a:t>
            </a:r>
            <a:r>
              <a:rPr lang="x-none" sz="2400" b="0">
                <a:solidFill>
                  <a:srgbClr val="000000"/>
                </a:solidFill>
                <a:latin typeface="Arial" panose="020B0604020202020204" pitchFamily="34" charset="0"/>
                <a:cs typeface="Arial" panose="020B0604020202020204" pitchFamily="34" charset="0"/>
              </a:rPr>
              <a:t>“şu düğünde (doğum gününde) </a:t>
            </a:r>
            <a:r>
              <a:rPr lang="tr-TR" sz="2400" b="0" dirty="0">
                <a:solidFill>
                  <a:srgbClr val="000000"/>
                </a:solidFill>
                <a:latin typeface="Arial" panose="020B0604020202020204" pitchFamily="34" charset="0"/>
                <a:cs typeface="Arial" panose="020B0604020202020204" pitchFamily="34" charset="0"/>
              </a:rPr>
              <a:t>İ</a:t>
            </a:r>
            <a:r>
              <a:rPr lang="x-none" sz="2400" b="0" smtClean="0">
                <a:solidFill>
                  <a:srgbClr val="000000"/>
                </a:solidFill>
                <a:latin typeface="Arial" panose="020B0604020202020204" pitchFamily="34" charset="0"/>
                <a:cs typeface="Arial" panose="020B0604020202020204" pitchFamily="34" charset="0"/>
              </a:rPr>
              <a:t>çmek </a:t>
            </a:r>
            <a:r>
              <a:rPr lang="tr-TR" sz="2400" b="0" dirty="0" smtClean="0">
                <a:solidFill>
                  <a:srgbClr val="000000"/>
                </a:solidFill>
                <a:latin typeface="Arial" panose="020B0604020202020204" pitchFamily="34" charset="0"/>
                <a:cs typeface="Arial" panose="020B0604020202020204" pitchFamily="34" charset="0"/>
              </a:rPr>
              <a:t>İ</a:t>
            </a:r>
            <a:r>
              <a:rPr lang="x-none" sz="2400" b="0" smtClean="0">
                <a:solidFill>
                  <a:srgbClr val="000000"/>
                </a:solidFill>
                <a:latin typeface="Arial" panose="020B0604020202020204" pitchFamily="34" charset="0"/>
                <a:cs typeface="Arial" panose="020B0604020202020204" pitchFamily="34" charset="0"/>
              </a:rPr>
              <a:t>st</a:t>
            </a:r>
            <a:r>
              <a:rPr lang="tr-TR" sz="2400" b="0" dirty="0" smtClean="0">
                <a:solidFill>
                  <a:srgbClr val="000000"/>
                </a:solidFill>
                <a:latin typeface="Arial" panose="020B0604020202020204" pitchFamily="34" charset="0"/>
                <a:cs typeface="Arial" panose="020B0604020202020204" pitchFamily="34" charset="0"/>
              </a:rPr>
              <a:t>İ</a:t>
            </a:r>
            <a:r>
              <a:rPr lang="x-none" sz="2400" b="0" smtClean="0">
                <a:solidFill>
                  <a:srgbClr val="000000"/>
                </a:solidFill>
                <a:latin typeface="Arial" panose="020B0604020202020204" pitchFamily="34" charset="0"/>
                <a:cs typeface="Arial" panose="020B0604020202020204" pitchFamily="34" charset="0"/>
              </a:rPr>
              <a:t>yorum</a:t>
            </a:r>
            <a:r>
              <a:rPr lang="x-none" sz="2400" b="0">
                <a:solidFill>
                  <a:srgbClr val="000000"/>
                </a:solidFill>
                <a:latin typeface="Arial" panose="020B0604020202020204" pitchFamily="34" charset="0"/>
                <a:cs typeface="Arial" panose="020B0604020202020204" pitchFamily="34" charset="0"/>
              </a:rPr>
              <a:t>” </a:t>
            </a:r>
            <a:r>
              <a:rPr lang="x-none" sz="2400" b="0" smtClean="0">
                <a:solidFill>
                  <a:srgbClr val="000000"/>
                </a:solidFill>
                <a:latin typeface="Arial" panose="020B0604020202020204" pitchFamily="34" charset="0"/>
                <a:cs typeface="Arial" panose="020B0604020202020204" pitchFamily="34" charset="0"/>
              </a:rPr>
              <a:t>ded</a:t>
            </a:r>
            <a:r>
              <a:rPr lang="tr-TR" sz="2400" b="0" dirty="0" smtClean="0">
                <a:solidFill>
                  <a:srgbClr val="000000"/>
                </a:solidFill>
                <a:latin typeface="Arial" panose="020B0604020202020204" pitchFamily="34" charset="0"/>
                <a:cs typeface="Arial" panose="020B0604020202020204" pitchFamily="34" charset="0"/>
              </a:rPr>
              <a:t>İ</a:t>
            </a:r>
            <a:endParaRPr lang="x-none" sz="2400" b="0">
              <a:solidFill>
                <a:srgbClr val="000000"/>
              </a:solidFill>
              <a:latin typeface="Arial" panose="020B0604020202020204" pitchFamily="34" charset="0"/>
              <a:cs typeface="Arial" panose="020B0604020202020204" pitchFamily="34" charset="0"/>
            </a:endParaRPr>
          </a:p>
        </p:txBody>
      </p:sp>
      <p:sp>
        <p:nvSpPr>
          <p:cNvPr id="3" name="3 Alt Başlık"/>
          <p:cNvSpPr txBox="1">
            <a:spLocks noGrp="1"/>
          </p:cNvSpPr>
          <p:nvPr>
            <p:ph type="subTitle" idx="4294967295"/>
          </p:nvPr>
        </p:nvSpPr>
        <p:spPr>
          <a:xfrm>
            <a:off x="827584" y="3501008"/>
            <a:ext cx="6944009" cy="2137490"/>
          </a:xfrm>
        </p:spPr>
        <p:txBody>
          <a:bodyPr wrap="square" lIns="81639" tIns="40820" rIns="81639" bIns="40820" anchor="t">
            <a:normAutofit fontScale="92500" lnSpcReduction="1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x-none" sz="2900" i="1">
                <a:solidFill>
                  <a:srgbClr val="000000"/>
                </a:solidFill>
                <a:latin typeface="Bookman Old Style" pitchFamily="18"/>
              </a:rPr>
              <a:t>Bu konuda yorum yapma hakkınızın olmadığını, kullanıp kullanma kararını tedavi ekibiyle verebileceğini söyleyin ve paylaşması için yönlendirin.</a:t>
            </a:r>
          </a:p>
          <a:p>
            <a:pPr marL="0" indent="0" algn="ctr">
              <a:buNone/>
            </a:pPr>
            <a:r>
              <a:rPr lang="x-none" sz="2900">
                <a:solidFill>
                  <a:srgbClr val="000000"/>
                </a:solidFill>
                <a:latin typeface="Bookman Old Style" pitchFamily="18"/>
              </a:rPr>
              <a:t> </a:t>
            </a:r>
          </a:p>
          <a:p>
            <a:pPr marL="0" indent="0" algn="ctr">
              <a:buNone/>
            </a:pPr>
            <a:endParaRPr lang="x-none" sz="2900" b="1">
              <a:solidFill>
                <a:srgbClr val="000000"/>
              </a:solidFill>
              <a:latin typeface="Bookman Old Style" pitchFamily="18"/>
            </a:endParaRPr>
          </a:p>
        </p:txBody>
      </p:sp>
    </p:spTree>
    <p:extLst>
      <p:ext uri="{BB962C8B-B14F-4D97-AF65-F5344CB8AC3E}">
        <p14:creationId xmlns="" xmlns:p14="http://schemas.microsoft.com/office/powerpoint/2010/main" val="28932397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noGrp="1"/>
          </p:cNvSpPr>
          <p:nvPr>
            <p:ph type="title" idx="4294967295"/>
          </p:nvPr>
        </p:nvSpPr>
        <p:spPr>
          <a:xfrm>
            <a:off x="685757" y="2130317"/>
            <a:ext cx="7771592" cy="1469635"/>
          </a:xfrm>
        </p:spPr>
        <p:txBody>
          <a:bodyPr wrap="square" lIns="81639" tIns="40820" rIns="81639" bIns="4082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x-none" sz="2900" b="0">
                <a:solidFill>
                  <a:srgbClr val="000000"/>
                </a:solidFill>
                <a:latin typeface="Bookman Old Style" pitchFamily="18"/>
              </a:rPr>
              <a:t>“Esrar içmek istemiyorum ama alkol içmek istiyorum” dedi</a:t>
            </a:r>
          </a:p>
        </p:txBody>
      </p:sp>
      <p:sp>
        <p:nvSpPr>
          <p:cNvPr id="3" name="3 Alt Başlık"/>
          <p:cNvSpPr txBox="1">
            <a:spLocks noGrp="1"/>
          </p:cNvSpPr>
          <p:nvPr>
            <p:ph type="subTitle" idx="4294967295"/>
          </p:nvPr>
        </p:nvSpPr>
        <p:spPr>
          <a:xfrm>
            <a:off x="714168" y="3886368"/>
            <a:ext cx="7928989" cy="1752130"/>
          </a:xfrm>
        </p:spPr>
        <p:txBody>
          <a:bodyPr wrap="square" lIns="81639" tIns="40820" rIns="81639" bIns="40820" anchor="t">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x-none" sz="2900" i="1">
                <a:solidFill>
                  <a:srgbClr val="000000"/>
                </a:solidFill>
                <a:latin typeface="Bookman Old Style" pitchFamily="18"/>
              </a:rPr>
              <a:t>Bu konuda bilginizin olmadığını, bu isteğini tedavi ekibiyle paylaşmasını söyleyin.</a:t>
            </a:r>
          </a:p>
          <a:p>
            <a:pPr marL="0" indent="0" algn="ctr">
              <a:buNone/>
            </a:pPr>
            <a:r>
              <a:rPr lang="x-none" sz="2900" b="1">
                <a:solidFill>
                  <a:srgbClr val="000000"/>
                </a:solidFill>
                <a:latin typeface="Bookman Old Style" pitchFamily="18"/>
              </a:rPr>
              <a:t> </a:t>
            </a:r>
          </a:p>
          <a:p>
            <a:pPr marL="0" indent="0" algn="ctr">
              <a:buNone/>
            </a:pPr>
            <a:endParaRPr lang="x-none" sz="2900" b="1">
              <a:solidFill>
                <a:srgbClr val="000000"/>
              </a:solidFill>
              <a:latin typeface="Bookman Old Style" pitchFamily="18"/>
            </a:endParaRPr>
          </a:p>
        </p:txBody>
      </p:sp>
    </p:spTree>
    <p:extLst>
      <p:ext uri="{BB962C8B-B14F-4D97-AF65-F5344CB8AC3E}">
        <p14:creationId xmlns="" xmlns:p14="http://schemas.microsoft.com/office/powerpoint/2010/main" val="9335040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4)Yönlendirme</a:t>
            </a:r>
          </a:p>
        </p:txBody>
      </p:sp>
      <p:pic>
        <p:nvPicPr>
          <p:cNvPr id="4" name="Resim 3"/>
          <p:cNvPicPr>
            <a:picLocks noChangeAspect="1"/>
          </p:cNvPicPr>
          <p:nvPr/>
        </p:nvPicPr>
        <p:blipFill>
          <a:blip r:embed="rId3" cstate="print">
            <a:lum/>
            <a:alphaModFix/>
          </a:blip>
          <a:srcRect/>
          <a:stretch>
            <a:fillRect/>
          </a:stretch>
        </p:blipFill>
        <p:spPr>
          <a:xfrm>
            <a:off x="2449134" y="1632927"/>
            <a:ext cx="3591736" cy="4572197"/>
          </a:xfrm>
          <a:prstGeom prst="rect">
            <a:avLst/>
          </a:prstGeom>
          <a:noFill/>
          <a:ln>
            <a:noFill/>
          </a:ln>
        </p:spPr>
      </p:pic>
    </p:spTree>
    <p:extLst>
      <p:ext uri="{BB962C8B-B14F-4D97-AF65-F5344CB8AC3E}">
        <p14:creationId xmlns="" xmlns:p14="http://schemas.microsoft.com/office/powerpoint/2010/main" val="214866081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340768"/>
            <a:ext cx="7239000" cy="4846320"/>
          </a:xfrm>
        </p:spPr>
        <p:txBody>
          <a:bodyPr/>
          <a:lstStyle/>
          <a:p>
            <a:r>
              <a:rPr lang="tr-TR" dirty="0" smtClean="0"/>
              <a:t>Ergenler kendi kimliklerini oluşturmak ve bağımsız bireyler olmak için pek çok davranış ve tutum denerler.</a:t>
            </a:r>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txBox="1">
            <a:spLocks noGrp="1"/>
          </p:cNvSpPr>
          <p:nvPr>
            <p:ph type="body" idx="4294967295"/>
          </p:nvPr>
        </p:nvSpPr>
        <p:spPr>
          <a:xfrm>
            <a:off x="457200" y="1609416"/>
            <a:ext cx="7239000" cy="3936093"/>
          </a:xfrm>
        </p:spPr>
        <p:txBody>
          <a:bodyPr lIns="82945" tIns="41473" rIns="82945" bIns="41473">
            <a:spAutoFit/>
          </a:bodyPr>
          <a:lstStyle>
            <a:defPPr marL="432000" marR="0" lvl="0" indent="-324000">
              <a:spcBef>
                <a:spcPts val="0"/>
              </a:spcBef>
              <a:spcAft>
                <a:spcPts val="1414"/>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de-DE"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de-DE"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de-DE"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de-DE"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lvl="0">
              <a:buNone/>
            </a:pPr>
            <a:endParaRPr lang="de-DE" dirty="0"/>
          </a:p>
          <a:p>
            <a:pPr lvl="0"/>
            <a:r>
              <a:rPr lang="de-DE" dirty="0"/>
              <a:t>www.bapi.info.tr</a:t>
            </a:r>
          </a:p>
          <a:p>
            <a:pPr lvl="0"/>
            <a:r>
              <a:rPr lang="de-DE" dirty="0"/>
              <a:t>www.alkol.info.tr</a:t>
            </a:r>
          </a:p>
          <a:p>
            <a:pPr lvl="0"/>
            <a:r>
              <a:rPr lang="de-DE" dirty="0"/>
              <a:t>www.uyusturucu.info.tr</a:t>
            </a:r>
          </a:p>
          <a:p>
            <a:pPr lvl="0"/>
            <a:r>
              <a:rPr lang="de-DE" dirty="0"/>
              <a:t>www.internetbagimliligi.info</a:t>
            </a:r>
          </a:p>
          <a:p>
            <a:pPr lvl="0"/>
            <a:endParaRPr lang="de-DE" dirty="0"/>
          </a:p>
        </p:txBody>
      </p:sp>
    </p:spTree>
    <p:extLst>
      <p:ext uri="{BB962C8B-B14F-4D97-AF65-F5344CB8AC3E}">
        <p14:creationId xmlns="" xmlns:p14="http://schemas.microsoft.com/office/powerpoint/2010/main" val="17799589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                                             Teşekkür ederim</a:t>
            </a:r>
            <a:endParaRPr lang="tr-TR" dirty="0"/>
          </a:p>
        </p:txBody>
      </p:sp>
      <p:pic>
        <p:nvPicPr>
          <p:cNvPr id="3074" name="Picture 2" descr="C:\Users\merih\Desktop\ail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55776" y="2619375"/>
            <a:ext cx="2819400" cy="1619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41653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80728"/>
            <a:ext cx="7239000" cy="1143000"/>
          </a:xfrm>
        </p:spPr>
        <p:txBody>
          <a:bodyPr/>
          <a:lstStyle/>
          <a:p>
            <a:r>
              <a:rPr lang="tr-TR" dirty="0" smtClean="0">
                <a:solidFill>
                  <a:schemeClr val="accent4">
                    <a:lumMod val="75000"/>
                  </a:schemeClr>
                </a:solidFill>
              </a:rPr>
              <a:t>‘ Bana bir şey olmaz’</a:t>
            </a:r>
            <a:endParaRPr lang="tr-TR" dirty="0">
              <a:solidFill>
                <a:schemeClr val="accent4">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4">
                    <a:lumMod val="75000"/>
                  </a:schemeClr>
                </a:solidFill>
              </a:rPr>
              <a:t>Geçiş maddeleri</a:t>
            </a:r>
            <a:endParaRPr lang="tr-TR" dirty="0">
              <a:solidFill>
                <a:schemeClr val="accent4">
                  <a:lumMod val="75000"/>
                </a:schemeClr>
              </a:solidFill>
            </a:endParaRPr>
          </a:p>
        </p:txBody>
      </p:sp>
      <p:sp>
        <p:nvSpPr>
          <p:cNvPr id="3" name="2 İçerik Yer Tutucusu"/>
          <p:cNvSpPr>
            <a:spLocks noGrp="1"/>
          </p:cNvSpPr>
          <p:nvPr>
            <p:ph idx="1"/>
          </p:nvPr>
        </p:nvSpPr>
        <p:spPr/>
        <p:txBody>
          <a:bodyPr/>
          <a:lstStyle/>
          <a:p>
            <a:r>
              <a:rPr lang="tr-TR" dirty="0" smtClean="0"/>
              <a:t>Sigara </a:t>
            </a:r>
          </a:p>
          <a:p>
            <a:r>
              <a:rPr lang="tr-TR" dirty="0" smtClean="0"/>
              <a:t>Alkol</a:t>
            </a:r>
          </a:p>
          <a:p>
            <a:endParaRPr lang="tr-TR" dirty="0" smtClean="0"/>
          </a:p>
          <a:p>
            <a:endParaRPr lang="tr-TR" dirty="0" smtClean="0"/>
          </a:p>
          <a:p>
            <a:endParaRPr lang="tr-TR" dirty="0" smtClean="0"/>
          </a:p>
          <a:p>
            <a:pPr>
              <a:buNone/>
            </a:pPr>
            <a:r>
              <a:rPr lang="tr-TR" dirty="0" smtClean="0"/>
              <a:t>* Sigara ya da alkol kullanan ergenlerin bu tür maddelerin daha az tehlikeli olduğunu düşünmeleri, diğer maddeleri deneme ihtimalini artırır.</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457200" y="478155"/>
            <a:ext cx="7239000" cy="98488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sz="3200" dirty="0" err="1">
                <a:solidFill>
                  <a:schemeClr val="accent4">
                    <a:lumMod val="75000"/>
                  </a:schemeClr>
                </a:solidFill>
                <a:latin typeface="Arial" panose="020B0604020202020204" pitchFamily="34" charset="0"/>
                <a:cs typeface="Arial" panose="020B0604020202020204" pitchFamily="34" charset="0"/>
              </a:rPr>
              <a:t>Acaba</a:t>
            </a:r>
            <a:r>
              <a:rPr lang="de-DE" sz="3200" dirty="0">
                <a:solidFill>
                  <a:schemeClr val="accent4">
                    <a:lumMod val="75000"/>
                  </a:schemeClr>
                </a:solidFill>
                <a:latin typeface="Arial" panose="020B0604020202020204" pitchFamily="34" charset="0"/>
                <a:cs typeface="Arial" panose="020B0604020202020204" pitchFamily="34" charset="0"/>
              </a:rPr>
              <a:t> </a:t>
            </a:r>
            <a:r>
              <a:rPr lang="de-DE" sz="3200" dirty="0" err="1">
                <a:solidFill>
                  <a:schemeClr val="accent4">
                    <a:lumMod val="75000"/>
                  </a:schemeClr>
                </a:solidFill>
                <a:latin typeface="Arial" panose="020B0604020202020204" pitchFamily="34" charset="0"/>
                <a:cs typeface="Arial" panose="020B0604020202020204" pitchFamily="34" charset="0"/>
              </a:rPr>
              <a:t>uyuşturucu</a:t>
            </a:r>
            <a:r>
              <a:rPr lang="de-DE" sz="3200" dirty="0">
                <a:solidFill>
                  <a:schemeClr val="accent4">
                    <a:lumMod val="75000"/>
                  </a:schemeClr>
                </a:solidFill>
                <a:latin typeface="Arial" panose="020B0604020202020204" pitchFamily="34" charset="0"/>
                <a:cs typeface="Arial" panose="020B0604020202020204" pitchFamily="34" charset="0"/>
              </a:rPr>
              <a:t> </a:t>
            </a:r>
            <a:r>
              <a:rPr lang="de-DE" sz="3200" dirty="0" err="1">
                <a:solidFill>
                  <a:schemeClr val="accent4">
                    <a:lumMod val="75000"/>
                  </a:schemeClr>
                </a:solidFill>
                <a:latin typeface="Arial" panose="020B0604020202020204" pitchFamily="34" charset="0"/>
                <a:cs typeface="Arial" panose="020B0604020202020204" pitchFamily="34" charset="0"/>
              </a:rPr>
              <a:t>kullanıyor</a:t>
            </a:r>
            <a:r>
              <a:rPr lang="de-DE" sz="3200" dirty="0">
                <a:solidFill>
                  <a:schemeClr val="accent4">
                    <a:lumMod val="75000"/>
                  </a:schemeClr>
                </a:solidFill>
                <a:latin typeface="Arial" panose="020B0604020202020204" pitchFamily="34" charset="0"/>
                <a:cs typeface="Arial" panose="020B0604020202020204" pitchFamily="34" charset="0"/>
              </a:rPr>
              <a:t> </a:t>
            </a:r>
            <a:r>
              <a:rPr lang="de-DE" sz="3200" dirty="0" err="1">
                <a:solidFill>
                  <a:schemeClr val="accent4">
                    <a:lumMod val="75000"/>
                  </a:schemeClr>
                </a:solidFill>
                <a:latin typeface="Arial" panose="020B0604020202020204" pitchFamily="34" charset="0"/>
                <a:cs typeface="Arial" panose="020B0604020202020204" pitchFamily="34" charset="0"/>
              </a:rPr>
              <a:t>mu</a:t>
            </a:r>
            <a:r>
              <a:rPr lang="de-DE" sz="3200" dirty="0">
                <a:solidFill>
                  <a:schemeClr val="accent4">
                    <a:lumMod val="75000"/>
                  </a:schemeClr>
                </a:solidFill>
                <a:latin typeface="Arial" panose="020B0604020202020204" pitchFamily="34" charset="0"/>
                <a:cs typeface="Arial" panose="020B0604020202020204" pitchFamily="34" charset="0"/>
              </a:rPr>
              <a:t>?</a:t>
            </a:r>
          </a:p>
        </p:txBody>
      </p:sp>
      <p:sp>
        <p:nvSpPr>
          <p:cNvPr id="3" name="Alt Başlık 2"/>
          <p:cNvSpPr txBox="1">
            <a:spLocks noGrp="1"/>
          </p:cNvSpPr>
          <p:nvPr>
            <p:ph type="subTitle" idx="4294967295"/>
          </p:nvPr>
        </p:nvSpPr>
        <p:spPr>
          <a:xfrm>
            <a:off x="457200" y="3552116"/>
            <a:ext cx="7239000" cy="960919"/>
          </a:xfrm>
        </p:spPr>
        <p:txBody>
          <a:bodyPr lIns="82945" tIns="41473" rIns="82945" bIns="41473"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endParaRPr lang="de-DE"/>
          </a:p>
          <a:p>
            <a:pPr marL="0" indent="0" algn="ctr"/>
            <a:endParaRPr lang="de-DE"/>
          </a:p>
        </p:txBody>
      </p:sp>
      <p:pic>
        <p:nvPicPr>
          <p:cNvPr id="4" name="Picture 2"/>
          <p:cNvPicPr>
            <a:picLocks noChangeAspect="1"/>
          </p:cNvPicPr>
          <p:nvPr/>
        </p:nvPicPr>
        <p:blipFill>
          <a:blip r:embed="rId3" cstate="print">
            <a:lum/>
            <a:alphaModFix/>
          </a:blip>
          <a:srcRect/>
          <a:stretch>
            <a:fillRect/>
          </a:stretch>
        </p:blipFill>
        <p:spPr>
          <a:xfrm>
            <a:off x="2775685" y="2122806"/>
            <a:ext cx="3918614" cy="3184208"/>
          </a:xfrm>
          <a:prstGeom prst="rect">
            <a:avLst/>
          </a:prstGeom>
          <a:noFill/>
          <a:ln>
            <a:noFill/>
          </a:ln>
        </p:spPr>
      </p:pic>
    </p:spTree>
    <p:extLst>
      <p:ext uri="{BB962C8B-B14F-4D97-AF65-F5344CB8AC3E}">
        <p14:creationId xmlns="" xmlns:p14="http://schemas.microsoft.com/office/powerpoint/2010/main" val="388560531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2123728" y="1124744"/>
            <a:ext cx="3628256" cy="492443"/>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sz="3200" dirty="0" err="1" smtClean="0">
                <a:solidFill>
                  <a:schemeClr val="accent4">
                    <a:lumMod val="75000"/>
                  </a:schemeClr>
                </a:solidFill>
                <a:latin typeface="Arial" panose="020B0604020202020204" pitchFamily="34" charset="0"/>
                <a:cs typeface="Arial" panose="020B0604020202020204" pitchFamily="34" charset="0"/>
              </a:rPr>
              <a:t>Tak</a:t>
            </a:r>
            <a:r>
              <a:rPr lang="tr-TR" sz="3200" dirty="0" smtClean="0">
                <a:solidFill>
                  <a:schemeClr val="accent4">
                    <a:lumMod val="75000"/>
                  </a:schemeClr>
                </a:solidFill>
                <a:latin typeface="Arial" panose="020B0604020202020204" pitchFamily="34" charset="0"/>
                <a:cs typeface="Arial" panose="020B0604020202020204" pitchFamily="34" charset="0"/>
              </a:rPr>
              <a:t>İ</a:t>
            </a:r>
            <a:r>
              <a:rPr lang="de-DE" sz="3200" dirty="0" smtClean="0">
                <a:solidFill>
                  <a:schemeClr val="accent4">
                    <a:lumMod val="75000"/>
                  </a:schemeClr>
                </a:solidFill>
                <a:latin typeface="Arial" panose="020B0604020202020204" pitchFamily="34" charset="0"/>
                <a:cs typeface="Arial" panose="020B0604020202020204" pitchFamily="34" charset="0"/>
              </a:rPr>
              <a:t>p </a:t>
            </a:r>
            <a:r>
              <a:rPr lang="de-DE" sz="3200" dirty="0" err="1">
                <a:solidFill>
                  <a:schemeClr val="accent4">
                    <a:lumMod val="75000"/>
                  </a:schemeClr>
                </a:solidFill>
                <a:latin typeface="Arial" panose="020B0604020202020204" pitchFamily="34" charset="0"/>
                <a:cs typeface="Arial" panose="020B0604020202020204" pitchFamily="34" charset="0"/>
              </a:rPr>
              <a:t>etmek</a:t>
            </a:r>
            <a:endParaRPr lang="de-DE" sz="3200" dirty="0">
              <a:solidFill>
                <a:schemeClr val="accent4">
                  <a:lumMod val="75000"/>
                </a:schemeClr>
              </a:solidFill>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3" cstate="print">
            <a:lum/>
            <a:alphaModFix/>
          </a:blip>
          <a:srcRect/>
          <a:stretch>
            <a:fillRect/>
          </a:stretch>
        </p:blipFill>
        <p:spPr>
          <a:xfrm>
            <a:off x="1205703" y="2420888"/>
            <a:ext cx="5131424" cy="2676040"/>
          </a:xfrm>
          <a:prstGeom prst="rect">
            <a:avLst/>
          </a:prstGeom>
          <a:noFill/>
          <a:ln>
            <a:noFill/>
          </a:ln>
        </p:spPr>
      </p:pic>
    </p:spTree>
    <p:extLst>
      <p:ext uri="{BB962C8B-B14F-4D97-AF65-F5344CB8AC3E}">
        <p14:creationId xmlns="" xmlns:p14="http://schemas.microsoft.com/office/powerpoint/2010/main" val="342195858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3291</TotalTime>
  <Words>2007</Words>
  <Application>Microsoft Office PowerPoint</Application>
  <PresentationFormat>Ekran Gösterisi (4:3)</PresentationFormat>
  <Paragraphs>331</Paragraphs>
  <Slides>51</Slides>
  <Notes>34</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Zengin</vt:lpstr>
      <vt:lpstr>AİLEYE YAKLAŞIM</vt:lpstr>
      <vt:lpstr>Aileyi anlamak </vt:lpstr>
      <vt:lpstr>Aileye yardım</vt:lpstr>
      <vt:lpstr>Slayt 4</vt:lpstr>
      <vt:lpstr>Slayt 5</vt:lpstr>
      <vt:lpstr>‘ Bana bir şey olmaz’</vt:lpstr>
      <vt:lpstr>Geçiş maddeleri</vt:lpstr>
      <vt:lpstr>Acaba uyuşturucu kullanıyor mu?</vt:lpstr>
      <vt:lpstr>Takİp etmek</vt:lpstr>
      <vt:lpstr>Acaba uyuşturucu mu kullanIyor?</vt:lpstr>
      <vt:lpstr>Şüphe varsa:</vt:lpstr>
      <vt:lpstr>Slayt 12</vt:lpstr>
      <vt:lpstr>Biz şimdi ne yapacağız?</vt:lpstr>
      <vt:lpstr>Slayt 14</vt:lpstr>
      <vt:lpstr>İnkar</vt:lpstr>
      <vt:lpstr>Slayt 16</vt:lpstr>
      <vt:lpstr>Öte yandan başka sorular da yanıt beklemektedir: </vt:lpstr>
      <vt:lpstr>Aileye sorulması gereken bazı sorulara örnekler: </vt:lpstr>
      <vt:lpstr>Slayt 19</vt:lpstr>
      <vt:lpstr>Slayt 20</vt:lpstr>
      <vt:lpstr>Slayt 21</vt:lpstr>
      <vt:lpstr>Slayt 22</vt:lpstr>
      <vt:lpstr>Slayt 23</vt:lpstr>
      <vt:lpstr>Slayt 24</vt:lpstr>
      <vt:lpstr>Slayt 25</vt:lpstr>
      <vt:lpstr>Aİleye bağImlIlIğIn doğasINI anlatma</vt:lpstr>
      <vt:lpstr>BağImlILIK</vt:lpstr>
      <vt:lpstr>Slayt 28</vt:lpstr>
      <vt:lpstr>DEĞİŞİM DÖNGÜSÜNDEKİ YERİ</vt:lpstr>
      <vt:lpstr>Slayt 30</vt:lpstr>
      <vt:lpstr>Slayt 31</vt:lpstr>
      <vt:lpstr>...ve oyun başlar</vt:lpstr>
      <vt:lpstr>Elde somut veriler varsa</vt:lpstr>
      <vt:lpstr> Aİlenİn, bağImlI olan yakInlarIna karşI davranIşlarI</vt:lpstr>
      <vt:lpstr>  Oyunun kurallarINI yenİden yazmak</vt:lpstr>
      <vt:lpstr>Slayt 36</vt:lpstr>
      <vt:lpstr>Slayt 37</vt:lpstr>
      <vt:lpstr>Slayt 38</vt:lpstr>
      <vt:lpstr>Slayt 39</vt:lpstr>
      <vt:lpstr>Sadece bağImlI olan yakIna odaklanmak</vt:lpstr>
      <vt:lpstr>Gİzlİlİk</vt:lpstr>
      <vt:lpstr>3) Sık sorulan sorular</vt:lpstr>
      <vt:lpstr>Slayt 43</vt:lpstr>
      <vt:lpstr>Slayt 44</vt:lpstr>
      <vt:lpstr>Uzun süreden sonra eve hafif alkollü geldİ ya da bİr kere madde kullandI.</vt:lpstr>
      <vt:lpstr>“….. yapmazsam içerim” diyor (tehdit)</vt:lpstr>
      <vt:lpstr>Uzun süre bIraktI şİmdİ “şu düğünde (doğum gününde) İçmek İstİyorum” dedİ</vt:lpstr>
      <vt:lpstr>“Esrar içmek istemiyorum ama alkol içmek istiyorum” dedi</vt:lpstr>
      <vt:lpstr>4)Yönlendirme</vt:lpstr>
      <vt:lpstr>Slayt 50</vt:lpstr>
      <vt:lpstr>Slayt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AİLEYE YAKLAŞIM</dc:title>
  <dc:creator>merih</dc:creator>
  <cp:lastModifiedBy>USER</cp:lastModifiedBy>
  <cp:revision>92</cp:revision>
  <dcterms:created xsi:type="dcterms:W3CDTF">2016-04-24T14:55:05Z</dcterms:created>
  <dcterms:modified xsi:type="dcterms:W3CDTF">2016-05-31T11:33:28Z</dcterms:modified>
</cp:coreProperties>
</file>