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40" r:id="rId3"/>
    <p:sldId id="541" r:id="rId4"/>
    <p:sldId id="266" r:id="rId5"/>
    <p:sldId id="481" r:id="rId6"/>
    <p:sldId id="269" r:id="rId7"/>
    <p:sldId id="27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42" r:id="rId23"/>
    <p:sldId id="482" r:id="rId24"/>
    <p:sldId id="539" r:id="rId25"/>
    <p:sldId id="271" r:id="rId26"/>
    <p:sldId id="557" r:id="rId27"/>
    <p:sldId id="558" r:id="rId28"/>
    <p:sldId id="485" r:id="rId29"/>
    <p:sldId id="483" r:id="rId30"/>
    <p:sldId id="528" r:id="rId31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9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notesViewPr>
    <p:cSldViewPr>
      <p:cViewPr varScale="1">
        <p:scale>
          <a:sx n="81" d="100"/>
          <a:sy n="81" d="100"/>
        </p:scale>
        <p:origin x="-2028" y="-96"/>
      </p:cViewPr>
      <p:guideLst>
        <p:guide orient="horz" pos="2382"/>
        <p:guide pos="33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6348-E164-4776-98E0-A2BD8989F4C2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2244-53A7-4165-AC3A-F40C5604809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42717-4B7F-48C5-A8E1-A97AD09C3957}" type="datetimeFigureOut">
              <a:rPr lang="tr-TR" smtClean="0"/>
              <a:pPr/>
              <a:t>20.10.2017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C4FA-5A1F-4945-AF8F-514095709C2B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7005">
              <a:lnSpc>
                <a:spcPts val="1150"/>
              </a:lnSpc>
            </a:pPr>
            <a:fld id="{81D60167-4931-47E6-BA6A-407CBD079E47}" type="slidenum">
              <a:rPr dirty="0"/>
              <a:pPr marL="167005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7005">
              <a:lnSpc>
                <a:spcPts val="1150"/>
              </a:lnSpc>
            </a:pPr>
            <a:fld id="{81D60167-4931-47E6-BA6A-407CBD079E47}" type="slidenum">
              <a:rPr dirty="0"/>
              <a:pPr marL="167005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7005">
              <a:lnSpc>
                <a:spcPts val="1150"/>
              </a:lnSpc>
            </a:pPr>
            <a:fld id="{81D60167-4931-47E6-BA6A-407CBD079E47}" type="slidenum">
              <a:rPr dirty="0"/>
              <a:pPr marL="167005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7005">
              <a:lnSpc>
                <a:spcPts val="1150"/>
              </a:lnSpc>
            </a:pPr>
            <a:fld id="{81D60167-4931-47E6-BA6A-407CBD079E47}" type="slidenum">
              <a:rPr dirty="0"/>
              <a:pPr marL="167005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7005">
              <a:lnSpc>
                <a:spcPts val="1150"/>
              </a:lnSpc>
            </a:pPr>
            <a:fld id="{81D60167-4931-47E6-BA6A-407CBD079E47}" type="slidenum">
              <a:rPr dirty="0"/>
              <a:pPr marL="167005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9160" y="459308"/>
            <a:ext cx="9445752" cy="592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1378" y="1796034"/>
            <a:ext cx="2850642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6460" y="2245609"/>
            <a:ext cx="8920479" cy="4077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55988" y="6784035"/>
            <a:ext cx="26352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67005">
              <a:lnSpc>
                <a:spcPts val="1150"/>
              </a:lnSpc>
            </a:pPr>
            <a:fld id="{81D60167-4931-47E6-BA6A-407CBD079E47}" type="slidenum">
              <a:rPr dirty="0"/>
              <a:pPr marL="167005">
                <a:lnSpc>
                  <a:spcPts val="115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eyazkod2.saglik.gov.tr/" TargetMode="External"/><Relationship Id="rId2" Type="http://schemas.openxmlformats.org/officeDocument/2006/relationships/hyperlink" Target="http://www.beyazkod2.saglik.gov.tr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7100" y="1571625"/>
            <a:ext cx="8648700" cy="4881753"/>
          </a:xfrm>
          <a:custGeom>
            <a:avLst/>
            <a:gdLst/>
            <a:ahLst/>
            <a:cxnLst/>
            <a:rect l="l" t="t" r="r" b="b"/>
            <a:pathLst>
              <a:path w="8648700" h="5419725">
                <a:moveTo>
                  <a:pt x="0" y="5419344"/>
                </a:moveTo>
                <a:lnTo>
                  <a:pt x="8648700" y="5419344"/>
                </a:lnTo>
                <a:lnTo>
                  <a:pt x="8648700" y="0"/>
                </a:lnTo>
                <a:lnTo>
                  <a:pt x="0" y="0"/>
                </a:lnTo>
                <a:lnTo>
                  <a:pt x="0" y="5419344"/>
                </a:lnTo>
                <a:close/>
              </a:path>
            </a:pathLst>
          </a:custGeom>
          <a:solidFill>
            <a:srgbClr val="B8D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5300" y="3171825"/>
            <a:ext cx="7038340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6553" y="5816854"/>
            <a:ext cx="32004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3300" y="1266825"/>
            <a:ext cx="7991348" cy="5599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9500" y="3629025"/>
            <a:ext cx="914400" cy="399415"/>
          </a:xfrm>
          <a:custGeom>
            <a:avLst/>
            <a:gdLst/>
            <a:ahLst/>
            <a:cxnLst/>
            <a:rect l="l" t="t" r="r" b="b"/>
            <a:pathLst>
              <a:path w="914400" h="399414">
                <a:moveTo>
                  <a:pt x="0" y="199644"/>
                </a:moveTo>
                <a:lnTo>
                  <a:pt x="16333" y="146579"/>
                </a:lnTo>
                <a:lnTo>
                  <a:pt x="62427" y="98890"/>
                </a:lnTo>
                <a:lnTo>
                  <a:pt x="95272" y="77657"/>
                </a:lnTo>
                <a:lnTo>
                  <a:pt x="133921" y="58483"/>
                </a:lnTo>
                <a:lnTo>
                  <a:pt x="177830" y="41605"/>
                </a:lnTo>
                <a:lnTo>
                  <a:pt x="226455" y="27262"/>
                </a:lnTo>
                <a:lnTo>
                  <a:pt x="279249" y="15692"/>
                </a:lnTo>
                <a:lnTo>
                  <a:pt x="335668" y="7133"/>
                </a:lnTo>
                <a:lnTo>
                  <a:pt x="395166" y="1822"/>
                </a:lnTo>
                <a:lnTo>
                  <a:pt x="457200" y="0"/>
                </a:lnTo>
                <a:lnTo>
                  <a:pt x="519233" y="1822"/>
                </a:lnTo>
                <a:lnTo>
                  <a:pt x="578731" y="7133"/>
                </a:lnTo>
                <a:lnTo>
                  <a:pt x="635150" y="15692"/>
                </a:lnTo>
                <a:lnTo>
                  <a:pt x="687944" y="27262"/>
                </a:lnTo>
                <a:lnTo>
                  <a:pt x="736569" y="41605"/>
                </a:lnTo>
                <a:lnTo>
                  <a:pt x="780478" y="58483"/>
                </a:lnTo>
                <a:lnTo>
                  <a:pt x="819127" y="77657"/>
                </a:lnTo>
                <a:lnTo>
                  <a:pt x="851972" y="98890"/>
                </a:lnTo>
                <a:lnTo>
                  <a:pt x="898066" y="146579"/>
                </a:lnTo>
                <a:lnTo>
                  <a:pt x="914400" y="199644"/>
                </a:lnTo>
                <a:lnTo>
                  <a:pt x="910225" y="226729"/>
                </a:lnTo>
                <a:lnTo>
                  <a:pt x="878466" y="277344"/>
                </a:lnTo>
                <a:lnTo>
                  <a:pt x="819127" y="321630"/>
                </a:lnTo>
                <a:lnTo>
                  <a:pt x="780478" y="340804"/>
                </a:lnTo>
                <a:lnTo>
                  <a:pt x="736569" y="357682"/>
                </a:lnTo>
                <a:lnTo>
                  <a:pt x="687944" y="372025"/>
                </a:lnTo>
                <a:lnTo>
                  <a:pt x="635150" y="383595"/>
                </a:lnTo>
                <a:lnTo>
                  <a:pt x="578731" y="392154"/>
                </a:lnTo>
                <a:lnTo>
                  <a:pt x="519233" y="397465"/>
                </a:lnTo>
                <a:lnTo>
                  <a:pt x="457200" y="399288"/>
                </a:lnTo>
                <a:lnTo>
                  <a:pt x="395166" y="397465"/>
                </a:lnTo>
                <a:lnTo>
                  <a:pt x="335668" y="392154"/>
                </a:lnTo>
                <a:lnTo>
                  <a:pt x="279249" y="383595"/>
                </a:lnTo>
                <a:lnTo>
                  <a:pt x="226455" y="372025"/>
                </a:lnTo>
                <a:lnTo>
                  <a:pt x="177830" y="357682"/>
                </a:lnTo>
                <a:lnTo>
                  <a:pt x="133921" y="340804"/>
                </a:lnTo>
                <a:lnTo>
                  <a:pt x="95272" y="321630"/>
                </a:lnTo>
                <a:lnTo>
                  <a:pt x="62427" y="300397"/>
                </a:lnTo>
                <a:lnTo>
                  <a:pt x="16333" y="252708"/>
                </a:lnTo>
                <a:lnTo>
                  <a:pt x="0" y="199644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227074"/>
            <a:ext cx="8919845" cy="1436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 algn="just">
              <a:lnSpc>
                <a:spcPts val="1380"/>
              </a:lnSpc>
            </a:pPr>
            <a:r>
              <a:rPr sz="1200" b="1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ÇKYS’ye Kayıtlı Personel </a:t>
            </a:r>
            <a:r>
              <a:rPr sz="1600" b="1" dirty="0">
                <a:latin typeface="Times New Roman"/>
                <a:cs typeface="Times New Roman"/>
              </a:rPr>
              <a:t>İçin</a:t>
            </a:r>
            <a:r>
              <a:rPr sz="1400" dirty="0">
                <a:latin typeface="Times New Roman"/>
                <a:cs typeface="Times New Roman"/>
              </a:rPr>
              <a:t>: </a:t>
            </a:r>
            <a:r>
              <a:rPr sz="1600" spc="-5" dirty="0">
                <a:latin typeface="Times New Roman"/>
                <a:cs typeface="Times New Roman"/>
              </a:rPr>
              <a:t>Ekrana Çekirdek Kaynak </a:t>
            </a:r>
            <a:r>
              <a:rPr sz="1600" dirty="0">
                <a:latin typeface="Times New Roman"/>
                <a:cs typeface="Times New Roman"/>
              </a:rPr>
              <a:t>Yönetim </a:t>
            </a:r>
            <a:r>
              <a:rPr sz="1600" spc="-5" dirty="0">
                <a:latin typeface="Times New Roman"/>
                <a:cs typeface="Times New Roman"/>
              </a:rPr>
              <a:t>Sistemi’nden (ÇKYS) kaynak olarak </a:t>
            </a:r>
            <a:r>
              <a:rPr sz="1600" dirty="0">
                <a:latin typeface="Times New Roman"/>
                <a:cs typeface="Times New Roman"/>
              </a:rPr>
              <a:t>alınan </a:t>
            </a:r>
            <a:r>
              <a:rPr sz="1600" spc="-5" dirty="0">
                <a:latin typeface="Times New Roman"/>
                <a:cs typeface="Times New Roman"/>
              </a:rPr>
              <a:t>bilgileriniz  gelmektedir. Beyaz </a:t>
            </a:r>
            <a:r>
              <a:rPr sz="1600" dirty="0">
                <a:latin typeface="Times New Roman"/>
                <a:cs typeface="Times New Roman"/>
              </a:rPr>
              <a:t>kod </a:t>
            </a:r>
            <a:r>
              <a:rPr sz="1600" spc="-5" dirty="0">
                <a:latin typeface="Times New Roman"/>
                <a:cs typeface="Times New Roman"/>
              </a:rPr>
              <a:t>sürecinde </a:t>
            </a:r>
            <a:r>
              <a:rPr sz="1600" dirty="0">
                <a:latin typeface="Times New Roman"/>
                <a:cs typeface="Times New Roman"/>
              </a:rPr>
              <a:t>sizinle irtibat </a:t>
            </a:r>
            <a:r>
              <a:rPr sz="1600" spc="-5" dirty="0">
                <a:latin typeface="Times New Roman"/>
                <a:cs typeface="Times New Roman"/>
              </a:rPr>
              <a:t>kurmamızı sağlayacak bilgilerinizi girerek </a:t>
            </a:r>
            <a:r>
              <a:rPr sz="1600" dirty="0">
                <a:latin typeface="Times New Roman"/>
                <a:cs typeface="Times New Roman"/>
              </a:rPr>
              <a:t>üyeliğinizi </a:t>
            </a:r>
            <a:r>
              <a:rPr sz="1600" spc="-5" dirty="0">
                <a:latin typeface="Times New Roman"/>
                <a:cs typeface="Times New Roman"/>
              </a:rPr>
              <a:t>gerçekleştirmiş </a:t>
            </a:r>
            <a:r>
              <a:rPr sz="1600" dirty="0">
                <a:latin typeface="Times New Roman"/>
                <a:cs typeface="Times New Roman"/>
              </a:rPr>
              <a:t>olacaksınız. </a:t>
            </a:r>
            <a:r>
              <a:rPr sz="1600" spc="-5" dirty="0">
                <a:latin typeface="Times New Roman"/>
                <a:cs typeface="Times New Roman"/>
              </a:rPr>
              <a:t>Kırmızı </a:t>
            </a:r>
            <a:r>
              <a:rPr sz="1600" spc="-10" dirty="0">
                <a:latin typeface="Times New Roman"/>
                <a:cs typeface="Times New Roman"/>
              </a:rPr>
              <a:t>yıldız  </a:t>
            </a:r>
            <a:r>
              <a:rPr sz="1600" spc="-5" dirty="0">
                <a:latin typeface="Times New Roman"/>
                <a:cs typeface="Times New Roman"/>
              </a:rPr>
              <a:t>işareti </a:t>
            </a:r>
            <a:r>
              <a:rPr sz="1600" dirty="0">
                <a:latin typeface="Times New Roman"/>
                <a:cs typeface="Times New Roman"/>
              </a:rPr>
              <a:t>ile belirtilen alanların </a:t>
            </a:r>
            <a:r>
              <a:rPr sz="1600" spc="-5" dirty="0">
                <a:latin typeface="Times New Roman"/>
                <a:cs typeface="Times New Roman"/>
              </a:rPr>
              <a:t>doldurulması </a:t>
            </a:r>
            <a:r>
              <a:rPr sz="1600" dirty="0">
                <a:latin typeface="Times New Roman"/>
                <a:cs typeface="Times New Roman"/>
              </a:rPr>
              <a:t>zorunludur. </a:t>
            </a:r>
            <a:r>
              <a:rPr sz="1600" spc="-5" dirty="0">
                <a:latin typeface="Times New Roman"/>
                <a:cs typeface="Times New Roman"/>
              </a:rPr>
              <a:t>Sistemdeki başvurularınızın </a:t>
            </a:r>
            <a:r>
              <a:rPr sz="1600" dirty="0">
                <a:latin typeface="Times New Roman"/>
                <a:cs typeface="Times New Roman"/>
              </a:rPr>
              <a:t>takibi </a:t>
            </a:r>
            <a:r>
              <a:rPr sz="1600" spc="5" dirty="0">
                <a:latin typeface="Times New Roman"/>
                <a:cs typeface="Times New Roman"/>
              </a:rPr>
              <a:t>için </a:t>
            </a:r>
            <a:r>
              <a:rPr sz="1600" spc="-5" dirty="0">
                <a:latin typeface="Times New Roman"/>
                <a:cs typeface="Times New Roman"/>
              </a:rPr>
              <a:t>bilgilerin </a:t>
            </a:r>
            <a:r>
              <a:rPr spc="-5" dirty="0">
                <a:latin typeface="Times New Roman"/>
                <a:cs typeface="Times New Roman"/>
              </a:rPr>
              <a:t>eksiksiz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 tam doldurulması </a:t>
            </a:r>
            <a:r>
              <a:rPr sz="1600" spc="-5" dirty="0">
                <a:latin typeface="Times New Roman"/>
                <a:cs typeface="Times New Roman"/>
              </a:rPr>
              <a:t>önemlidir.  Bilgilerinizin doldurulmasının ardından 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“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üye ol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” </a:t>
            </a:r>
            <a:r>
              <a:rPr sz="1600" dirty="0">
                <a:latin typeface="Times New Roman"/>
                <a:cs typeface="Times New Roman"/>
              </a:rPr>
              <a:t>butonuna </a:t>
            </a:r>
            <a:r>
              <a:rPr sz="1600" spc="-5" dirty="0">
                <a:latin typeface="Times New Roman"/>
                <a:cs typeface="Times New Roman"/>
              </a:rPr>
              <a:t>tıklayınız.  Üyeliğiniz aktif hale gelmiştir. Başvuruda </a:t>
            </a:r>
            <a:r>
              <a:rPr sz="1600" dirty="0">
                <a:latin typeface="Times New Roman"/>
                <a:cs typeface="Times New Roman"/>
              </a:rPr>
              <a:t>bulunabilirsiniz. </a:t>
            </a:r>
            <a:r>
              <a:rPr sz="1600" spc="-5" dirty="0">
                <a:latin typeface="Times New Roman"/>
                <a:cs typeface="Times New Roman"/>
              </a:rPr>
              <a:t>(Şekil 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3)</a:t>
            </a:r>
          </a:p>
          <a:p>
            <a:pPr marL="12700" marR="40640" indent="449580" algn="just">
              <a:lnSpc>
                <a:spcPts val="1380"/>
              </a:lnSpc>
            </a:pPr>
            <a:r>
              <a:rPr sz="1600" b="1" dirty="0">
                <a:latin typeface="Times New Roman"/>
                <a:cs typeface="Times New Roman"/>
              </a:rPr>
              <a:t>NOT: </a:t>
            </a:r>
            <a:r>
              <a:rPr sz="1600" spc="-5" dirty="0">
                <a:latin typeface="Times New Roman"/>
                <a:cs typeface="Times New Roman"/>
              </a:rPr>
              <a:t>ÇKYS’den gelen bilgilerinizi </a:t>
            </a:r>
            <a:r>
              <a:rPr sz="1600" dirty="0">
                <a:latin typeface="Times New Roman"/>
                <a:cs typeface="Times New Roman"/>
              </a:rPr>
              <a:t>kontrol </a:t>
            </a:r>
            <a:r>
              <a:rPr sz="1600" spc="-5" dirty="0">
                <a:latin typeface="Times New Roman"/>
                <a:cs typeface="Times New Roman"/>
              </a:rPr>
              <a:t>etmeniz önemlidir. Doğru olmayan </a:t>
            </a:r>
            <a:r>
              <a:rPr sz="1600" dirty="0">
                <a:latin typeface="Times New Roman"/>
                <a:cs typeface="Times New Roman"/>
              </a:rPr>
              <a:t>bir </a:t>
            </a:r>
            <a:r>
              <a:rPr sz="1600" spc="-5" dirty="0">
                <a:latin typeface="Times New Roman"/>
                <a:cs typeface="Times New Roman"/>
              </a:rPr>
              <a:t>bilgi </a:t>
            </a:r>
            <a:r>
              <a:rPr sz="1600" dirty="0">
                <a:latin typeface="Times New Roman"/>
                <a:cs typeface="Times New Roman"/>
              </a:rPr>
              <a:t>ile karşılaşır </a:t>
            </a:r>
            <a:r>
              <a:rPr sz="1600" spc="-5" dirty="0">
                <a:latin typeface="Times New Roman"/>
                <a:cs typeface="Times New Roman"/>
              </a:rPr>
              <a:t>iseniz lütfen </a:t>
            </a:r>
            <a:r>
              <a:rPr sz="1600" dirty="0">
                <a:latin typeface="Times New Roman"/>
                <a:cs typeface="Times New Roman"/>
              </a:rPr>
              <a:t>kurumunuzun </a:t>
            </a:r>
            <a:r>
              <a:rPr sz="1600" spc="-5" dirty="0">
                <a:latin typeface="Times New Roman"/>
                <a:cs typeface="Times New Roman"/>
              </a:rPr>
              <a:t>personel  </a:t>
            </a:r>
            <a:r>
              <a:rPr sz="1600" dirty="0">
                <a:latin typeface="Times New Roman"/>
                <a:cs typeface="Times New Roman"/>
              </a:rPr>
              <a:t>birimi ile </a:t>
            </a:r>
            <a:r>
              <a:rPr sz="1600" spc="-5" dirty="0">
                <a:latin typeface="Times New Roman"/>
                <a:cs typeface="Times New Roman"/>
              </a:rPr>
              <a:t>iletişime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geçiniz.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6552" y="6701555"/>
            <a:ext cx="99834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3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500" y="3019425"/>
            <a:ext cx="80010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41900" y="6296025"/>
            <a:ext cx="980440" cy="431800"/>
          </a:xfrm>
          <a:custGeom>
            <a:avLst/>
            <a:gdLst/>
            <a:ahLst/>
            <a:cxnLst/>
            <a:rect l="l" t="t" r="r" b="b"/>
            <a:pathLst>
              <a:path w="980439" h="355600">
                <a:moveTo>
                  <a:pt x="0" y="177545"/>
                </a:moveTo>
                <a:lnTo>
                  <a:pt x="17499" y="130351"/>
                </a:lnTo>
                <a:lnTo>
                  <a:pt x="66886" y="87940"/>
                </a:lnTo>
                <a:lnTo>
                  <a:pt x="102079" y="69058"/>
                </a:lnTo>
                <a:lnTo>
                  <a:pt x="143494" y="52006"/>
                </a:lnTo>
                <a:lnTo>
                  <a:pt x="190546" y="36997"/>
                </a:lnTo>
                <a:lnTo>
                  <a:pt x="242654" y="24242"/>
                </a:lnTo>
                <a:lnTo>
                  <a:pt x="299233" y="13954"/>
                </a:lnTo>
                <a:lnTo>
                  <a:pt x="359701" y="6342"/>
                </a:lnTo>
                <a:lnTo>
                  <a:pt x="423472" y="1621"/>
                </a:lnTo>
                <a:lnTo>
                  <a:pt x="489965" y="0"/>
                </a:lnTo>
                <a:lnTo>
                  <a:pt x="556459" y="1621"/>
                </a:lnTo>
                <a:lnTo>
                  <a:pt x="620230" y="6342"/>
                </a:lnTo>
                <a:lnTo>
                  <a:pt x="680698" y="13954"/>
                </a:lnTo>
                <a:lnTo>
                  <a:pt x="737277" y="24242"/>
                </a:lnTo>
                <a:lnTo>
                  <a:pt x="789385" y="36997"/>
                </a:lnTo>
                <a:lnTo>
                  <a:pt x="836437" y="52006"/>
                </a:lnTo>
                <a:lnTo>
                  <a:pt x="877852" y="69058"/>
                </a:lnTo>
                <a:lnTo>
                  <a:pt x="913045" y="87940"/>
                </a:lnTo>
                <a:lnTo>
                  <a:pt x="962432" y="130351"/>
                </a:lnTo>
                <a:lnTo>
                  <a:pt x="979931" y="177545"/>
                </a:lnTo>
                <a:lnTo>
                  <a:pt x="975459" y="201635"/>
                </a:lnTo>
                <a:lnTo>
                  <a:pt x="941433" y="246649"/>
                </a:lnTo>
                <a:lnTo>
                  <a:pt x="877852" y="286033"/>
                </a:lnTo>
                <a:lnTo>
                  <a:pt x="836437" y="303085"/>
                </a:lnTo>
                <a:lnTo>
                  <a:pt x="789385" y="318094"/>
                </a:lnTo>
                <a:lnTo>
                  <a:pt x="737277" y="330849"/>
                </a:lnTo>
                <a:lnTo>
                  <a:pt x="680698" y="341137"/>
                </a:lnTo>
                <a:lnTo>
                  <a:pt x="620230" y="348749"/>
                </a:lnTo>
                <a:lnTo>
                  <a:pt x="556459" y="353470"/>
                </a:lnTo>
                <a:lnTo>
                  <a:pt x="489965" y="355091"/>
                </a:lnTo>
                <a:lnTo>
                  <a:pt x="423472" y="353470"/>
                </a:lnTo>
                <a:lnTo>
                  <a:pt x="359701" y="348749"/>
                </a:lnTo>
                <a:lnTo>
                  <a:pt x="299233" y="341137"/>
                </a:lnTo>
                <a:lnTo>
                  <a:pt x="242654" y="330849"/>
                </a:lnTo>
                <a:lnTo>
                  <a:pt x="190546" y="318094"/>
                </a:lnTo>
                <a:lnTo>
                  <a:pt x="143494" y="303085"/>
                </a:lnTo>
                <a:lnTo>
                  <a:pt x="102079" y="286033"/>
                </a:lnTo>
                <a:lnTo>
                  <a:pt x="66886" y="267151"/>
                </a:lnTo>
                <a:lnTo>
                  <a:pt x="17499" y="224740"/>
                </a:lnTo>
                <a:lnTo>
                  <a:pt x="0" y="177545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1190625"/>
            <a:ext cx="8921750" cy="153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 algn="just">
              <a:lnSpc>
                <a:spcPct val="103299"/>
              </a:lnSpc>
            </a:pPr>
            <a:r>
              <a:rPr b="1" spc="-5" dirty="0" err="1" smtClean="0">
                <a:latin typeface="Times New Roman"/>
                <a:cs typeface="Times New Roman"/>
              </a:rPr>
              <a:t>ÇKYS’de</a:t>
            </a:r>
            <a:r>
              <a:rPr b="1" spc="-5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Kayıtlı Olmayan Personel</a:t>
            </a:r>
            <a:r>
              <a:rPr sz="1600" b="1" spc="-5" dirty="0">
                <a:latin typeface="Times New Roman"/>
                <a:cs typeface="Times New Roman"/>
              </a:rPr>
              <a:t>: </a:t>
            </a:r>
            <a:r>
              <a:rPr sz="1600" spc="-5" dirty="0">
                <a:latin typeface="Times New Roman"/>
                <a:cs typeface="Times New Roman"/>
              </a:rPr>
              <a:t>Beyaz </a:t>
            </a:r>
            <a:r>
              <a:rPr sz="1600" dirty="0">
                <a:latin typeface="Times New Roman"/>
                <a:cs typeface="Times New Roman"/>
              </a:rPr>
              <a:t>kod </a:t>
            </a:r>
            <a:r>
              <a:rPr sz="1600" spc="-5" dirty="0">
                <a:latin typeface="Times New Roman"/>
                <a:cs typeface="Times New Roman"/>
              </a:rPr>
              <a:t>sürecinde ekranda </a:t>
            </a:r>
            <a:r>
              <a:rPr sz="1600" dirty="0">
                <a:latin typeface="Times New Roman"/>
                <a:cs typeface="Times New Roman"/>
              </a:rPr>
              <a:t>kırmızı </a:t>
            </a:r>
            <a:r>
              <a:rPr sz="1600" spc="-5" dirty="0">
                <a:latin typeface="Times New Roman"/>
                <a:cs typeface="Times New Roman"/>
              </a:rPr>
              <a:t>yıldız </a:t>
            </a:r>
            <a:r>
              <a:rPr sz="1600" dirty="0">
                <a:latin typeface="Times New Roman"/>
                <a:cs typeface="Times New Roman"/>
              </a:rPr>
              <a:t>işareti ile </a:t>
            </a:r>
            <a:r>
              <a:rPr sz="1600" spc="-5" dirty="0">
                <a:latin typeface="Times New Roman"/>
                <a:cs typeface="Times New Roman"/>
              </a:rPr>
              <a:t>belirtilen </a:t>
            </a:r>
            <a:r>
              <a:rPr sz="1600" dirty="0">
                <a:latin typeface="Times New Roman"/>
                <a:cs typeface="Times New Roman"/>
              </a:rPr>
              <a:t>alanların </a:t>
            </a:r>
            <a:r>
              <a:rPr sz="1600" spc="-5" dirty="0">
                <a:latin typeface="Times New Roman"/>
                <a:cs typeface="Times New Roman"/>
              </a:rPr>
              <a:t>doldurulması  </a:t>
            </a:r>
            <a:r>
              <a:rPr sz="1600" dirty="0">
                <a:latin typeface="Times New Roman"/>
                <a:cs typeface="Times New Roman"/>
              </a:rPr>
              <a:t>zorunludur. </a:t>
            </a:r>
            <a:r>
              <a:rPr sz="1600" spc="-5" dirty="0">
                <a:latin typeface="Times New Roman"/>
                <a:cs typeface="Times New Roman"/>
              </a:rPr>
              <a:t>Sistemdeki başvurularınızın </a:t>
            </a:r>
            <a:r>
              <a:rPr sz="1600" dirty="0">
                <a:latin typeface="Times New Roman"/>
                <a:cs typeface="Times New Roman"/>
              </a:rPr>
              <a:t>takibi için </a:t>
            </a:r>
            <a:r>
              <a:rPr sz="1600" spc="-5" dirty="0">
                <a:latin typeface="Times New Roman"/>
                <a:cs typeface="Times New Roman"/>
              </a:rPr>
              <a:t>bilgilerin eksiksiz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tam doldurulması önemlidir. Bilgilerinizin doldurulmasının ardından 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“ 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üye ol</a:t>
            </a:r>
            <a:r>
              <a:rPr sz="1600" dirty="0">
                <a:solidFill>
                  <a:srgbClr val="00AF50"/>
                </a:solidFill>
                <a:latin typeface="Times New Roman"/>
                <a:cs typeface="Times New Roman"/>
              </a:rPr>
              <a:t>” </a:t>
            </a:r>
            <a:r>
              <a:rPr sz="1600" dirty="0">
                <a:latin typeface="Times New Roman"/>
                <a:cs typeface="Times New Roman"/>
              </a:rPr>
              <a:t>butonuna </a:t>
            </a:r>
            <a:r>
              <a:rPr sz="1600" spc="-5" dirty="0">
                <a:latin typeface="Times New Roman"/>
                <a:cs typeface="Times New Roman"/>
              </a:rPr>
              <a:t>tıklayınız. Üyeliğiniz </a:t>
            </a:r>
            <a:r>
              <a:rPr sz="1600" dirty="0">
                <a:latin typeface="Times New Roman"/>
                <a:cs typeface="Times New Roman"/>
              </a:rPr>
              <a:t>ÇGB </a:t>
            </a:r>
            <a:r>
              <a:rPr sz="1600" spc="-5" dirty="0">
                <a:latin typeface="Times New Roman"/>
                <a:cs typeface="Times New Roman"/>
              </a:rPr>
              <a:t>tarafından onaylandıktan </a:t>
            </a:r>
            <a:r>
              <a:rPr sz="1600" dirty="0">
                <a:latin typeface="Times New Roman"/>
                <a:cs typeface="Times New Roman"/>
              </a:rPr>
              <a:t>sonra </a:t>
            </a:r>
            <a:r>
              <a:rPr sz="1600" spc="-5" dirty="0">
                <a:latin typeface="Times New Roman"/>
                <a:cs typeface="Times New Roman"/>
              </a:rPr>
              <a:t>aktif </a:t>
            </a:r>
            <a:r>
              <a:rPr sz="1600" dirty="0">
                <a:latin typeface="Times New Roman"/>
                <a:cs typeface="Times New Roman"/>
              </a:rPr>
              <a:t>hale </a:t>
            </a:r>
            <a:r>
              <a:rPr sz="1600" spc="-5" dirty="0">
                <a:latin typeface="Times New Roman"/>
                <a:cs typeface="Times New Roman"/>
              </a:rPr>
              <a:t>gelecektir. Çalıştığınız </a:t>
            </a:r>
            <a:r>
              <a:rPr sz="1600" dirty="0">
                <a:latin typeface="Times New Roman"/>
                <a:cs typeface="Times New Roman"/>
              </a:rPr>
              <a:t>kurumda </a:t>
            </a:r>
            <a:r>
              <a:rPr sz="1600" spc="-5" dirty="0">
                <a:latin typeface="Times New Roman"/>
                <a:cs typeface="Times New Roman"/>
              </a:rPr>
              <a:t>görev yapan </a:t>
            </a:r>
            <a:r>
              <a:rPr sz="1600" dirty="0">
                <a:latin typeface="Times New Roman"/>
                <a:cs typeface="Times New Roman"/>
              </a:rPr>
              <a:t>ÇGB ile  </a:t>
            </a:r>
            <a:r>
              <a:rPr sz="1600" spc="-5" dirty="0">
                <a:latin typeface="Times New Roman"/>
                <a:cs typeface="Times New Roman"/>
              </a:rPr>
              <a:t>üyeliğinizin onaylanması </a:t>
            </a:r>
            <a:r>
              <a:rPr sz="1600" dirty="0">
                <a:latin typeface="Times New Roman"/>
                <a:cs typeface="Times New Roman"/>
              </a:rPr>
              <a:t>için irtibat </a:t>
            </a:r>
            <a:r>
              <a:rPr sz="1600" spc="-5" dirty="0">
                <a:latin typeface="Times New Roman"/>
                <a:cs typeface="Times New Roman"/>
              </a:rPr>
              <a:t>kurabilirsiniz. Üyeliğinizin onaylanmasından </a:t>
            </a:r>
            <a:r>
              <a:rPr sz="1600" dirty="0">
                <a:latin typeface="Times New Roman"/>
                <a:cs typeface="Times New Roman"/>
              </a:rPr>
              <a:t>sonra sisteme </a:t>
            </a:r>
            <a:r>
              <a:rPr sz="1600" spc="-5" dirty="0">
                <a:latin typeface="Times New Roman"/>
                <a:cs typeface="Times New Roman"/>
              </a:rPr>
              <a:t>giriş yaparak beyaz </a:t>
            </a:r>
            <a:r>
              <a:rPr sz="1600" dirty="0">
                <a:latin typeface="Times New Roman"/>
                <a:cs typeface="Times New Roman"/>
              </a:rPr>
              <a:t>kod başvurusunda  bulunabilirsiniz. </a:t>
            </a:r>
            <a:r>
              <a:rPr sz="1600" spc="-5" dirty="0">
                <a:latin typeface="Times New Roman"/>
                <a:cs typeface="Times New Roman"/>
              </a:rPr>
              <a:t>(Şekil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4)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6553" y="6870349"/>
            <a:ext cx="31940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4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3300" y="2790825"/>
            <a:ext cx="8610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4300" y="6448425"/>
            <a:ext cx="1066800" cy="460375"/>
          </a:xfrm>
          <a:custGeom>
            <a:avLst/>
            <a:gdLst/>
            <a:ahLst/>
            <a:cxnLst/>
            <a:rect l="l" t="t" r="r" b="b"/>
            <a:pathLst>
              <a:path w="1019810" h="384175">
                <a:moveTo>
                  <a:pt x="0" y="192023"/>
                </a:moveTo>
                <a:lnTo>
                  <a:pt x="18208" y="140978"/>
                </a:lnTo>
                <a:lnTo>
                  <a:pt x="69596" y="95108"/>
                </a:lnTo>
                <a:lnTo>
                  <a:pt x="106213" y="74686"/>
                </a:lnTo>
                <a:lnTo>
                  <a:pt x="149304" y="56245"/>
                </a:lnTo>
                <a:lnTo>
                  <a:pt x="198260" y="40012"/>
                </a:lnTo>
                <a:lnTo>
                  <a:pt x="252475" y="26218"/>
                </a:lnTo>
                <a:lnTo>
                  <a:pt x="311342" y="15091"/>
                </a:lnTo>
                <a:lnTo>
                  <a:pt x="374253" y="6859"/>
                </a:lnTo>
                <a:lnTo>
                  <a:pt x="440600" y="1753"/>
                </a:lnTo>
                <a:lnTo>
                  <a:pt x="509778" y="0"/>
                </a:lnTo>
                <a:lnTo>
                  <a:pt x="578955" y="1753"/>
                </a:lnTo>
                <a:lnTo>
                  <a:pt x="645302" y="6859"/>
                </a:lnTo>
                <a:lnTo>
                  <a:pt x="708213" y="15091"/>
                </a:lnTo>
                <a:lnTo>
                  <a:pt x="767080" y="26218"/>
                </a:lnTo>
                <a:lnTo>
                  <a:pt x="821295" y="40012"/>
                </a:lnTo>
                <a:lnTo>
                  <a:pt x="870251" y="56245"/>
                </a:lnTo>
                <a:lnTo>
                  <a:pt x="913342" y="74686"/>
                </a:lnTo>
                <a:lnTo>
                  <a:pt x="949960" y="95108"/>
                </a:lnTo>
                <a:lnTo>
                  <a:pt x="1001347" y="140978"/>
                </a:lnTo>
                <a:lnTo>
                  <a:pt x="1019556" y="192023"/>
                </a:lnTo>
                <a:lnTo>
                  <a:pt x="1014902" y="218079"/>
                </a:lnTo>
                <a:lnTo>
                  <a:pt x="979497" y="266765"/>
                </a:lnTo>
                <a:lnTo>
                  <a:pt x="913342" y="309361"/>
                </a:lnTo>
                <a:lnTo>
                  <a:pt x="870251" y="327802"/>
                </a:lnTo>
                <a:lnTo>
                  <a:pt x="821295" y="344035"/>
                </a:lnTo>
                <a:lnTo>
                  <a:pt x="767080" y="357829"/>
                </a:lnTo>
                <a:lnTo>
                  <a:pt x="708213" y="368956"/>
                </a:lnTo>
                <a:lnTo>
                  <a:pt x="645302" y="377188"/>
                </a:lnTo>
                <a:lnTo>
                  <a:pt x="578955" y="382294"/>
                </a:lnTo>
                <a:lnTo>
                  <a:pt x="509778" y="384047"/>
                </a:lnTo>
                <a:lnTo>
                  <a:pt x="440600" y="382294"/>
                </a:lnTo>
                <a:lnTo>
                  <a:pt x="374253" y="377188"/>
                </a:lnTo>
                <a:lnTo>
                  <a:pt x="311342" y="368956"/>
                </a:lnTo>
                <a:lnTo>
                  <a:pt x="252476" y="357829"/>
                </a:lnTo>
                <a:lnTo>
                  <a:pt x="198260" y="344035"/>
                </a:lnTo>
                <a:lnTo>
                  <a:pt x="149304" y="327802"/>
                </a:lnTo>
                <a:lnTo>
                  <a:pt x="106213" y="309361"/>
                </a:lnTo>
                <a:lnTo>
                  <a:pt x="69596" y="288939"/>
                </a:lnTo>
                <a:lnTo>
                  <a:pt x="18208" y="243069"/>
                </a:lnTo>
                <a:lnTo>
                  <a:pt x="0" y="192023"/>
                </a:lnTo>
                <a:close/>
              </a:path>
            </a:pathLst>
          </a:custGeom>
          <a:ln w="25908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4560" y="962025"/>
            <a:ext cx="8765540" cy="788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r-TR" sz="1400" b="1" dirty="0" smtClean="0">
                <a:latin typeface="Times New Roman"/>
                <a:cs typeface="Times New Roman"/>
              </a:rPr>
              <a:t>                                                                                     </a:t>
            </a:r>
            <a:r>
              <a:rPr sz="1600" b="1" spc="-5" dirty="0" smtClean="0">
                <a:latin typeface="Times New Roman"/>
                <a:cs typeface="Times New Roman"/>
              </a:rPr>
              <a:t>SİSTEME</a:t>
            </a:r>
            <a:r>
              <a:rPr sz="1600" b="1" spc="-60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GİRİŞ</a:t>
            </a:r>
            <a:endParaRPr sz="1600" dirty="0">
              <a:latin typeface="Times New Roman"/>
              <a:cs typeface="Times New Roman"/>
            </a:endParaRPr>
          </a:p>
          <a:p>
            <a:pPr marL="424180">
              <a:lnSpc>
                <a:spcPts val="1410"/>
              </a:lnSpc>
              <a:spcBef>
                <a:spcPts val="10"/>
              </a:spcBef>
            </a:pPr>
            <a:r>
              <a:rPr dirty="0">
                <a:latin typeface="Times New Roman"/>
                <a:cs typeface="Times New Roman"/>
              </a:rPr>
              <a:t>TC Kimlik </a:t>
            </a:r>
            <a:r>
              <a:rPr spc="-5" dirty="0">
                <a:latin typeface="Times New Roman"/>
                <a:cs typeface="Times New Roman"/>
              </a:rPr>
              <a:t>numaranızı ve şifrenizi girerek </a:t>
            </a:r>
            <a:r>
              <a:rPr dirty="0">
                <a:latin typeface="Times New Roman"/>
                <a:cs typeface="Times New Roman"/>
              </a:rPr>
              <a:t>sisteme </a:t>
            </a:r>
            <a:r>
              <a:rPr spc="-5" dirty="0">
                <a:latin typeface="Times New Roman"/>
                <a:cs typeface="Times New Roman"/>
              </a:rPr>
              <a:t>giriş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yapınız.</a:t>
            </a:r>
            <a:endParaRPr dirty="0">
              <a:latin typeface="Times New Roman"/>
              <a:cs typeface="Times New Roman"/>
            </a:endParaRPr>
          </a:p>
          <a:p>
            <a:pPr marL="424180">
              <a:lnSpc>
                <a:spcPts val="1410"/>
              </a:lnSpc>
            </a:pPr>
            <a:r>
              <a:rPr b="1" spc="-5" dirty="0">
                <a:latin typeface="Times New Roman"/>
                <a:cs typeface="Times New Roman"/>
              </a:rPr>
              <a:t>Not: </a:t>
            </a:r>
            <a:r>
              <a:rPr spc="-5" dirty="0">
                <a:latin typeface="Times New Roman"/>
                <a:cs typeface="Times New Roman"/>
              </a:rPr>
              <a:t>Şifrenizi </a:t>
            </a:r>
            <a:r>
              <a:rPr dirty="0">
                <a:latin typeface="Times New Roman"/>
                <a:cs typeface="Times New Roman"/>
              </a:rPr>
              <a:t>unutmanız </a:t>
            </a:r>
            <a:r>
              <a:rPr spc="-5" dirty="0">
                <a:latin typeface="Times New Roman"/>
                <a:cs typeface="Times New Roman"/>
              </a:rPr>
              <a:t>halinde </a:t>
            </a:r>
            <a:r>
              <a:rPr b="1" spc="-5" dirty="0">
                <a:latin typeface="Times New Roman"/>
                <a:cs typeface="Times New Roman"/>
              </a:rPr>
              <a:t>şifremi unuttum </a:t>
            </a:r>
            <a:r>
              <a:rPr spc="-5" dirty="0">
                <a:latin typeface="Times New Roman"/>
                <a:cs typeface="Times New Roman"/>
              </a:rPr>
              <a:t>seçeneğini kullanarak yeni </a:t>
            </a:r>
            <a:r>
              <a:rPr dirty="0">
                <a:latin typeface="Times New Roman"/>
                <a:cs typeface="Times New Roman"/>
              </a:rPr>
              <a:t>şifrenizi </a:t>
            </a:r>
            <a:r>
              <a:rPr spc="-5" dirty="0">
                <a:latin typeface="Times New Roman"/>
                <a:cs typeface="Times New Roman"/>
              </a:rPr>
              <a:t>oluşturabilirsiniz. (Şekil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6553" y="5922010"/>
            <a:ext cx="3194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4020" y="1944624"/>
            <a:ext cx="7324344" cy="3866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0117" y="3598926"/>
            <a:ext cx="4209415" cy="1743710"/>
          </a:xfrm>
          <a:custGeom>
            <a:avLst/>
            <a:gdLst/>
            <a:ahLst/>
            <a:cxnLst/>
            <a:rect l="l" t="t" r="r" b="b"/>
            <a:pathLst>
              <a:path w="4209415" h="1743710">
                <a:moveTo>
                  <a:pt x="0" y="871727"/>
                </a:moveTo>
                <a:lnTo>
                  <a:pt x="4140" y="816596"/>
                </a:lnTo>
                <a:lnTo>
                  <a:pt x="16399" y="762377"/>
                </a:lnTo>
                <a:lnTo>
                  <a:pt x="36528" y="709171"/>
                </a:lnTo>
                <a:lnTo>
                  <a:pt x="64281" y="657080"/>
                </a:lnTo>
                <a:lnTo>
                  <a:pt x="99412" y="606208"/>
                </a:lnTo>
                <a:lnTo>
                  <a:pt x="141673" y="556655"/>
                </a:lnTo>
                <a:lnTo>
                  <a:pt x="190819" y="508524"/>
                </a:lnTo>
                <a:lnTo>
                  <a:pt x="246603" y="461917"/>
                </a:lnTo>
                <a:lnTo>
                  <a:pt x="308778" y="416936"/>
                </a:lnTo>
                <a:lnTo>
                  <a:pt x="342185" y="395088"/>
                </a:lnTo>
                <a:lnTo>
                  <a:pt x="377098" y="373684"/>
                </a:lnTo>
                <a:lnTo>
                  <a:pt x="413484" y="352738"/>
                </a:lnTo>
                <a:lnTo>
                  <a:pt x="451315" y="332262"/>
                </a:lnTo>
                <a:lnTo>
                  <a:pt x="490558" y="312269"/>
                </a:lnTo>
                <a:lnTo>
                  <a:pt x="531184" y="292772"/>
                </a:lnTo>
                <a:lnTo>
                  <a:pt x="573161" y="273784"/>
                </a:lnTo>
                <a:lnTo>
                  <a:pt x="616457" y="255317"/>
                </a:lnTo>
                <a:lnTo>
                  <a:pt x="661044" y="237384"/>
                </a:lnTo>
                <a:lnTo>
                  <a:pt x="706889" y="219999"/>
                </a:lnTo>
                <a:lnTo>
                  <a:pt x="753962" y="203173"/>
                </a:lnTo>
                <a:lnTo>
                  <a:pt x="802233" y="186919"/>
                </a:lnTo>
                <a:lnTo>
                  <a:pt x="851669" y="171250"/>
                </a:lnTo>
                <a:lnTo>
                  <a:pt x="902241" y="156180"/>
                </a:lnTo>
                <a:lnTo>
                  <a:pt x="953917" y="141720"/>
                </a:lnTo>
                <a:lnTo>
                  <a:pt x="1006667" y="127884"/>
                </a:lnTo>
                <a:lnTo>
                  <a:pt x="1060461" y="114684"/>
                </a:lnTo>
                <a:lnTo>
                  <a:pt x="1115266" y="102133"/>
                </a:lnTo>
                <a:lnTo>
                  <a:pt x="1171052" y="90244"/>
                </a:lnTo>
                <a:lnTo>
                  <a:pt x="1227789" y="79029"/>
                </a:lnTo>
                <a:lnTo>
                  <a:pt x="1285446" y="68502"/>
                </a:lnTo>
                <a:lnTo>
                  <a:pt x="1343991" y="58675"/>
                </a:lnTo>
                <a:lnTo>
                  <a:pt x="1403395" y="49561"/>
                </a:lnTo>
                <a:lnTo>
                  <a:pt x="1463625" y="41172"/>
                </a:lnTo>
                <a:lnTo>
                  <a:pt x="1524652" y="33521"/>
                </a:lnTo>
                <a:lnTo>
                  <a:pt x="1586445" y="26622"/>
                </a:lnTo>
                <a:lnTo>
                  <a:pt x="1648972" y="20487"/>
                </a:lnTo>
                <a:lnTo>
                  <a:pt x="1712203" y="15128"/>
                </a:lnTo>
                <a:lnTo>
                  <a:pt x="1776107" y="10558"/>
                </a:lnTo>
                <a:lnTo>
                  <a:pt x="1840653" y="6791"/>
                </a:lnTo>
                <a:lnTo>
                  <a:pt x="1905811" y="3839"/>
                </a:lnTo>
                <a:lnTo>
                  <a:pt x="1971549" y="1714"/>
                </a:lnTo>
                <a:lnTo>
                  <a:pt x="2037837" y="430"/>
                </a:lnTo>
                <a:lnTo>
                  <a:pt x="2104644" y="0"/>
                </a:lnTo>
                <a:lnTo>
                  <a:pt x="2171450" y="430"/>
                </a:lnTo>
                <a:lnTo>
                  <a:pt x="2237738" y="1714"/>
                </a:lnTo>
                <a:lnTo>
                  <a:pt x="2303476" y="3839"/>
                </a:lnTo>
                <a:lnTo>
                  <a:pt x="2368634" y="6791"/>
                </a:lnTo>
                <a:lnTo>
                  <a:pt x="2433180" y="10558"/>
                </a:lnTo>
                <a:lnTo>
                  <a:pt x="2497084" y="15128"/>
                </a:lnTo>
                <a:lnTo>
                  <a:pt x="2560315" y="20487"/>
                </a:lnTo>
                <a:lnTo>
                  <a:pt x="2622842" y="26622"/>
                </a:lnTo>
                <a:lnTo>
                  <a:pt x="2684635" y="33521"/>
                </a:lnTo>
                <a:lnTo>
                  <a:pt x="2745662" y="41172"/>
                </a:lnTo>
                <a:lnTo>
                  <a:pt x="2805892" y="49561"/>
                </a:lnTo>
                <a:lnTo>
                  <a:pt x="2865296" y="58675"/>
                </a:lnTo>
                <a:lnTo>
                  <a:pt x="2923841" y="68502"/>
                </a:lnTo>
                <a:lnTo>
                  <a:pt x="2981498" y="79029"/>
                </a:lnTo>
                <a:lnTo>
                  <a:pt x="3038235" y="90244"/>
                </a:lnTo>
                <a:lnTo>
                  <a:pt x="3094021" y="102133"/>
                </a:lnTo>
                <a:lnTo>
                  <a:pt x="3148826" y="114684"/>
                </a:lnTo>
                <a:lnTo>
                  <a:pt x="3202620" y="127884"/>
                </a:lnTo>
                <a:lnTo>
                  <a:pt x="3255370" y="141720"/>
                </a:lnTo>
                <a:lnTo>
                  <a:pt x="3307046" y="156180"/>
                </a:lnTo>
                <a:lnTo>
                  <a:pt x="3357618" y="171250"/>
                </a:lnTo>
                <a:lnTo>
                  <a:pt x="3407054" y="186919"/>
                </a:lnTo>
                <a:lnTo>
                  <a:pt x="3455325" y="203173"/>
                </a:lnTo>
                <a:lnTo>
                  <a:pt x="3502398" y="219999"/>
                </a:lnTo>
                <a:lnTo>
                  <a:pt x="3548243" y="237384"/>
                </a:lnTo>
                <a:lnTo>
                  <a:pt x="3592830" y="255317"/>
                </a:lnTo>
                <a:lnTo>
                  <a:pt x="3636126" y="273784"/>
                </a:lnTo>
                <a:lnTo>
                  <a:pt x="3678103" y="292772"/>
                </a:lnTo>
                <a:lnTo>
                  <a:pt x="3718729" y="312269"/>
                </a:lnTo>
                <a:lnTo>
                  <a:pt x="3757972" y="332262"/>
                </a:lnTo>
                <a:lnTo>
                  <a:pt x="3795803" y="352738"/>
                </a:lnTo>
                <a:lnTo>
                  <a:pt x="3832189" y="373684"/>
                </a:lnTo>
                <a:lnTo>
                  <a:pt x="3867102" y="395088"/>
                </a:lnTo>
                <a:lnTo>
                  <a:pt x="3900509" y="416936"/>
                </a:lnTo>
                <a:lnTo>
                  <a:pt x="3932380" y="439217"/>
                </a:lnTo>
                <a:lnTo>
                  <a:pt x="3991390" y="485024"/>
                </a:lnTo>
                <a:lnTo>
                  <a:pt x="4043886" y="532405"/>
                </a:lnTo>
                <a:lnTo>
                  <a:pt x="4089621" y="581260"/>
                </a:lnTo>
                <a:lnTo>
                  <a:pt x="4128348" y="631485"/>
                </a:lnTo>
                <a:lnTo>
                  <a:pt x="4159820" y="682980"/>
                </a:lnTo>
                <a:lnTo>
                  <a:pt x="4183792" y="735641"/>
                </a:lnTo>
                <a:lnTo>
                  <a:pt x="4200017" y="789366"/>
                </a:lnTo>
                <a:lnTo>
                  <a:pt x="4208247" y="844054"/>
                </a:lnTo>
                <a:lnTo>
                  <a:pt x="4209287" y="871727"/>
                </a:lnTo>
                <a:lnTo>
                  <a:pt x="4208247" y="899401"/>
                </a:lnTo>
                <a:lnTo>
                  <a:pt x="4200017" y="954089"/>
                </a:lnTo>
                <a:lnTo>
                  <a:pt x="4183792" y="1007814"/>
                </a:lnTo>
                <a:lnTo>
                  <a:pt x="4159820" y="1060475"/>
                </a:lnTo>
                <a:lnTo>
                  <a:pt x="4128348" y="1111970"/>
                </a:lnTo>
                <a:lnTo>
                  <a:pt x="4089621" y="1162195"/>
                </a:lnTo>
                <a:lnTo>
                  <a:pt x="4043886" y="1211050"/>
                </a:lnTo>
                <a:lnTo>
                  <a:pt x="3991390" y="1258431"/>
                </a:lnTo>
                <a:lnTo>
                  <a:pt x="3932380" y="1304238"/>
                </a:lnTo>
                <a:lnTo>
                  <a:pt x="3900509" y="1326519"/>
                </a:lnTo>
                <a:lnTo>
                  <a:pt x="3867102" y="1348367"/>
                </a:lnTo>
                <a:lnTo>
                  <a:pt x="3832189" y="1369771"/>
                </a:lnTo>
                <a:lnTo>
                  <a:pt x="3795803" y="1390717"/>
                </a:lnTo>
                <a:lnTo>
                  <a:pt x="3757972" y="1411193"/>
                </a:lnTo>
                <a:lnTo>
                  <a:pt x="3718729" y="1431186"/>
                </a:lnTo>
                <a:lnTo>
                  <a:pt x="3678103" y="1450683"/>
                </a:lnTo>
                <a:lnTo>
                  <a:pt x="3636126" y="1469671"/>
                </a:lnTo>
                <a:lnTo>
                  <a:pt x="3592830" y="1488138"/>
                </a:lnTo>
                <a:lnTo>
                  <a:pt x="3548243" y="1506071"/>
                </a:lnTo>
                <a:lnTo>
                  <a:pt x="3502398" y="1523456"/>
                </a:lnTo>
                <a:lnTo>
                  <a:pt x="3455325" y="1540282"/>
                </a:lnTo>
                <a:lnTo>
                  <a:pt x="3407054" y="1556536"/>
                </a:lnTo>
                <a:lnTo>
                  <a:pt x="3357618" y="1572205"/>
                </a:lnTo>
                <a:lnTo>
                  <a:pt x="3307046" y="1587275"/>
                </a:lnTo>
                <a:lnTo>
                  <a:pt x="3255370" y="1601735"/>
                </a:lnTo>
                <a:lnTo>
                  <a:pt x="3202620" y="1615571"/>
                </a:lnTo>
                <a:lnTo>
                  <a:pt x="3148826" y="1628771"/>
                </a:lnTo>
                <a:lnTo>
                  <a:pt x="3094021" y="1641322"/>
                </a:lnTo>
                <a:lnTo>
                  <a:pt x="3038235" y="1653211"/>
                </a:lnTo>
                <a:lnTo>
                  <a:pt x="2981498" y="1664426"/>
                </a:lnTo>
                <a:lnTo>
                  <a:pt x="2923841" y="1674953"/>
                </a:lnTo>
                <a:lnTo>
                  <a:pt x="2865296" y="1684780"/>
                </a:lnTo>
                <a:lnTo>
                  <a:pt x="2805892" y="1693894"/>
                </a:lnTo>
                <a:lnTo>
                  <a:pt x="2745662" y="1702283"/>
                </a:lnTo>
                <a:lnTo>
                  <a:pt x="2684635" y="1709934"/>
                </a:lnTo>
                <a:lnTo>
                  <a:pt x="2622842" y="1716833"/>
                </a:lnTo>
                <a:lnTo>
                  <a:pt x="2560315" y="1722968"/>
                </a:lnTo>
                <a:lnTo>
                  <a:pt x="2497084" y="1728327"/>
                </a:lnTo>
                <a:lnTo>
                  <a:pt x="2433180" y="1732897"/>
                </a:lnTo>
                <a:lnTo>
                  <a:pt x="2368634" y="1736664"/>
                </a:lnTo>
                <a:lnTo>
                  <a:pt x="2303476" y="1739616"/>
                </a:lnTo>
                <a:lnTo>
                  <a:pt x="2237738" y="1741741"/>
                </a:lnTo>
                <a:lnTo>
                  <a:pt x="2171450" y="1743025"/>
                </a:lnTo>
                <a:lnTo>
                  <a:pt x="2104644" y="1743456"/>
                </a:lnTo>
                <a:lnTo>
                  <a:pt x="2037837" y="1743025"/>
                </a:lnTo>
                <a:lnTo>
                  <a:pt x="1971549" y="1741741"/>
                </a:lnTo>
                <a:lnTo>
                  <a:pt x="1905811" y="1739616"/>
                </a:lnTo>
                <a:lnTo>
                  <a:pt x="1840653" y="1736664"/>
                </a:lnTo>
                <a:lnTo>
                  <a:pt x="1776107" y="1732897"/>
                </a:lnTo>
                <a:lnTo>
                  <a:pt x="1712203" y="1728327"/>
                </a:lnTo>
                <a:lnTo>
                  <a:pt x="1648972" y="1722968"/>
                </a:lnTo>
                <a:lnTo>
                  <a:pt x="1586445" y="1716833"/>
                </a:lnTo>
                <a:lnTo>
                  <a:pt x="1524652" y="1709934"/>
                </a:lnTo>
                <a:lnTo>
                  <a:pt x="1463625" y="1702283"/>
                </a:lnTo>
                <a:lnTo>
                  <a:pt x="1403395" y="1693894"/>
                </a:lnTo>
                <a:lnTo>
                  <a:pt x="1343991" y="1684780"/>
                </a:lnTo>
                <a:lnTo>
                  <a:pt x="1285446" y="1674953"/>
                </a:lnTo>
                <a:lnTo>
                  <a:pt x="1227789" y="1664426"/>
                </a:lnTo>
                <a:lnTo>
                  <a:pt x="1171052" y="1653211"/>
                </a:lnTo>
                <a:lnTo>
                  <a:pt x="1115266" y="1641322"/>
                </a:lnTo>
                <a:lnTo>
                  <a:pt x="1060461" y="1628771"/>
                </a:lnTo>
                <a:lnTo>
                  <a:pt x="1006667" y="1615571"/>
                </a:lnTo>
                <a:lnTo>
                  <a:pt x="953917" y="1601735"/>
                </a:lnTo>
                <a:lnTo>
                  <a:pt x="902241" y="1587275"/>
                </a:lnTo>
                <a:lnTo>
                  <a:pt x="851669" y="1572205"/>
                </a:lnTo>
                <a:lnTo>
                  <a:pt x="802233" y="1556536"/>
                </a:lnTo>
                <a:lnTo>
                  <a:pt x="753962" y="1540282"/>
                </a:lnTo>
                <a:lnTo>
                  <a:pt x="706889" y="1523456"/>
                </a:lnTo>
                <a:lnTo>
                  <a:pt x="661044" y="1506071"/>
                </a:lnTo>
                <a:lnTo>
                  <a:pt x="616458" y="1488138"/>
                </a:lnTo>
                <a:lnTo>
                  <a:pt x="573161" y="1469671"/>
                </a:lnTo>
                <a:lnTo>
                  <a:pt x="531184" y="1450683"/>
                </a:lnTo>
                <a:lnTo>
                  <a:pt x="490558" y="1431186"/>
                </a:lnTo>
                <a:lnTo>
                  <a:pt x="451315" y="1411193"/>
                </a:lnTo>
                <a:lnTo>
                  <a:pt x="413484" y="1390717"/>
                </a:lnTo>
                <a:lnTo>
                  <a:pt x="377098" y="1369771"/>
                </a:lnTo>
                <a:lnTo>
                  <a:pt x="342185" y="1348367"/>
                </a:lnTo>
                <a:lnTo>
                  <a:pt x="308778" y="1326519"/>
                </a:lnTo>
                <a:lnTo>
                  <a:pt x="276907" y="1304238"/>
                </a:lnTo>
                <a:lnTo>
                  <a:pt x="217897" y="1258431"/>
                </a:lnTo>
                <a:lnTo>
                  <a:pt x="165401" y="1211050"/>
                </a:lnTo>
                <a:lnTo>
                  <a:pt x="119666" y="1162195"/>
                </a:lnTo>
                <a:lnTo>
                  <a:pt x="80939" y="1111970"/>
                </a:lnTo>
                <a:lnTo>
                  <a:pt x="49467" y="1060475"/>
                </a:lnTo>
                <a:lnTo>
                  <a:pt x="25495" y="1007814"/>
                </a:lnTo>
                <a:lnTo>
                  <a:pt x="9270" y="954089"/>
                </a:lnTo>
                <a:lnTo>
                  <a:pt x="1040" y="899401"/>
                </a:lnTo>
                <a:lnTo>
                  <a:pt x="0" y="87172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219453"/>
            <a:ext cx="8871585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sz="2000" b="1" spc="-5" dirty="0" smtClean="0">
                <a:latin typeface="Times New Roman"/>
                <a:cs typeface="Times New Roman"/>
              </a:rPr>
              <a:t>ŞİDDET </a:t>
            </a:r>
            <a:r>
              <a:rPr sz="2000" b="1" spc="-5" dirty="0">
                <a:latin typeface="Times New Roman"/>
                <a:cs typeface="Times New Roman"/>
              </a:rPr>
              <a:t>BAŞVURU FORMU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EKLEME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449580" algn="just">
              <a:spcBef>
                <a:spcPts val="40"/>
              </a:spcBef>
            </a:pPr>
            <a:r>
              <a:rPr dirty="0">
                <a:latin typeface="Times New Roman"/>
                <a:cs typeface="Times New Roman"/>
              </a:rPr>
              <a:t>Şiddet </a:t>
            </a:r>
            <a:r>
              <a:rPr spc="-5" dirty="0">
                <a:latin typeface="Times New Roman"/>
                <a:cs typeface="Times New Roman"/>
              </a:rPr>
              <a:t>olayı </a:t>
            </a:r>
            <a:r>
              <a:rPr dirty="0">
                <a:latin typeface="Times New Roman"/>
                <a:cs typeface="Times New Roman"/>
              </a:rPr>
              <a:t>ile </a:t>
            </a:r>
            <a:r>
              <a:rPr spc="-5" dirty="0">
                <a:latin typeface="Times New Roman"/>
                <a:cs typeface="Times New Roman"/>
              </a:rPr>
              <a:t>ilgili bilgilerin </a:t>
            </a:r>
            <a:r>
              <a:rPr dirty="0">
                <a:latin typeface="Times New Roman"/>
                <a:cs typeface="Times New Roman"/>
              </a:rPr>
              <a:t>sistem </a:t>
            </a:r>
            <a:r>
              <a:rPr spc="-5" dirty="0">
                <a:latin typeface="Times New Roman"/>
                <a:cs typeface="Times New Roman"/>
              </a:rPr>
              <a:t>üzerinden kaydının gerçekleştirebilmesi için siteme kullanıcı </a:t>
            </a:r>
            <a:r>
              <a:rPr dirty="0">
                <a:latin typeface="Times New Roman"/>
                <a:cs typeface="Times New Roman"/>
              </a:rPr>
              <a:t>adı ve </a:t>
            </a:r>
            <a:r>
              <a:rPr spc="-5" dirty="0">
                <a:latin typeface="Times New Roman"/>
                <a:cs typeface="Times New Roman"/>
              </a:rPr>
              <a:t>şifreniz </a:t>
            </a:r>
            <a:r>
              <a:rPr dirty="0">
                <a:latin typeface="Times New Roman"/>
                <a:cs typeface="Times New Roman"/>
              </a:rPr>
              <a:t>ile </a:t>
            </a:r>
            <a:r>
              <a:rPr spc="-5" dirty="0">
                <a:latin typeface="Times New Roman"/>
                <a:cs typeface="Times New Roman"/>
              </a:rPr>
              <a:t>giriş yaptıktan sonra  açılan sayfada </a:t>
            </a:r>
            <a:r>
              <a:rPr spc="-5" dirty="0">
                <a:solidFill>
                  <a:srgbClr val="00AF50"/>
                </a:solidFill>
                <a:latin typeface="Times New Roman"/>
                <a:cs typeface="Times New Roman"/>
              </a:rPr>
              <a:t>‘Şiddet Başvuru Formu </a:t>
            </a:r>
            <a:r>
              <a:rPr dirty="0">
                <a:solidFill>
                  <a:srgbClr val="00AF50"/>
                </a:solidFill>
                <a:latin typeface="Times New Roman"/>
                <a:cs typeface="Times New Roman"/>
              </a:rPr>
              <a:t>Ekle’ </a:t>
            </a:r>
            <a:r>
              <a:rPr dirty="0">
                <a:latin typeface="Times New Roman"/>
                <a:cs typeface="Times New Roman"/>
              </a:rPr>
              <a:t>sekmesinden şiddet </a:t>
            </a:r>
            <a:r>
              <a:rPr spc="-5" dirty="0">
                <a:latin typeface="Times New Roman"/>
                <a:cs typeface="Times New Roman"/>
              </a:rPr>
              <a:t>başvuru </a:t>
            </a:r>
            <a:r>
              <a:rPr dirty="0">
                <a:latin typeface="Times New Roman"/>
                <a:cs typeface="Times New Roman"/>
              </a:rPr>
              <a:t>formuna </a:t>
            </a:r>
            <a:r>
              <a:rPr spc="-5" dirty="0">
                <a:latin typeface="Times New Roman"/>
                <a:cs typeface="Times New Roman"/>
              </a:rPr>
              <a:t>ulaşarak gerekli bilgileri girmeniz gerekmektedir. (Şekil 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6553" y="6600825"/>
            <a:ext cx="61734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6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4520" y="2714624"/>
            <a:ext cx="7391400" cy="3733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8700" y="4238625"/>
            <a:ext cx="1905000" cy="152400"/>
          </a:xfrm>
          <a:custGeom>
            <a:avLst/>
            <a:gdLst/>
            <a:ahLst/>
            <a:cxnLst/>
            <a:rect l="l" t="t" r="r" b="b"/>
            <a:pathLst>
              <a:path w="721360" h="125730">
                <a:moveTo>
                  <a:pt x="0" y="125455"/>
                </a:moveTo>
                <a:lnTo>
                  <a:pt x="721271" y="125455"/>
                </a:lnTo>
                <a:lnTo>
                  <a:pt x="721271" y="0"/>
                </a:lnTo>
                <a:lnTo>
                  <a:pt x="0" y="0"/>
                </a:lnTo>
                <a:lnTo>
                  <a:pt x="0" y="12545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210553"/>
            <a:ext cx="8921115" cy="1738296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449580" algn="just">
              <a:lnSpc>
                <a:spcPts val="149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“</a:t>
            </a:r>
            <a:r>
              <a:rPr sz="1600" spc="-5" dirty="0">
                <a:latin typeface="Times New Roman"/>
                <a:cs typeface="Times New Roman"/>
              </a:rPr>
              <a:t>Şiddet Başvuru </a:t>
            </a:r>
            <a:r>
              <a:rPr sz="1600" dirty="0">
                <a:latin typeface="Times New Roman"/>
                <a:cs typeface="Times New Roman"/>
              </a:rPr>
              <a:t>Formu” nda bir kısım </a:t>
            </a:r>
            <a:r>
              <a:rPr sz="1600" spc="-5" dirty="0">
                <a:latin typeface="Times New Roman"/>
                <a:cs typeface="Times New Roman"/>
              </a:rPr>
              <a:t>bilgileriniz otomatik olarak formun ilgili alanlarına işlenmektedir. Bu bilgilerin </a:t>
            </a:r>
            <a:r>
              <a:rPr sz="1600" spc="5" dirty="0">
                <a:latin typeface="Times New Roman"/>
                <a:cs typeface="Times New Roman"/>
              </a:rPr>
              <a:t>kontrol </a:t>
            </a:r>
            <a:r>
              <a:rPr sz="1600" dirty="0">
                <a:latin typeface="Times New Roman"/>
                <a:cs typeface="Times New Roman"/>
              </a:rPr>
              <a:t>edilmesi,  özellikle </a:t>
            </a:r>
            <a:r>
              <a:rPr sz="1600" spc="-5" dirty="0">
                <a:latin typeface="Times New Roman"/>
                <a:cs typeface="Times New Roman"/>
              </a:rPr>
              <a:t>bağlı olduğunuz </a:t>
            </a:r>
            <a:r>
              <a:rPr sz="1600" dirty="0">
                <a:latin typeface="Times New Roman"/>
                <a:cs typeface="Times New Roman"/>
              </a:rPr>
              <a:t>kurum/birim dışında şiddet </a:t>
            </a:r>
            <a:r>
              <a:rPr sz="1600" spc="-5" dirty="0">
                <a:latin typeface="Times New Roman"/>
                <a:cs typeface="Times New Roman"/>
              </a:rPr>
              <a:t>olayı gerçekleşmiş </a:t>
            </a:r>
            <a:r>
              <a:rPr sz="1600" dirty="0">
                <a:latin typeface="Times New Roman"/>
                <a:cs typeface="Times New Roman"/>
              </a:rPr>
              <a:t>ise </a:t>
            </a:r>
            <a:r>
              <a:rPr sz="1600" spc="-5" dirty="0">
                <a:latin typeface="Times New Roman"/>
                <a:cs typeface="Times New Roman"/>
              </a:rPr>
              <a:t>olayın gerçekleştiği </a:t>
            </a:r>
            <a:r>
              <a:rPr sz="1600" dirty="0">
                <a:latin typeface="Times New Roman"/>
                <a:cs typeface="Times New Roman"/>
              </a:rPr>
              <a:t>il, kuruluş, </a:t>
            </a:r>
            <a:r>
              <a:rPr sz="1600" spc="-5" dirty="0">
                <a:latin typeface="Times New Roman"/>
                <a:cs typeface="Times New Roman"/>
              </a:rPr>
              <a:t>tarih </a:t>
            </a:r>
            <a:r>
              <a:rPr sz="1600" dirty="0">
                <a:latin typeface="Times New Roman"/>
                <a:cs typeface="Times New Roman"/>
              </a:rPr>
              <a:t>ve saat bilgilerinin </a:t>
            </a:r>
            <a:r>
              <a:rPr sz="1600" spc="-5" dirty="0">
                <a:latin typeface="Times New Roman"/>
                <a:cs typeface="Times New Roman"/>
              </a:rPr>
              <a:t>girilmesi </a:t>
            </a:r>
            <a:r>
              <a:rPr sz="1600" dirty="0">
                <a:latin typeface="Times New Roman"/>
                <a:cs typeface="Times New Roman"/>
              </a:rPr>
              <a:t>ve  </a:t>
            </a:r>
            <a:r>
              <a:rPr sz="1600" spc="-5" dirty="0">
                <a:latin typeface="Times New Roman"/>
                <a:cs typeface="Times New Roman"/>
              </a:rPr>
              <a:t>varsa </a:t>
            </a:r>
            <a:r>
              <a:rPr sz="1600" dirty="0">
                <a:latin typeface="Times New Roman"/>
                <a:cs typeface="Times New Roman"/>
              </a:rPr>
              <a:t>diğer </a:t>
            </a:r>
            <a:r>
              <a:rPr sz="1600" spc="-5" dirty="0">
                <a:latin typeface="Times New Roman"/>
                <a:cs typeface="Times New Roman"/>
              </a:rPr>
              <a:t>eksiklik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yanlışlıkların giderilmesi gerekmektedir. </a:t>
            </a:r>
            <a:r>
              <a:rPr sz="1600" dirty="0">
                <a:latin typeface="Times New Roman"/>
                <a:cs typeface="Times New Roman"/>
              </a:rPr>
              <a:t>Var ise bir kısa not </a:t>
            </a:r>
            <a:r>
              <a:rPr sz="1600" spc="-5" dirty="0" err="1">
                <a:latin typeface="Times New Roman"/>
                <a:cs typeface="Times New Roman"/>
              </a:rPr>
              <a:t>eklenerek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 smtClean="0">
                <a:latin typeface="Times New Roman"/>
                <a:cs typeface="Times New Roman"/>
              </a:rPr>
              <a:t>‘</a:t>
            </a:r>
            <a:r>
              <a:rPr sz="1600" dirty="0">
                <a:latin typeface="Times New Roman"/>
                <a:cs typeface="Times New Roman"/>
              </a:rPr>
              <a:t>Şiddet </a:t>
            </a:r>
            <a:r>
              <a:rPr sz="1600" spc="-5" dirty="0">
                <a:latin typeface="Times New Roman"/>
                <a:cs typeface="Times New Roman"/>
              </a:rPr>
              <a:t>Başvuru Formu’ </a:t>
            </a:r>
            <a:r>
              <a:rPr sz="1600" dirty="0">
                <a:latin typeface="Times New Roman"/>
                <a:cs typeface="Times New Roman"/>
              </a:rPr>
              <a:t>doldurulur. </a:t>
            </a:r>
            <a:r>
              <a:rPr sz="1600" b="1" spc="-5" dirty="0" err="1" smtClean="0">
                <a:latin typeface="Times New Roman"/>
                <a:cs typeface="Times New Roman"/>
              </a:rPr>
              <a:t>Formdaki</a:t>
            </a:r>
            <a:r>
              <a:rPr lang="tr-TR" sz="1600" dirty="0" smtClean="0">
                <a:latin typeface="Times New Roman"/>
                <a:cs typeface="Times New Roman"/>
              </a:rPr>
              <a:t> </a:t>
            </a:r>
            <a:r>
              <a:rPr sz="1600" b="1" spc="-5" dirty="0" err="1" smtClean="0">
                <a:latin typeface="Times New Roman"/>
                <a:cs typeface="Times New Roman"/>
              </a:rPr>
              <a:t>bilgileri</a:t>
            </a:r>
            <a:r>
              <a:rPr sz="1600" b="1" spc="-5" dirty="0" smtClean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bir kere </a:t>
            </a:r>
            <a:r>
              <a:rPr sz="1600" b="1" dirty="0">
                <a:latin typeface="Times New Roman"/>
                <a:cs typeface="Times New Roman"/>
              </a:rPr>
              <a:t>kayıt </a:t>
            </a:r>
            <a:r>
              <a:rPr sz="1600" b="1" spc="-5" dirty="0">
                <a:latin typeface="Times New Roman"/>
                <a:cs typeface="Times New Roman"/>
              </a:rPr>
              <a:t>edildikten sonra </a:t>
            </a:r>
            <a:r>
              <a:rPr sz="1600" b="1" dirty="0">
                <a:latin typeface="Times New Roman"/>
                <a:cs typeface="Times New Roman"/>
              </a:rPr>
              <a:t>kayıt </a:t>
            </a:r>
            <a:r>
              <a:rPr sz="1600" b="1" spc="-5" dirty="0">
                <a:latin typeface="Times New Roman"/>
                <a:cs typeface="Times New Roman"/>
              </a:rPr>
              <a:t>eden kişi tarafından değiştirilmesi </a:t>
            </a:r>
            <a:r>
              <a:rPr sz="1600" b="1" spc="-10" dirty="0">
                <a:latin typeface="Times New Roman"/>
                <a:cs typeface="Times New Roman"/>
              </a:rPr>
              <a:t>mümkün </a:t>
            </a:r>
            <a:r>
              <a:rPr sz="1600" b="1" spc="-5" dirty="0">
                <a:latin typeface="Times New Roman"/>
                <a:cs typeface="Times New Roman"/>
              </a:rPr>
              <a:t>olmayacağından bilgilerin eksiksiz </a:t>
            </a:r>
            <a:r>
              <a:rPr sz="1600" b="1" dirty="0">
                <a:latin typeface="Times New Roman"/>
                <a:cs typeface="Times New Roman"/>
              </a:rPr>
              <a:t>ve tam  </a:t>
            </a:r>
            <a:r>
              <a:rPr sz="1600" b="1" spc="-5" dirty="0">
                <a:latin typeface="Times New Roman"/>
                <a:cs typeface="Times New Roman"/>
              </a:rPr>
              <a:t>doldurulması</a:t>
            </a:r>
            <a:r>
              <a:rPr sz="1600" b="1" spc="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önem</a:t>
            </a:r>
            <a:r>
              <a:rPr sz="1600" b="1" spc="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arz</a:t>
            </a:r>
            <a:r>
              <a:rPr sz="1600" b="1" spc="1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etmektedir.</a:t>
            </a:r>
            <a:r>
              <a:rPr sz="1600" b="1" spc="1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Formdaki</a:t>
            </a:r>
            <a:r>
              <a:rPr sz="1600" b="1" spc="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bilgilerin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değişikliği</a:t>
            </a:r>
            <a:r>
              <a:rPr sz="1600" b="1" spc="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sadece</a:t>
            </a:r>
            <a:r>
              <a:rPr sz="1600" b="1" spc="10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Koordinatör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tarafından</a:t>
            </a:r>
            <a:r>
              <a:rPr sz="1600" b="1" spc="9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yapılmaktadır.</a:t>
            </a:r>
            <a:r>
              <a:rPr sz="1600" b="1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Güvenlik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kodunun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da</a:t>
            </a:r>
            <a:r>
              <a:rPr lang="tr-TR" sz="1600" dirty="0" smtClean="0"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latin typeface="Times New Roman"/>
                <a:cs typeface="Times New Roman"/>
              </a:rPr>
              <a:t>girilmesi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‘Form </a:t>
            </a:r>
            <a:r>
              <a:rPr sz="1600" dirty="0">
                <a:latin typeface="Times New Roman"/>
                <a:cs typeface="Times New Roman"/>
              </a:rPr>
              <a:t>Gönder’ butonunun </a:t>
            </a:r>
            <a:r>
              <a:rPr sz="1600" spc="-5" dirty="0">
                <a:latin typeface="Times New Roman"/>
                <a:cs typeface="Times New Roman"/>
              </a:rPr>
              <a:t>tıklanması </a:t>
            </a:r>
            <a:r>
              <a:rPr sz="1600" dirty="0">
                <a:latin typeface="Times New Roman"/>
                <a:cs typeface="Times New Roman"/>
              </a:rPr>
              <a:t>ile </a:t>
            </a:r>
            <a:r>
              <a:rPr sz="1600" spc="-5" dirty="0">
                <a:latin typeface="Times New Roman"/>
                <a:cs typeface="Times New Roman"/>
              </a:rPr>
              <a:t>form kayıt altına </a:t>
            </a:r>
            <a:r>
              <a:rPr sz="1600" dirty="0">
                <a:latin typeface="Times New Roman"/>
                <a:cs typeface="Times New Roman"/>
              </a:rPr>
              <a:t>alınır. </a:t>
            </a:r>
            <a:r>
              <a:rPr sz="1600" spc="-5" dirty="0">
                <a:latin typeface="Times New Roman"/>
                <a:cs typeface="Times New Roman"/>
              </a:rPr>
              <a:t>Kayıt altına alınan </a:t>
            </a:r>
            <a:r>
              <a:rPr sz="1600" dirty="0">
                <a:latin typeface="Times New Roman"/>
                <a:cs typeface="Times New Roman"/>
              </a:rPr>
              <a:t>her </a:t>
            </a:r>
            <a:r>
              <a:rPr sz="1600" spc="-5" dirty="0">
                <a:latin typeface="Times New Roman"/>
                <a:cs typeface="Times New Roman"/>
              </a:rPr>
              <a:t>‘Şiddet Başvuru Formu” </a:t>
            </a:r>
            <a:r>
              <a:rPr sz="1600" dirty="0">
                <a:latin typeface="Times New Roman"/>
                <a:cs typeface="Times New Roman"/>
              </a:rPr>
              <a:t>sistem </a:t>
            </a:r>
            <a:r>
              <a:rPr sz="1600" spc="-5" dirty="0">
                <a:latin typeface="Times New Roman"/>
                <a:cs typeface="Times New Roman"/>
              </a:rPr>
              <a:t>tarafından  </a:t>
            </a:r>
            <a:r>
              <a:rPr sz="1600" dirty="0">
                <a:latin typeface="Times New Roman"/>
                <a:cs typeface="Times New Roman"/>
              </a:rPr>
              <a:t>ÇGB </a:t>
            </a:r>
            <a:r>
              <a:rPr sz="1600" spc="-5" dirty="0">
                <a:latin typeface="Times New Roman"/>
                <a:cs typeface="Times New Roman"/>
              </a:rPr>
              <a:t>ekranına gönderilir.  (Şekil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7)</a:t>
            </a:r>
          </a:p>
        </p:txBody>
      </p:sp>
      <p:sp>
        <p:nvSpPr>
          <p:cNvPr id="4" name="object 4"/>
          <p:cNvSpPr/>
          <p:nvPr/>
        </p:nvSpPr>
        <p:spPr>
          <a:xfrm>
            <a:off x="1460501" y="3476625"/>
            <a:ext cx="6629400" cy="395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36700" y="3476625"/>
            <a:ext cx="6553200" cy="3886200"/>
          </a:xfrm>
          <a:custGeom>
            <a:avLst/>
            <a:gdLst/>
            <a:ahLst/>
            <a:cxnLst/>
            <a:rect l="l" t="t" r="r" b="b"/>
            <a:pathLst>
              <a:path w="6299200" h="3733800">
                <a:moveTo>
                  <a:pt x="0" y="3733800"/>
                </a:moveTo>
                <a:lnTo>
                  <a:pt x="6298692" y="3733800"/>
                </a:lnTo>
                <a:lnTo>
                  <a:pt x="6298692" y="0"/>
                </a:lnTo>
                <a:lnTo>
                  <a:pt x="0" y="0"/>
                </a:lnTo>
                <a:lnTo>
                  <a:pt x="0" y="373380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27500" y="3933825"/>
            <a:ext cx="820419" cy="78740"/>
          </a:xfrm>
          <a:custGeom>
            <a:avLst/>
            <a:gdLst/>
            <a:ahLst/>
            <a:cxnLst/>
            <a:rect l="l" t="t" r="r" b="b"/>
            <a:pathLst>
              <a:path w="820420" h="78739">
                <a:moveTo>
                  <a:pt x="0" y="78498"/>
                </a:moveTo>
                <a:lnTo>
                  <a:pt x="819835" y="78498"/>
                </a:lnTo>
                <a:lnTo>
                  <a:pt x="819835" y="0"/>
                </a:lnTo>
                <a:lnTo>
                  <a:pt x="0" y="0"/>
                </a:lnTo>
                <a:lnTo>
                  <a:pt x="0" y="7849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1300" y="4444365"/>
            <a:ext cx="1600200" cy="99060"/>
          </a:xfrm>
          <a:custGeom>
            <a:avLst/>
            <a:gdLst/>
            <a:ahLst/>
            <a:cxnLst/>
            <a:rect l="l" t="t" r="r" b="b"/>
            <a:pathLst>
              <a:path w="819150" h="99060">
                <a:moveTo>
                  <a:pt x="0" y="98572"/>
                </a:moveTo>
                <a:lnTo>
                  <a:pt x="818705" y="98572"/>
                </a:lnTo>
                <a:lnTo>
                  <a:pt x="818705" y="0"/>
                </a:lnTo>
                <a:lnTo>
                  <a:pt x="0" y="0"/>
                </a:lnTo>
                <a:lnTo>
                  <a:pt x="0" y="98572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1300" y="3705225"/>
            <a:ext cx="1085850" cy="87630"/>
          </a:xfrm>
          <a:custGeom>
            <a:avLst/>
            <a:gdLst/>
            <a:ahLst/>
            <a:cxnLst/>
            <a:rect l="l" t="t" r="r" b="b"/>
            <a:pathLst>
              <a:path w="1085850" h="87629">
                <a:moveTo>
                  <a:pt x="0" y="87459"/>
                </a:moveTo>
                <a:lnTo>
                  <a:pt x="1085265" y="87459"/>
                </a:lnTo>
                <a:lnTo>
                  <a:pt x="1085265" y="0"/>
                </a:lnTo>
                <a:lnTo>
                  <a:pt x="0" y="0"/>
                </a:lnTo>
                <a:lnTo>
                  <a:pt x="0" y="87459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1300" y="3705225"/>
            <a:ext cx="1085850" cy="87630"/>
          </a:xfrm>
          <a:custGeom>
            <a:avLst/>
            <a:gdLst/>
            <a:ahLst/>
            <a:cxnLst/>
            <a:rect l="l" t="t" r="r" b="b"/>
            <a:pathLst>
              <a:path w="1085850" h="87629">
                <a:moveTo>
                  <a:pt x="0" y="87459"/>
                </a:moveTo>
                <a:lnTo>
                  <a:pt x="1085265" y="87459"/>
                </a:lnTo>
                <a:lnTo>
                  <a:pt x="1085265" y="0"/>
                </a:lnTo>
                <a:lnTo>
                  <a:pt x="0" y="0"/>
                </a:lnTo>
                <a:lnTo>
                  <a:pt x="0" y="8745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219454"/>
            <a:ext cx="8919845" cy="860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b="1" spc="-5" dirty="0" smtClean="0">
                <a:latin typeface="Times New Roman"/>
                <a:cs typeface="Times New Roman"/>
              </a:rPr>
              <a:t>YAPILAN </a:t>
            </a:r>
            <a:r>
              <a:rPr b="1" spc="-5" dirty="0">
                <a:latin typeface="Times New Roman"/>
                <a:cs typeface="Times New Roman"/>
              </a:rPr>
              <a:t>BAŞVURUNUN TAKİBİ </a:t>
            </a:r>
            <a:r>
              <a:rPr b="1" dirty="0">
                <a:latin typeface="Times New Roman"/>
                <a:cs typeface="Times New Roman"/>
              </a:rPr>
              <a:t>(Şiddet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Başvurularım)</a:t>
            </a:r>
            <a:endParaRPr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1480"/>
              </a:lnSpc>
              <a:spcBef>
                <a:spcPts val="40"/>
              </a:spcBef>
            </a:pPr>
            <a:r>
              <a:rPr spc="-5" dirty="0">
                <a:latin typeface="Times New Roman"/>
                <a:cs typeface="Times New Roman"/>
              </a:rPr>
              <a:t>Daha </a:t>
            </a:r>
            <a:r>
              <a:rPr dirty="0">
                <a:latin typeface="Times New Roman"/>
                <a:cs typeface="Times New Roman"/>
              </a:rPr>
              <a:t>önce </a:t>
            </a:r>
            <a:r>
              <a:rPr spc="-5" dirty="0">
                <a:latin typeface="Times New Roman"/>
                <a:cs typeface="Times New Roman"/>
              </a:rPr>
              <a:t>yapmış </a:t>
            </a:r>
            <a:r>
              <a:rPr dirty="0">
                <a:latin typeface="Times New Roman"/>
                <a:cs typeface="Times New Roman"/>
              </a:rPr>
              <a:t>olduğunuz ve sisteme </a:t>
            </a:r>
            <a:r>
              <a:rPr spc="-5" dirty="0">
                <a:latin typeface="Times New Roman"/>
                <a:cs typeface="Times New Roman"/>
              </a:rPr>
              <a:t>kaydı </a:t>
            </a:r>
            <a:r>
              <a:rPr dirty="0">
                <a:latin typeface="Times New Roman"/>
                <a:cs typeface="Times New Roman"/>
              </a:rPr>
              <a:t>sağlanan başvurularınıza ve </a:t>
            </a:r>
            <a:r>
              <a:rPr spc="-5" dirty="0">
                <a:latin typeface="Times New Roman"/>
                <a:cs typeface="Times New Roman"/>
              </a:rPr>
              <a:t>beyaz </a:t>
            </a:r>
            <a:r>
              <a:rPr dirty="0">
                <a:latin typeface="Times New Roman"/>
                <a:cs typeface="Times New Roman"/>
              </a:rPr>
              <a:t>kod </a:t>
            </a:r>
            <a:r>
              <a:rPr spc="-5" dirty="0">
                <a:latin typeface="Times New Roman"/>
                <a:cs typeface="Times New Roman"/>
              </a:rPr>
              <a:t>sürecindeki </a:t>
            </a:r>
            <a:r>
              <a:rPr dirty="0">
                <a:latin typeface="Times New Roman"/>
                <a:cs typeface="Times New Roman"/>
              </a:rPr>
              <a:t>durumu </a:t>
            </a:r>
            <a:r>
              <a:rPr spc="-5" dirty="0">
                <a:latin typeface="Times New Roman"/>
                <a:cs typeface="Times New Roman"/>
              </a:rPr>
              <a:t>hakkındaki bilgilere </a:t>
            </a:r>
            <a:r>
              <a:rPr spc="-5" dirty="0">
                <a:solidFill>
                  <a:srgbClr val="00AF50"/>
                </a:solidFill>
                <a:latin typeface="Times New Roman"/>
                <a:cs typeface="Times New Roman"/>
              </a:rPr>
              <a:t>‘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Şiddet  Başvurularım’ </a:t>
            </a:r>
            <a:r>
              <a:rPr dirty="0">
                <a:latin typeface="Times New Roman"/>
                <a:cs typeface="Times New Roman"/>
              </a:rPr>
              <a:t>sekmesinden </a:t>
            </a:r>
            <a:r>
              <a:rPr spc="-5" dirty="0">
                <a:latin typeface="Times New Roman"/>
                <a:cs typeface="Times New Roman"/>
              </a:rPr>
              <a:t>ulaşabilirsiniz. (Şekil</a:t>
            </a:r>
            <a:r>
              <a:rPr spc="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6553" y="5761990"/>
            <a:ext cx="3194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900" y="2409825"/>
            <a:ext cx="83820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8100" y="4619625"/>
            <a:ext cx="2562225" cy="391795"/>
          </a:xfrm>
          <a:custGeom>
            <a:avLst/>
            <a:gdLst/>
            <a:ahLst/>
            <a:cxnLst/>
            <a:rect l="l" t="t" r="r" b="b"/>
            <a:pathLst>
              <a:path w="2562225" h="391795">
                <a:moveTo>
                  <a:pt x="0" y="391667"/>
                </a:moveTo>
                <a:lnTo>
                  <a:pt x="2561844" y="391667"/>
                </a:lnTo>
                <a:lnTo>
                  <a:pt x="2561844" y="0"/>
                </a:lnTo>
                <a:lnTo>
                  <a:pt x="0" y="0"/>
                </a:lnTo>
                <a:lnTo>
                  <a:pt x="0" y="391667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62025"/>
            <a:ext cx="8919210" cy="1141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 algn="just">
              <a:lnSpc>
                <a:spcPct val="102899"/>
              </a:lnSpc>
            </a:pPr>
            <a:r>
              <a:rPr dirty="0">
                <a:latin typeface="Times New Roman"/>
                <a:cs typeface="Times New Roman"/>
              </a:rPr>
              <a:t>Şiddet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başvurularınızın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sıralı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listesinde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yer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alan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özet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bilgileri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sekmeden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inceleyebilirsiniz.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Şiddet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Başvurularınızın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beyaz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kod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sürecindeki  durumları hakkında detaylı bilgi sahibi olabilirsiniz. </a:t>
            </a:r>
            <a:r>
              <a:rPr dirty="0">
                <a:latin typeface="Times New Roman"/>
                <a:cs typeface="Times New Roman"/>
              </a:rPr>
              <a:t>Şiddet </a:t>
            </a:r>
            <a:r>
              <a:rPr spc="-5" dirty="0">
                <a:latin typeface="Times New Roman"/>
                <a:cs typeface="Times New Roman"/>
              </a:rPr>
              <a:t>başvuruları hakkında daha detaylı ayrıntılara ulaşabilmek </a:t>
            </a:r>
            <a:r>
              <a:rPr dirty="0">
                <a:latin typeface="Times New Roman"/>
                <a:cs typeface="Times New Roman"/>
              </a:rPr>
              <a:t>için </a:t>
            </a:r>
            <a:r>
              <a:rPr spc="-5" dirty="0">
                <a:solidFill>
                  <a:srgbClr val="00AF50"/>
                </a:solidFill>
                <a:latin typeface="Times New Roman"/>
                <a:cs typeface="Times New Roman"/>
              </a:rPr>
              <a:t>‘Detay’ </a:t>
            </a:r>
            <a:r>
              <a:rPr spc="-5" dirty="0">
                <a:latin typeface="Times New Roman"/>
                <a:cs typeface="Times New Roman"/>
              </a:rPr>
              <a:t>sekmesini  tıklayabilirsiniz. (Şekil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6553" y="5970778"/>
            <a:ext cx="3194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8100" y="2181225"/>
            <a:ext cx="7767320" cy="4571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79700" y="3019425"/>
            <a:ext cx="6324600" cy="1687195"/>
          </a:xfrm>
          <a:custGeom>
            <a:avLst/>
            <a:gdLst/>
            <a:ahLst/>
            <a:cxnLst/>
            <a:rect l="l" t="t" r="r" b="b"/>
            <a:pathLst>
              <a:path w="5849620" h="1534795">
                <a:moveTo>
                  <a:pt x="0" y="1534668"/>
                </a:moveTo>
                <a:lnTo>
                  <a:pt x="5849112" y="1534668"/>
                </a:lnTo>
                <a:lnTo>
                  <a:pt x="5849112" y="0"/>
                </a:lnTo>
                <a:lnTo>
                  <a:pt x="0" y="0"/>
                </a:lnTo>
                <a:lnTo>
                  <a:pt x="0" y="1534668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9300" y="4467225"/>
            <a:ext cx="990600" cy="76200"/>
          </a:xfrm>
          <a:custGeom>
            <a:avLst/>
            <a:gdLst/>
            <a:ahLst/>
            <a:cxnLst/>
            <a:rect l="l" t="t" r="r" b="b"/>
            <a:pathLst>
              <a:path w="455930" h="132080">
                <a:moveTo>
                  <a:pt x="0" y="131902"/>
                </a:moveTo>
                <a:lnTo>
                  <a:pt x="455828" y="131902"/>
                </a:lnTo>
                <a:lnTo>
                  <a:pt x="455828" y="0"/>
                </a:lnTo>
                <a:lnTo>
                  <a:pt x="0" y="0"/>
                </a:lnTo>
                <a:lnTo>
                  <a:pt x="0" y="13190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2448" y="2279446"/>
            <a:ext cx="455930" cy="132080"/>
          </a:xfrm>
          <a:custGeom>
            <a:avLst/>
            <a:gdLst/>
            <a:ahLst/>
            <a:cxnLst/>
            <a:rect l="l" t="t" r="r" b="b"/>
            <a:pathLst>
              <a:path w="455930" h="132080">
                <a:moveTo>
                  <a:pt x="0" y="131902"/>
                </a:moveTo>
                <a:lnTo>
                  <a:pt x="455828" y="131902"/>
                </a:lnTo>
                <a:lnTo>
                  <a:pt x="455828" y="0"/>
                </a:lnTo>
                <a:lnTo>
                  <a:pt x="0" y="0"/>
                </a:lnTo>
                <a:lnTo>
                  <a:pt x="0" y="13190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9300" y="4162425"/>
            <a:ext cx="924560" cy="102870"/>
          </a:xfrm>
          <a:custGeom>
            <a:avLst/>
            <a:gdLst/>
            <a:ahLst/>
            <a:cxnLst/>
            <a:rect l="l" t="t" r="r" b="b"/>
            <a:pathLst>
              <a:path w="924560" h="102869">
                <a:moveTo>
                  <a:pt x="0" y="102872"/>
                </a:moveTo>
                <a:lnTo>
                  <a:pt x="923988" y="102872"/>
                </a:lnTo>
                <a:lnTo>
                  <a:pt x="923988" y="0"/>
                </a:lnTo>
                <a:lnTo>
                  <a:pt x="0" y="0"/>
                </a:lnTo>
                <a:lnTo>
                  <a:pt x="0" y="10287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10635" y="3166916"/>
            <a:ext cx="924560" cy="109855"/>
          </a:xfrm>
          <a:custGeom>
            <a:avLst/>
            <a:gdLst/>
            <a:ahLst/>
            <a:cxnLst/>
            <a:rect l="l" t="t" r="r" b="b"/>
            <a:pathLst>
              <a:path w="924560" h="109854">
                <a:moveTo>
                  <a:pt x="0" y="109683"/>
                </a:moveTo>
                <a:lnTo>
                  <a:pt x="923988" y="109683"/>
                </a:lnTo>
                <a:lnTo>
                  <a:pt x="923988" y="0"/>
                </a:lnTo>
                <a:lnTo>
                  <a:pt x="0" y="0"/>
                </a:lnTo>
                <a:lnTo>
                  <a:pt x="0" y="10968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0635" y="3166916"/>
            <a:ext cx="924560" cy="109855"/>
          </a:xfrm>
          <a:custGeom>
            <a:avLst/>
            <a:gdLst/>
            <a:ahLst/>
            <a:cxnLst/>
            <a:rect l="l" t="t" r="r" b="b"/>
            <a:pathLst>
              <a:path w="924560" h="109854">
                <a:moveTo>
                  <a:pt x="0" y="109683"/>
                </a:moveTo>
                <a:lnTo>
                  <a:pt x="923988" y="109683"/>
                </a:lnTo>
                <a:lnTo>
                  <a:pt x="923988" y="0"/>
                </a:lnTo>
                <a:lnTo>
                  <a:pt x="0" y="0"/>
                </a:lnTo>
                <a:lnTo>
                  <a:pt x="0" y="1096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8636" y="3390896"/>
            <a:ext cx="917575" cy="119380"/>
          </a:xfrm>
          <a:custGeom>
            <a:avLst/>
            <a:gdLst/>
            <a:ahLst/>
            <a:cxnLst/>
            <a:rect l="l" t="t" r="r" b="b"/>
            <a:pathLst>
              <a:path w="917575" h="119379">
                <a:moveTo>
                  <a:pt x="0" y="119002"/>
                </a:moveTo>
                <a:lnTo>
                  <a:pt x="917270" y="119002"/>
                </a:lnTo>
                <a:lnTo>
                  <a:pt x="917270" y="0"/>
                </a:lnTo>
                <a:lnTo>
                  <a:pt x="0" y="0"/>
                </a:lnTo>
                <a:lnTo>
                  <a:pt x="0" y="11900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8636" y="3390896"/>
            <a:ext cx="917575" cy="119380"/>
          </a:xfrm>
          <a:custGeom>
            <a:avLst/>
            <a:gdLst/>
            <a:ahLst/>
            <a:cxnLst/>
            <a:rect l="l" t="t" r="r" b="b"/>
            <a:pathLst>
              <a:path w="917575" h="119379">
                <a:moveTo>
                  <a:pt x="0" y="119002"/>
                </a:moveTo>
                <a:lnTo>
                  <a:pt x="917270" y="119002"/>
                </a:lnTo>
                <a:lnTo>
                  <a:pt x="917270" y="0"/>
                </a:lnTo>
                <a:lnTo>
                  <a:pt x="0" y="0"/>
                </a:lnTo>
                <a:lnTo>
                  <a:pt x="0" y="119002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19779" y="3633260"/>
            <a:ext cx="924560" cy="109855"/>
          </a:xfrm>
          <a:custGeom>
            <a:avLst/>
            <a:gdLst/>
            <a:ahLst/>
            <a:cxnLst/>
            <a:rect l="l" t="t" r="r" b="b"/>
            <a:pathLst>
              <a:path w="924560" h="109854">
                <a:moveTo>
                  <a:pt x="0" y="109683"/>
                </a:moveTo>
                <a:lnTo>
                  <a:pt x="923988" y="109683"/>
                </a:lnTo>
                <a:lnTo>
                  <a:pt x="923988" y="0"/>
                </a:lnTo>
                <a:lnTo>
                  <a:pt x="0" y="0"/>
                </a:lnTo>
                <a:lnTo>
                  <a:pt x="0" y="10968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19779" y="3633260"/>
            <a:ext cx="924560" cy="109855"/>
          </a:xfrm>
          <a:custGeom>
            <a:avLst/>
            <a:gdLst/>
            <a:ahLst/>
            <a:cxnLst/>
            <a:rect l="l" t="t" r="r" b="b"/>
            <a:pathLst>
              <a:path w="924560" h="109854">
                <a:moveTo>
                  <a:pt x="0" y="109683"/>
                </a:moveTo>
                <a:lnTo>
                  <a:pt x="923988" y="109683"/>
                </a:lnTo>
                <a:lnTo>
                  <a:pt x="923988" y="0"/>
                </a:lnTo>
                <a:lnTo>
                  <a:pt x="0" y="0"/>
                </a:lnTo>
                <a:lnTo>
                  <a:pt x="0" y="1096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10635" y="3881672"/>
            <a:ext cx="924560" cy="109855"/>
          </a:xfrm>
          <a:custGeom>
            <a:avLst/>
            <a:gdLst/>
            <a:ahLst/>
            <a:cxnLst/>
            <a:rect l="l" t="t" r="r" b="b"/>
            <a:pathLst>
              <a:path w="924560" h="109854">
                <a:moveTo>
                  <a:pt x="0" y="109683"/>
                </a:moveTo>
                <a:lnTo>
                  <a:pt x="923988" y="109683"/>
                </a:lnTo>
                <a:lnTo>
                  <a:pt x="923988" y="0"/>
                </a:lnTo>
                <a:lnTo>
                  <a:pt x="0" y="0"/>
                </a:lnTo>
                <a:lnTo>
                  <a:pt x="0" y="10968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0635" y="3881672"/>
            <a:ext cx="924560" cy="109855"/>
          </a:xfrm>
          <a:custGeom>
            <a:avLst/>
            <a:gdLst/>
            <a:ahLst/>
            <a:cxnLst/>
            <a:rect l="l" t="t" r="r" b="b"/>
            <a:pathLst>
              <a:path w="924560" h="109854">
                <a:moveTo>
                  <a:pt x="0" y="109683"/>
                </a:moveTo>
                <a:lnTo>
                  <a:pt x="923988" y="109683"/>
                </a:lnTo>
                <a:lnTo>
                  <a:pt x="923988" y="0"/>
                </a:lnTo>
                <a:lnTo>
                  <a:pt x="0" y="0"/>
                </a:lnTo>
                <a:lnTo>
                  <a:pt x="0" y="10968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11285" y="1961578"/>
            <a:ext cx="455295" cy="132715"/>
          </a:xfrm>
          <a:custGeom>
            <a:avLst/>
            <a:gdLst/>
            <a:ahLst/>
            <a:cxnLst/>
            <a:rect l="l" t="t" r="r" b="b"/>
            <a:pathLst>
              <a:path w="455295" h="132714">
                <a:moveTo>
                  <a:pt x="0" y="132270"/>
                </a:moveTo>
                <a:lnTo>
                  <a:pt x="454710" y="132270"/>
                </a:lnTo>
                <a:lnTo>
                  <a:pt x="454710" y="0"/>
                </a:lnTo>
                <a:lnTo>
                  <a:pt x="0" y="0"/>
                </a:lnTo>
                <a:lnTo>
                  <a:pt x="0" y="13227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11285" y="1961578"/>
            <a:ext cx="455295" cy="132715"/>
          </a:xfrm>
          <a:custGeom>
            <a:avLst/>
            <a:gdLst/>
            <a:ahLst/>
            <a:cxnLst/>
            <a:rect l="l" t="t" r="r" b="b"/>
            <a:pathLst>
              <a:path w="455295" h="132714">
                <a:moveTo>
                  <a:pt x="0" y="132270"/>
                </a:moveTo>
                <a:lnTo>
                  <a:pt x="454710" y="132270"/>
                </a:lnTo>
                <a:lnTo>
                  <a:pt x="454710" y="0"/>
                </a:lnTo>
                <a:lnTo>
                  <a:pt x="0" y="0"/>
                </a:lnTo>
                <a:lnTo>
                  <a:pt x="0" y="13227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734806" y="2887218"/>
            <a:ext cx="334010" cy="170815"/>
          </a:xfrm>
          <a:custGeom>
            <a:avLst/>
            <a:gdLst/>
            <a:ahLst/>
            <a:cxnLst/>
            <a:rect l="l" t="t" r="r" b="b"/>
            <a:pathLst>
              <a:path w="334009" h="170814">
                <a:moveTo>
                  <a:pt x="0" y="170687"/>
                </a:moveTo>
                <a:lnTo>
                  <a:pt x="333755" y="170687"/>
                </a:lnTo>
                <a:lnTo>
                  <a:pt x="333755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2895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1" y="1227074"/>
            <a:ext cx="887984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9580"/>
            <a:r>
              <a:rPr dirty="0">
                <a:latin typeface="Times New Roman"/>
                <a:cs typeface="Times New Roman"/>
              </a:rPr>
              <a:t>Detay sekmesinde; özet olay </a:t>
            </a:r>
            <a:r>
              <a:rPr spc="-5" dirty="0">
                <a:latin typeface="Times New Roman"/>
                <a:cs typeface="Times New Roman"/>
              </a:rPr>
              <a:t>bilgilerine, </a:t>
            </a:r>
            <a:r>
              <a:rPr dirty="0">
                <a:latin typeface="Times New Roman"/>
                <a:cs typeface="Times New Roman"/>
              </a:rPr>
              <a:t>kurum </a:t>
            </a:r>
            <a:r>
              <a:rPr spc="-5" dirty="0">
                <a:latin typeface="Times New Roman"/>
                <a:cs typeface="Times New Roman"/>
              </a:rPr>
              <a:t>yönetici bilgilerine, </a:t>
            </a:r>
            <a:r>
              <a:rPr dirty="0">
                <a:latin typeface="Times New Roman"/>
                <a:cs typeface="Times New Roman"/>
              </a:rPr>
              <a:t>şiddet </a:t>
            </a:r>
            <a:r>
              <a:rPr spc="-5" dirty="0">
                <a:latin typeface="Times New Roman"/>
                <a:cs typeface="Times New Roman"/>
              </a:rPr>
              <a:t>uygulayan </a:t>
            </a:r>
            <a:r>
              <a:rPr dirty="0">
                <a:latin typeface="Times New Roman"/>
                <a:cs typeface="Times New Roman"/>
              </a:rPr>
              <a:t>kişi(ler) hakkındaki </a:t>
            </a:r>
            <a:r>
              <a:rPr spc="-5" dirty="0">
                <a:latin typeface="Times New Roman"/>
                <a:cs typeface="Times New Roman"/>
              </a:rPr>
              <a:t>bilgilere </a:t>
            </a:r>
            <a:r>
              <a:rPr dirty="0">
                <a:latin typeface="Times New Roman"/>
                <a:cs typeface="Times New Roman"/>
              </a:rPr>
              <a:t>ulaşabilir, başvuru  </a:t>
            </a:r>
            <a:r>
              <a:rPr spc="-5" dirty="0">
                <a:latin typeface="Times New Roman"/>
                <a:cs typeface="Times New Roman"/>
              </a:rPr>
              <a:t>belgelerini gözden geçirerek bilgisayarınıza </a:t>
            </a:r>
            <a:r>
              <a:rPr dirty="0">
                <a:latin typeface="Times New Roman"/>
                <a:cs typeface="Times New Roman"/>
              </a:rPr>
              <a:t>indirebilir </a:t>
            </a:r>
            <a:r>
              <a:rPr spc="-5" dirty="0">
                <a:latin typeface="Times New Roman"/>
                <a:cs typeface="Times New Roman"/>
              </a:rPr>
              <a:t>veya </a:t>
            </a:r>
            <a:r>
              <a:rPr dirty="0">
                <a:latin typeface="Times New Roman"/>
                <a:cs typeface="Times New Roman"/>
              </a:rPr>
              <a:t>ilgili </a:t>
            </a:r>
            <a:r>
              <a:rPr spc="-5" dirty="0">
                <a:latin typeface="Times New Roman"/>
                <a:cs typeface="Times New Roman"/>
              </a:rPr>
              <a:t>şiddet bildirimlerinin adli durumları hakkında bilgi </a:t>
            </a:r>
            <a:r>
              <a:rPr dirty="0">
                <a:latin typeface="Times New Roman"/>
                <a:cs typeface="Times New Roman"/>
              </a:rPr>
              <a:t>sahibi </a:t>
            </a:r>
            <a:r>
              <a:rPr spc="4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olabilirsiniz</a:t>
            </a:r>
            <a:r>
              <a:rPr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7596" y="6002782"/>
            <a:ext cx="37782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4300" y="2867025"/>
            <a:ext cx="7333488" cy="3953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5900" y="3476625"/>
            <a:ext cx="5143500" cy="238125"/>
          </a:xfrm>
          <a:custGeom>
            <a:avLst/>
            <a:gdLst/>
            <a:ahLst/>
            <a:cxnLst/>
            <a:rect l="l" t="t" r="r" b="b"/>
            <a:pathLst>
              <a:path w="5143500" h="238125">
                <a:moveTo>
                  <a:pt x="0" y="237744"/>
                </a:moveTo>
                <a:lnTo>
                  <a:pt x="5143500" y="237744"/>
                </a:lnTo>
                <a:lnTo>
                  <a:pt x="5143500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9500" y="4086225"/>
            <a:ext cx="357505" cy="114935"/>
          </a:xfrm>
          <a:custGeom>
            <a:avLst/>
            <a:gdLst/>
            <a:ahLst/>
            <a:cxnLst/>
            <a:rect l="l" t="t" r="r" b="b"/>
            <a:pathLst>
              <a:path w="357504" h="114935">
                <a:moveTo>
                  <a:pt x="0" y="114343"/>
                </a:moveTo>
                <a:lnTo>
                  <a:pt x="357276" y="114343"/>
                </a:lnTo>
                <a:lnTo>
                  <a:pt x="357276" y="0"/>
                </a:lnTo>
                <a:lnTo>
                  <a:pt x="0" y="0"/>
                </a:lnTo>
                <a:lnTo>
                  <a:pt x="0" y="1143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9500" y="4619625"/>
            <a:ext cx="967105" cy="114935"/>
          </a:xfrm>
          <a:custGeom>
            <a:avLst/>
            <a:gdLst/>
            <a:ahLst/>
            <a:cxnLst/>
            <a:rect l="l" t="t" r="r" b="b"/>
            <a:pathLst>
              <a:path w="967104" h="114935">
                <a:moveTo>
                  <a:pt x="0" y="114343"/>
                </a:moveTo>
                <a:lnTo>
                  <a:pt x="966546" y="114343"/>
                </a:lnTo>
                <a:lnTo>
                  <a:pt x="966546" y="0"/>
                </a:lnTo>
                <a:lnTo>
                  <a:pt x="0" y="0"/>
                </a:lnTo>
                <a:lnTo>
                  <a:pt x="0" y="114343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5283" y="3720040"/>
            <a:ext cx="967105" cy="114935"/>
          </a:xfrm>
          <a:custGeom>
            <a:avLst/>
            <a:gdLst/>
            <a:ahLst/>
            <a:cxnLst/>
            <a:rect l="l" t="t" r="r" b="b"/>
            <a:pathLst>
              <a:path w="967104" h="114935">
                <a:moveTo>
                  <a:pt x="0" y="114343"/>
                </a:moveTo>
                <a:lnTo>
                  <a:pt x="966546" y="114343"/>
                </a:lnTo>
                <a:lnTo>
                  <a:pt x="966546" y="0"/>
                </a:lnTo>
                <a:lnTo>
                  <a:pt x="0" y="0"/>
                </a:lnTo>
                <a:lnTo>
                  <a:pt x="0" y="11434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8500" y="1266825"/>
            <a:ext cx="892111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00" b="1" spc="-5" dirty="0" smtClean="0">
                <a:latin typeface="Times New Roman"/>
                <a:cs typeface="Times New Roman"/>
              </a:rPr>
              <a:t>AYARLARIM</a:t>
            </a:r>
            <a:endParaRPr sz="1600" dirty="0">
              <a:latin typeface="Times New Roman"/>
              <a:cs typeface="Times New Roman"/>
            </a:endParaRPr>
          </a:p>
          <a:p>
            <a:pPr marL="643890">
              <a:spcBef>
                <a:spcPts val="10"/>
              </a:spcBef>
            </a:pPr>
            <a:r>
              <a:rPr sz="1600" spc="-5" dirty="0">
                <a:latin typeface="Times New Roman"/>
                <a:cs typeface="Times New Roman"/>
              </a:rPr>
              <a:t>Beyaz  </a:t>
            </a:r>
            <a:r>
              <a:rPr sz="1600" dirty="0">
                <a:latin typeface="Times New Roman"/>
                <a:cs typeface="Times New Roman"/>
              </a:rPr>
              <a:t>Kod  sistemi  üzerinde  kurum  </a:t>
            </a:r>
            <a:r>
              <a:rPr sz="1600" spc="-5" dirty="0">
                <a:latin typeface="Times New Roman"/>
                <a:cs typeface="Times New Roman"/>
              </a:rPr>
              <a:t>bilgilerinizi,  iletişim  bilgilerinizi  </a:t>
            </a:r>
            <a:r>
              <a:rPr sz="1600" spc="-15" dirty="0">
                <a:latin typeface="Times New Roman"/>
                <a:cs typeface="Times New Roman"/>
              </a:rPr>
              <a:t>ya  </a:t>
            </a:r>
            <a:r>
              <a:rPr sz="1600" dirty="0">
                <a:latin typeface="Times New Roman"/>
                <a:cs typeface="Times New Roman"/>
              </a:rPr>
              <a:t>da  şifre  </a:t>
            </a:r>
            <a:r>
              <a:rPr sz="1600" spc="-5" dirty="0">
                <a:latin typeface="Times New Roman"/>
                <a:cs typeface="Times New Roman"/>
              </a:rPr>
              <a:t>değiştirme  </a:t>
            </a:r>
            <a:r>
              <a:rPr sz="1600" dirty="0">
                <a:latin typeface="Times New Roman"/>
                <a:cs typeface="Times New Roman"/>
              </a:rPr>
              <a:t>işlemlerini  </a:t>
            </a:r>
            <a:r>
              <a:rPr sz="1600" spc="-5" dirty="0" err="1">
                <a:latin typeface="Times New Roman"/>
                <a:cs typeface="Times New Roman"/>
              </a:rPr>
              <a:t>gerçekleştirebilmek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 err="1" smtClean="0">
                <a:latin typeface="Times New Roman"/>
                <a:cs typeface="Times New Roman"/>
              </a:rPr>
              <a:t>için</a:t>
            </a:r>
            <a:r>
              <a:rPr lang="tr-TR" sz="1600" dirty="0" smtClean="0">
                <a:latin typeface="Times New Roman"/>
                <a:cs typeface="Times New Roman"/>
              </a:rPr>
              <a:t> </a:t>
            </a:r>
            <a:r>
              <a:rPr sz="1600" b="1" spc="-5" dirty="0" smtClean="0">
                <a:solidFill>
                  <a:srgbClr val="00AF50"/>
                </a:solidFill>
                <a:latin typeface="Times New Roman"/>
                <a:cs typeface="Times New Roman"/>
              </a:rPr>
              <a:t>‘</a:t>
            </a:r>
            <a:r>
              <a:rPr sz="1600" b="1" spc="-5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Ayarlarım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’ </a:t>
            </a:r>
            <a:r>
              <a:rPr sz="1600" dirty="0">
                <a:latin typeface="Times New Roman"/>
                <a:cs typeface="Times New Roman"/>
              </a:rPr>
              <a:t>sekmesini </a:t>
            </a:r>
            <a:r>
              <a:rPr sz="1600" spc="-5" dirty="0">
                <a:latin typeface="Times New Roman"/>
                <a:cs typeface="Times New Roman"/>
              </a:rPr>
              <a:t>tıklayabilirsiniz.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6195" y="5800597"/>
            <a:ext cx="461009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Şekil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100" y="2409825"/>
            <a:ext cx="7819135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7100" y="5076825"/>
            <a:ext cx="2411095" cy="332740"/>
          </a:xfrm>
          <a:custGeom>
            <a:avLst/>
            <a:gdLst/>
            <a:ahLst/>
            <a:cxnLst/>
            <a:rect l="l" t="t" r="r" b="b"/>
            <a:pathLst>
              <a:path w="2411095" h="332739">
                <a:moveTo>
                  <a:pt x="0" y="332232"/>
                </a:moveTo>
                <a:lnTo>
                  <a:pt x="2410968" y="332232"/>
                </a:lnTo>
                <a:lnTo>
                  <a:pt x="2410968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615553"/>
          </a:xfrm>
        </p:spPr>
        <p:txBody>
          <a:bodyPr/>
          <a:lstStyle/>
          <a:p>
            <a:r>
              <a:rPr lang="tr-TR" sz="4000" dirty="0" smtClean="0"/>
              <a:t>    Sağlık Kurumlarında Şiddet</a:t>
            </a:r>
            <a:endParaRPr lang="tr-TR" sz="40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4"/>
          </p:nvPr>
        </p:nvSpPr>
        <p:spPr>
          <a:xfrm>
            <a:off x="1308100" y="3248025"/>
            <a:ext cx="7485380" cy="2462213"/>
          </a:xfrm>
        </p:spPr>
        <p:txBody>
          <a:bodyPr/>
          <a:lstStyle/>
          <a:p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çalışanlarının sundukları hizmet sırasında karşılaşabilecekleri, fiziki veya psikolojik açıdan zarar görmeleriyle sonuçlanan/sonuçlanması muhtemel olan sözlü veya fiili davranışlardır.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962025"/>
            <a:ext cx="9184640" cy="118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 smtClean="0">
                <a:latin typeface="Times New Roman"/>
                <a:cs typeface="Times New Roman"/>
              </a:rPr>
              <a:t>ÖRNEK</a:t>
            </a:r>
            <a:r>
              <a:rPr b="1" spc="-70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DOKÜMANLAR</a:t>
            </a:r>
            <a:endParaRPr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380"/>
              </a:lnSpc>
              <a:spcBef>
                <a:spcPts val="105"/>
              </a:spcBef>
            </a:pPr>
            <a:r>
              <a:rPr spc="-5" dirty="0">
                <a:latin typeface="Times New Roman"/>
                <a:cs typeface="Times New Roman"/>
              </a:rPr>
              <a:t>Beyaz </a:t>
            </a:r>
            <a:r>
              <a:rPr dirty="0">
                <a:latin typeface="Times New Roman"/>
                <a:cs typeface="Times New Roman"/>
              </a:rPr>
              <a:t>Kod başvurusu </a:t>
            </a:r>
            <a:r>
              <a:rPr spc="-5" dirty="0">
                <a:latin typeface="Times New Roman"/>
                <a:cs typeface="Times New Roman"/>
              </a:rPr>
              <a:t>sürecinde gerekli </a:t>
            </a:r>
            <a:r>
              <a:rPr dirty="0">
                <a:latin typeface="Times New Roman"/>
                <a:cs typeface="Times New Roman"/>
              </a:rPr>
              <a:t>olan </a:t>
            </a:r>
            <a:r>
              <a:rPr spc="-5" dirty="0">
                <a:latin typeface="Times New Roman"/>
                <a:cs typeface="Times New Roman"/>
              </a:rPr>
              <a:t>formalara </a:t>
            </a:r>
            <a:r>
              <a:rPr dirty="0">
                <a:latin typeface="Times New Roman"/>
                <a:cs typeface="Times New Roman"/>
              </a:rPr>
              <a:t>ulaşabilmek için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“örnek dokümanlar” </a:t>
            </a:r>
            <a:r>
              <a:rPr spc="-5" dirty="0">
                <a:latin typeface="Times New Roman"/>
                <a:cs typeface="Times New Roman"/>
              </a:rPr>
              <a:t>sekmesini tıklayabilirsiniz. Örnek  dokümanlar </a:t>
            </a:r>
            <a:r>
              <a:rPr dirty="0">
                <a:latin typeface="Times New Roman"/>
                <a:cs typeface="Times New Roman"/>
              </a:rPr>
              <a:t>sekmesinden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‘Olay Tutanağı Örneği ve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Beyaz Kod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Ön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Bilgilendirme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Formu</a:t>
            </a:r>
            <a:r>
              <a:rPr dirty="0">
                <a:latin typeface="Times New Roman"/>
                <a:cs typeface="Times New Roman"/>
              </a:rPr>
              <a:t>’na ulaşabilirsiniz. </a:t>
            </a:r>
            <a:r>
              <a:rPr spc="-5" dirty="0">
                <a:latin typeface="Times New Roman"/>
                <a:cs typeface="Times New Roman"/>
              </a:rPr>
              <a:t>Örnek dokümanları okuyabilir </a:t>
            </a:r>
            <a:r>
              <a:rPr spc="-15" dirty="0">
                <a:latin typeface="Times New Roman"/>
                <a:cs typeface="Times New Roman"/>
              </a:rPr>
              <a:t>ya  </a:t>
            </a:r>
            <a:r>
              <a:rPr dirty="0">
                <a:latin typeface="Times New Roman"/>
                <a:cs typeface="Times New Roman"/>
              </a:rPr>
              <a:t>da </a:t>
            </a:r>
            <a:r>
              <a:rPr spc="-5" dirty="0">
                <a:latin typeface="Times New Roman"/>
                <a:cs typeface="Times New Roman"/>
              </a:rPr>
              <a:t>bilgisayarınıza indirebilirsiniz. </a:t>
            </a:r>
            <a:r>
              <a:rPr dirty="0">
                <a:latin typeface="Times New Roman"/>
                <a:cs typeface="Times New Roman"/>
              </a:rPr>
              <a:t>Olay </a:t>
            </a:r>
            <a:r>
              <a:rPr spc="-5" dirty="0">
                <a:latin typeface="Times New Roman"/>
                <a:cs typeface="Times New Roman"/>
              </a:rPr>
              <a:t>tutanağını doldurarak </a:t>
            </a:r>
            <a:r>
              <a:rPr dirty="0">
                <a:latin typeface="Times New Roman"/>
                <a:cs typeface="Times New Roman"/>
              </a:rPr>
              <a:t>sizinle </a:t>
            </a:r>
            <a:r>
              <a:rPr spc="-5" dirty="0">
                <a:latin typeface="Times New Roman"/>
                <a:cs typeface="Times New Roman"/>
              </a:rPr>
              <a:t>irtibata geçen beyaz </a:t>
            </a:r>
            <a:r>
              <a:rPr dirty="0">
                <a:latin typeface="Times New Roman"/>
                <a:cs typeface="Times New Roman"/>
              </a:rPr>
              <a:t>kod </a:t>
            </a:r>
            <a:r>
              <a:rPr spc="-5" dirty="0">
                <a:latin typeface="Times New Roman"/>
                <a:cs typeface="Times New Roman"/>
              </a:rPr>
              <a:t>görevlisi personele teslim </a:t>
            </a:r>
            <a:r>
              <a:rPr dirty="0">
                <a:latin typeface="Times New Roman"/>
                <a:cs typeface="Times New Roman"/>
              </a:rPr>
              <a:t>ediniz.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6195" y="6237935"/>
            <a:ext cx="461009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Şekil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1900" y="2257425"/>
            <a:ext cx="84582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22700" y="3781425"/>
            <a:ext cx="3390900" cy="885825"/>
          </a:xfrm>
          <a:custGeom>
            <a:avLst/>
            <a:gdLst/>
            <a:ahLst/>
            <a:cxnLst/>
            <a:rect l="l" t="t" r="r" b="b"/>
            <a:pathLst>
              <a:path w="3390900" h="885825">
                <a:moveTo>
                  <a:pt x="0" y="885444"/>
                </a:moveTo>
                <a:lnTo>
                  <a:pt x="3390900" y="885444"/>
                </a:lnTo>
                <a:lnTo>
                  <a:pt x="3390900" y="0"/>
                </a:lnTo>
                <a:lnTo>
                  <a:pt x="0" y="0"/>
                </a:lnTo>
                <a:lnTo>
                  <a:pt x="0" y="885444"/>
                </a:lnTo>
                <a:close/>
              </a:path>
            </a:pathLst>
          </a:custGeom>
          <a:ln w="28956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6700" y="6143625"/>
            <a:ext cx="1280160" cy="332740"/>
          </a:xfrm>
          <a:custGeom>
            <a:avLst/>
            <a:gdLst/>
            <a:ahLst/>
            <a:cxnLst/>
            <a:rect l="l" t="t" r="r" b="b"/>
            <a:pathLst>
              <a:path w="1280160" h="332739">
                <a:moveTo>
                  <a:pt x="0" y="332232"/>
                </a:moveTo>
                <a:lnTo>
                  <a:pt x="1280160" y="332232"/>
                </a:lnTo>
                <a:lnTo>
                  <a:pt x="1280160" y="0"/>
                </a:lnTo>
                <a:lnTo>
                  <a:pt x="0" y="0"/>
                </a:lnTo>
                <a:lnTo>
                  <a:pt x="0" y="332232"/>
                </a:lnTo>
                <a:close/>
              </a:path>
            </a:pathLst>
          </a:custGeom>
          <a:ln w="2895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219454"/>
            <a:ext cx="8917940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2.1.7 </a:t>
            </a:r>
            <a:r>
              <a:rPr sz="1600" b="1" spc="-5" dirty="0">
                <a:latin typeface="Times New Roman"/>
                <a:cs typeface="Times New Roman"/>
              </a:rPr>
              <a:t>SİSTEMDEN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ÇIKIŞ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1490"/>
              </a:lnSpc>
              <a:spcBef>
                <a:spcPts val="30"/>
              </a:spcBef>
            </a:pPr>
            <a:r>
              <a:rPr sz="1600" spc="-5" dirty="0">
                <a:latin typeface="Times New Roman"/>
                <a:cs typeface="Times New Roman"/>
              </a:rPr>
              <a:t>Beyaz </a:t>
            </a:r>
            <a:r>
              <a:rPr sz="1600" dirty="0">
                <a:latin typeface="Times New Roman"/>
                <a:cs typeface="Times New Roman"/>
              </a:rPr>
              <a:t>Kod </a:t>
            </a:r>
            <a:r>
              <a:rPr sz="1600" spc="-5" dirty="0">
                <a:latin typeface="Times New Roman"/>
                <a:cs typeface="Times New Roman"/>
              </a:rPr>
              <a:t>Sisteminden çıkış yapılması </a:t>
            </a:r>
            <a:r>
              <a:rPr sz="1600" dirty="0">
                <a:latin typeface="Times New Roman"/>
                <a:cs typeface="Times New Roman"/>
              </a:rPr>
              <a:t>için </a:t>
            </a:r>
            <a:r>
              <a:rPr sz="1600" spc="-5" dirty="0">
                <a:latin typeface="Times New Roman"/>
                <a:cs typeface="Times New Roman"/>
              </a:rPr>
              <a:t>sağ </a:t>
            </a:r>
            <a:r>
              <a:rPr sz="1600" dirty="0">
                <a:latin typeface="Times New Roman"/>
                <a:cs typeface="Times New Roman"/>
              </a:rPr>
              <a:t>üst </a:t>
            </a:r>
            <a:r>
              <a:rPr sz="1600" spc="-5" dirty="0">
                <a:latin typeface="Times New Roman"/>
                <a:cs typeface="Times New Roman"/>
              </a:rPr>
              <a:t>köşede </a:t>
            </a:r>
            <a:r>
              <a:rPr sz="1600" spc="-10" dirty="0">
                <a:latin typeface="Times New Roman"/>
                <a:cs typeface="Times New Roman"/>
              </a:rPr>
              <a:t>yer </a:t>
            </a:r>
            <a:r>
              <a:rPr sz="1600" spc="-5" dirty="0">
                <a:latin typeface="Times New Roman"/>
                <a:cs typeface="Times New Roman"/>
              </a:rPr>
              <a:t>alan </a:t>
            </a:r>
            <a:r>
              <a:rPr sz="1600" dirty="0">
                <a:latin typeface="Times New Roman"/>
                <a:cs typeface="Times New Roman"/>
              </a:rPr>
              <a:t>butona </a:t>
            </a:r>
            <a:r>
              <a:rPr sz="1600" spc="-5" dirty="0">
                <a:latin typeface="Times New Roman"/>
                <a:cs typeface="Times New Roman"/>
              </a:rPr>
              <a:t>tıkladığınızda açılan pencerede </a:t>
            </a:r>
            <a:r>
              <a:rPr sz="1600" spc="-10" dirty="0">
                <a:latin typeface="Times New Roman"/>
                <a:cs typeface="Times New Roman"/>
              </a:rPr>
              <a:t>yer </a:t>
            </a:r>
            <a:r>
              <a:rPr sz="1600" spc="-5" dirty="0">
                <a:latin typeface="Times New Roman"/>
                <a:cs typeface="Times New Roman"/>
              </a:rPr>
              <a:t>alan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‘Çıkış’ </a:t>
            </a:r>
            <a:r>
              <a:rPr sz="1600" spc="-5" dirty="0">
                <a:latin typeface="Times New Roman"/>
                <a:cs typeface="Times New Roman"/>
              </a:rPr>
              <a:t>ibaresine  tıkladığınızda sistemden güvenli </a:t>
            </a:r>
            <a:r>
              <a:rPr sz="1600" dirty="0">
                <a:latin typeface="Times New Roman"/>
                <a:cs typeface="Times New Roman"/>
              </a:rPr>
              <a:t>bir </a:t>
            </a:r>
            <a:r>
              <a:rPr sz="1600" spc="-5" dirty="0">
                <a:latin typeface="Times New Roman"/>
                <a:cs typeface="Times New Roman"/>
              </a:rPr>
              <a:t>şekilde </a:t>
            </a:r>
            <a:r>
              <a:rPr sz="1600" dirty="0">
                <a:latin typeface="Times New Roman"/>
                <a:cs typeface="Times New Roman"/>
              </a:rPr>
              <a:t>çıkışınızı </a:t>
            </a:r>
            <a:r>
              <a:rPr sz="1600" spc="-5" dirty="0">
                <a:latin typeface="Times New Roman"/>
                <a:cs typeface="Times New Roman"/>
              </a:rPr>
              <a:t>gerçekleştirmiş </a:t>
            </a:r>
            <a:r>
              <a:rPr sz="1600" dirty="0">
                <a:latin typeface="Times New Roman"/>
                <a:cs typeface="Times New Roman"/>
              </a:rPr>
              <a:t>olursunuz. </a:t>
            </a:r>
            <a:r>
              <a:rPr sz="1600" spc="-5" dirty="0">
                <a:latin typeface="Times New Roman"/>
                <a:cs typeface="Times New Roman"/>
              </a:rPr>
              <a:t>(Şekil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57596" y="5340984"/>
            <a:ext cx="37782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spc="-5" dirty="0">
                <a:solidFill>
                  <a:srgbClr val="44536A"/>
                </a:solidFill>
                <a:latin typeface="Calibri"/>
                <a:cs typeface="Calibri"/>
              </a:rPr>
              <a:t>Şekil</a:t>
            </a:r>
            <a:r>
              <a:rPr sz="900" i="1" spc="-8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44536A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3300" y="2138171"/>
            <a:ext cx="8458200" cy="4691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8820" y="2133600"/>
            <a:ext cx="6720840" cy="3075940"/>
          </a:xfrm>
          <a:custGeom>
            <a:avLst/>
            <a:gdLst/>
            <a:ahLst/>
            <a:cxnLst/>
            <a:rect l="l" t="t" r="r" b="b"/>
            <a:pathLst>
              <a:path w="6720840" h="3075940">
                <a:moveTo>
                  <a:pt x="0" y="3075432"/>
                </a:moveTo>
                <a:lnTo>
                  <a:pt x="6720840" y="3075432"/>
                </a:lnTo>
                <a:lnTo>
                  <a:pt x="6720840" y="0"/>
                </a:lnTo>
                <a:lnTo>
                  <a:pt x="0" y="0"/>
                </a:lnTo>
                <a:lnTo>
                  <a:pt x="0" y="3075432"/>
                </a:lnTo>
                <a:close/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6100" y="4848225"/>
            <a:ext cx="775970" cy="401320"/>
          </a:xfrm>
          <a:custGeom>
            <a:avLst/>
            <a:gdLst/>
            <a:ahLst/>
            <a:cxnLst/>
            <a:rect l="l" t="t" r="r" b="b"/>
            <a:pathLst>
              <a:path w="775970" h="401320">
                <a:moveTo>
                  <a:pt x="0" y="200405"/>
                </a:moveTo>
                <a:lnTo>
                  <a:pt x="19769" y="137038"/>
                </a:lnTo>
                <a:lnTo>
                  <a:pt x="74822" y="82021"/>
                </a:lnTo>
                <a:lnTo>
                  <a:pt x="113585" y="58674"/>
                </a:lnTo>
                <a:lnTo>
                  <a:pt x="158776" y="38648"/>
                </a:lnTo>
                <a:lnTo>
                  <a:pt x="209596" y="22357"/>
                </a:lnTo>
                <a:lnTo>
                  <a:pt x="265249" y="10210"/>
                </a:lnTo>
                <a:lnTo>
                  <a:pt x="324935" y="2621"/>
                </a:lnTo>
                <a:lnTo>
                  <a:pt x="387858" y="0"/>
                </a:lnTo>
                <a:lnTo>
                  <a:pt x="450780" y="2621"/>
                </a:lnTo>
                <a:lnTo>
                  <a:pt x="510466" y="10210"/>
                </a:lnTo>
                <a:lnTo>
                  <a:pt x="566119" y="22357"/>
                </a:lnTo>
                <a:lnTo>
                  <a:pt x="616939" y="38648"/>
                </a:lnTo>
                <a:lnTo>
                  <a:pt x="662130" y="58673"/>
                </a:lnTo>
                <a:lnTo>
                  <a:pt x="700893" y="82021"/>
                </a:lnTo>
                <a:lnTo>
                  <a:pt x="732431" y="108280"/>
                </a:lnTo>
                <a:lnTo>
                  <a:pt x="770640" y="167883"/>
                </a:lnTo>
                <a:lnTo>
                  <a:pt x="775716" y="200405"/>
                </a:lnTo>
                <a:lnTo>
                  <a:pt x="770640" y="232928"/>
                </a:lnTo>
                <a:lnTo>
                  <a:pt x="732431" y="292531"/>
                </a:lnTo>
                <a:lnTo>
                  <a:pt x="700893" y="318790"/>
                </a:lnTo>
                <a:lnTo>
                  <a:pt x="662130" y="342138"/>
                </a:lnTo>
                <a:lnTo>
                  <a:pt x="616939" y="362163"/>
                </a:lnTo>
                <a:lnTo>
                  <a:pt x="566119" y="378454"/>
                </a:lnTo>
                <a:lnTo>
                  <a:pt x="510466" y="390601"/>
                </a:lnTo>
                <a:lnTo>
                  <a:pt x="450780" y="398190"/>
                </a:lnTo>
                <a:lnTo>
                  <a:pt x="387858" y="400812"/>
                </a:lnTo>
                <a:lnTo>
                  <a:pt x="324935" y="398190"/>
                </a:lnTo>
                <a:lnTo>
                  <a:pt x="265249" y="390601"/>
                </a:lnTo>
                <a:lnTo>
                  <a:pt x="209596" y="378454"/>
                </a:lnTo>
                <a:lnTo>
                  <a:pt x="158776" y="362163"/>
                </a:lnTo>
                <a:lnTo>
                  <a:pt x="113585" y="342138"/>
                </a:lnTo>
                <a:lnTo>
                  <a:pt x="74822" y="318790"/>
                </a:lnTo>
                <a:lnTo>
                  <a:pt x="43284" y="292531"/>
                </a:lnTo>
                <a:lnTo>
                  <a:pt x="5075" y="232928"/>
                </a:lnTo>
                <a:lnTo>
                  <a:pt x="0" y="20040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53045" y="2246528"/>
            <a:ext cx="581660" cy="127635"/>
          </a:xfrm>
          <a:custGeom>
            <a:avLst/>
            <a:gdLst/>
            <a:ahLst/>
            <a:cxnLst/>
            <a:rect l="l" t="t" r="r" b="b"/>
            <a:pathLst>
              <a:path w="581659" h="127635">
                <a:moveTo>
                  <a:pt x="0" y="127609"/>
                </a:moveTo>
                <a:lnTo>
                  <a:pt x="581278" y="127609"/>
                </a:lnTo>
                <a:lnTo>
                  <a:pt x="581278" y="0"/>
                </a:lnTo>
                <a:lnTo>
                  <a:pt x="0" y="0"/>
                </a:lnTo>
                <a:lnTo>
                  <a:pt x="0" y="12760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2300" y="1724025"/>
            <a:ext cx="9296400" cy="4267200"/>
          </a:xfrm>
        </p:spPr>
        <p:txBody>
          <a:bodyPr/>
          <a:lstStyle/>
          <a:p>
            <a:pPr marL="316865" lvl="1" indent="-304165" algn="just">
              <a:lnSpc>
                <a:spcPts val="1880"/>
              </a:lnSpc>
              <a:tabLst>
                <a:tab pos="317500" algn="l"/>
              </a:tabLst>
            </a:pPr>
            <a:endParaRPr lang="tr-TR" sz="2800" b="1" spc="-10" dirty="0" smtClean="0">
              <a:latin typeface="Times New Roman"/>
              <a:cs typeface="Times New Roman"/>
            </a:endParaRPr>
          </a:p>
          <a:p>
            <a:pPr marL="316865" lvl="1" indent="-304165" algn="just">
              <a:lnSpc>
                <a:spcPts val="1880"/>
              </a:lnSpc>
              <a:tabLst>
                <a:tab pos="317500" algn="l"/>
              </a:tabLst>
            </a:pPr>
            <a:r>
              <a:rPr lang="tr-TR" sz="2800" b="1" spc="-10" dirty="0" smtClean="0">
                <a:latin typeface="Times New Roman"/>
                <a:cs typeface="Times New Roman"/>
              </a:rPr>
              <a:t>3- ÇGB </a:t>
            </a:r>
            <a:r>
              <a:rPr lang="tr-TR" sz="2800" b="1" spc="-5" dirty="0" smtClean="0">
                <a:latin typeface="Times New Roman"/>
                <a:cs typeface="Times New Roman"/>
              </a:rPr>
              <a:t>İLE İLETİŞİME GEÇEREK YAPILAN</a:t>
            </a:r>
            <a:r>
              <a:rPr lang="tr-TR" sz="2800" b="1" spc="30" dirty="0" smtClean="0">
                <a:latin typeface="Times New Roman"/>
                <a:cs typeface="Times New Roman"/>
              </a:rPr>
              <a:t> </a:t>
            </a:r>
            <a:r>
              <a:rPr lang="tr-TR" sz="2800" b="1" spc="-5" dirty="0" smtClean="0">
                <a:latin typeface="Times New Roman"/>
                <a:cs typeface="Times New Roman"/>
              </a:rPr>
              <a:t>BAŞVURU</a:t>
            </a:r>
          </a:p>
          <a:p>
            <a:pPr marL="316865" lvl="1" indent="-304165" algn="just">
              <a:lnSpc>
                <a:spcPts val="1880"/>
              </a:lnSpc>
              <a:tabLst>
                <a:tab pos="317500" algn="l"/>
              </a:tabLst>
            </a:pPr>
            <a:endParaRPr lang="tr-TR" sz="2800" dirty="0" smtClean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900"/>
              </a:lnSpc>
              <a:spcBef>
                <a:spcPts val="20"/>
              </a:spcBef>
            </a:pPr>
            <a:r>
              <a:rPr lang="tr-TR" sz="2400" spc="-5" dirty="0" smtClean="0">
                <a:latin typeface="Times New Roman"/>
                <a:cs typeface="Times New Roman"/>
              </a:rPr>
              <a:t>Kurumunuzda görev yapan </a:t>
            </a:r>
            <a:r>
              <a:rPr lang="tr-TR" sz="2400" dirty="0" smtClean="0">
                <a:latin typeface="Times New Roman"/>
                <a:cs typeface="Times New Roman"/>
              </a:rPr>
              <a:t>ÇGB ile </a:t>
            </a:r>
            <a:r>
              <a:rPr lang="tr-TR" sz="2400" spc="-5" dirty="0" smtClean="0">
                <a:latin typeface="Times New Roman"/>
                <a:cs typeface="Times New Roman"/>
              </a:rPr>
              <a:t>iletişime geçerek </a:t>
            </a:r>
            <a:r>
              <a:rPr lang="tr-TR" sz="2400" spc="5" dirty="0" smtClean="0">
                <a:latin typeface="Times New Roman"/>
                <a:cs typeface="Times New Roman"/>
              </a:rPr>
              <a:t>de </a:t>
            </a:r>
            <a:r>
              <a:rPr lang="tr-TR" sz="2400" spc="-5" dirty="0" err="1" smtClean="0">
                <a:latin typeface="Times New Roman"/>
                <a:cs typeface="Times New Roman"/>
              </a:rPr>
              <a:t>beyazkod</a:t>
            </a:r>
            <a:r>
              <a:rPr lang="tr-TR" sz="2400" spc="-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başvurusunda bulunabilirsiniz. ÇGB sizden, TC Kimlik </a:t>
            </a:r>
            <a:r>
              <a:rPr lang="tr-TR" sz="2400" spc="-5" dirty="0" smtClean="0">
                <a:latin typeface="Times New Roman"/>
                <a:cs typeface="Times New Roman"/>
              </a:rPr>
              <a:t>numaranızı  isteyecektir. Sisteme </a:t>
            </a:r>
            <a:r>
              <a:rPr lang="tr-TR" sz="2400" dirty="0" smtClean="0">
                <a:latin typeface="Times New Roman"/>
                <a:cs typeface="Times New Roman"/>
              </a:rPr>
              <a:t>daha </a:t>
            </a:r>
            <a:r>
              <a:rPr lang="tr-TR" sz="2400" spc="-5" dirty="0" smtClean="0">
                <a:latin typeface="Times New Roman"/>
                <a:cs typeface="Times New Roman"/>
              </a:rPr>
              <a:t>önce üye </a:t>
            </a:r>
            <a:r>
              <a:rPr lang="tr-TR" sz="2400" dirty="0" smtClean="0">
                <a:latin typeface="Times New Roman"/>
                <a:cs typeface="Times New Roman"/>
              </a:rPr>
              <a:t>oldu iseniz olay </a:t>
            </a:r>
            <a:r>
              <a:rPr lang="tr-TR" sz="2400" spc="-5" dirty="0" smtClean="0">
                <a:latin typeface="Times New Roman"/>
                <a:cs typeface="Times New Roman"/>
              </a:rPr>
              <a:t>yeri </a:t>
            </a:r>
            <a:r>
              <a:rPr lang="tr-TR" sz="2400" dirty="0" smtClean="0">
                <a:latin typeface="Times New Roman"/>
                <a:cs typeface="Times New Roman"/>
              </a:rPr>
              <a:t>ve tarih-saat </a:t>
            </a:r>
            <a:r>
              <a:rPr lang="tr-TR" sz="2400" spc="-5" dirty="0" smtClean="0">
                <a:latin typeface="Times New Roman"/>
                <a:cs typeface="Times New Roman"/>
              </a:rPr>
              <a:t>bilgilerini iletmeniz halinde başvurunuz tamamlanacaktır. Sisteme </a:t>
            </a:r>
            <a:r>
              <a:rPr lang="tr-TR" sz="2400" dirty="0" smtClean="0">
                <a:latin typeface="Times New Roman"/>
                <a:cs typeface="Times New Roman"/>
              </a:rPr>
              <a:t>üye  </a:t>
            </a:r>
            <a:r>
              <a:rPr lang="tr-TR" sz="2400" spc="-5" dirty="0" smtClean="0">
                <a:latin typeface="Times New Roman"/>
                <a:cs typeface="Times New Roman"/>
              </a:rPr>
              <a:t>değilseniz </a:t>
            </a:r>
            <a:r>
              <a:rPr lang="tr-TR" sz="2400" dirty="0" smtClean="0">
                <a:latin typeface="Times New Roman"/>
                <a:cs typeface="Times New Roman"/>
              </a:rPr>
              <a:t>ÇGB </a:t>
            </a:r>
            <a:r>
              <a:rPr lang="tr-TR" sz="2400" spc="-5" dirty="0" smtClean="0">
                <a:latin typeface="Times New Roman"/>
                <a:cs typeface="Times New Roman"/>
              </a:rPr>
              <a:t>tarafından istenilen bilgileri iletmeniz üzerine üyelik işlemleriniz gerçekleştirilecek </a:t>
            </a:r>
            <a:r>
              <a:rPr lang="tr-TR" sz="2400" spc="5" dirty="0" smtClean="0">
                <a:latin typeface="Times New Roman"/>
                <a:cs typeface="Times New Roman"/>
              </a:rPr>
              <a:t>ve </a:t>
            </a:r>
            <a:r>
              <a:rPr lang="tr-TR" sz="2400" spc="-5" dirty="0" smtClean="0">
                <a:latin typeface="Times New Roman"/>
                <a:cs typeface="Times New Roman"/>
              </a:rPr>
              <a:t>akabinde </a:t>
            </a:r>
            <a:r>
              <a:rPr lang="tr-TR" sz="2400" spc="5" dirty="0" smtClean="0">
                <a:latin typeface="Times New Roman"/>
                <a:cs typeface="Times New Roman"/>
              </a:rPr>
              <a:t>olay </a:t>
            </a:r>
            <a:r>
              <a:rPr lang="tr-TR" sz="2400" spc="-5" dirty="0" smtClean="0">
                <a:latin typeface="Times New Roman"/>
                <a:cs typeface="Times New Roman"/>
              </a:rPr>
              <a:t>yeri, </a:t>
            </a:r>
            <a:r>
              <a:rPr lang="tr-TR" sz="2400" dirty="0" smtClean="0">
                <a:latin typeface="Times New Roman"/>
                <a:cs typeface="Times New Roman"/>
              </a:rPr>
              <a:t>tarih ve </a:t>
            </a:r>
            <a:r>
              <a:rPr lang="tr-TR" sz="2400" spc="-5" dirty="0" smtClean="0">
                <a:latin typeface="Times New Roman"/>
                <a:cs typeface="Times New Roman"/>
              </a:rPr>
              <a:t>saat bilgilerinin  </a:t>
            </a:r>
            <a:r>
              <a:rPr lang="tr-TR" sz="2400" dirty="0" smtClean="0">
                <a:latin typeface="Times New Roman"/>
                <a:cs typeface="Times New Roman"/>
              </a:rPr>
              <a:t>de sisteme </a:t>
            </a:r>
            <a:r>
              <a:rPr lang="tr-TR" sz="2400" spc="-5" dirty="0" smtClean="0">
                <a:latin typeface="Times New Roman"/>
                <a:cs typeface="Times New Roman"/>
              </a:rPr>
              <a:t>kaydı </a:t>
            </a:r>
            <a:r>
              <a:rPr lang="tr-TR" sz="2400" dirty="0" smtClean="0">
                <a:latin typeface="Times New Roman"/>
                <a:cs typeface="Times New Roman"/>
              </a:rPr>
              <a:t>ile </a:t>
            </a:r>
            <a:r>
              <a:rPr lang="tr-TR" sz="2400" spc="-5" dirty="0" smtClean="0">
                <a:latin typeface="Times New Roman"/>
                <a:cs typeface="Times New Roman"/>
              </a:rPr>
              <a:t>başvurunuz</a:t>
            </a:r>
            <a:r>
              <a:rPr lang="tr-TR" sz="2400" spc="1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tamamlanacaktır.</a:t>
            </a:r>
            <a:endParaRPr lang="tr-TR" sz="2400" dirty="0" smtClean="0">
              <a:latin typeface="Times New Roman"/>
              <a:cs typeface="Times New Roman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50900" y="1266825"/>
            <a:ext cx="9220200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tr-TR" sz="2400" dirty="0" smtClean="0">
                <a:latin typeface="Times New Roman"/>
                <a:cs typeface="Times New Roman"/>
              </a:rPr>
              <a:t>Başvuru ÇGB ekranına düştükten sonra, söz konusu </a:t>
            </a:r>
            <a:r>
              <a:rPr lang="tr-TR" sz="2400" spc="-5" dirty="0" smtClean="0">
                <a:latin typeface="Times New Roman"/>
                <a:cs typeface="Times New Roman"/>
              </a:rPr>
              <a:t>birim/personel başvurunuza </a:t>
            </a:r>
            <a:r>
              <a:rPr lang="tr-TR" sz="2400" dirty="0" smtClean="0">
                <a:latin typeface="Times New Roman"/>
                <a:cs typeface="Times New Roman"/>
              </a:rPr>
              <a:t>ilişkin </a:t>
            </a:r>
            <a:r>
              <a:rPr lang="tr-TR" sz="2400" spc="-5" dirty="0" smtClean="0">
                <a:latin typeface="Times New Roman"/>
                <a:cs typeface="Times New Roman"/>
              </a:rPr>
              <a:t>olarak aşağıdaki </a:t>
            </a:r>
            <a:r>
              <a:rPr lang="tr-TR" sz="2400" dirty="0" smtClean="0">
                <a:latin typeface="Times New Roman"/>
                <a:cs typeface="Times New Roman"/>
              </a:rPr>
              <a:t>bilgi ve </a:t>
            </a:r>
            <a:r>
              <a:rPr lang="tr-TR" sz="2400" spc="-5" dirty="0" smtClean="0">
                <a:latin typeface="Times New Roman"/>
                <a:cs typeface="Times New Roman"/>
              </a:rPr>
              <a:t>belgeleri </a:t>
            </a:r>
            <a:r>
              <a:rPr lang="tr-TR" sz="2400" dirty="0" smtClean="0">
                <a:latin typeface="Times New Roman"/>
                <a:cs typeface="Times New Roman"/>
              </a:rPr>
              <a:t>temin </a:t>
            </a:r>
            <a:r>
              <a:rPr lang="tr-TR" sz="2400" spc="-5" dirty="0" smtClean="0">
                <a:latin typeface="Times New Roman"/>
                <a:cs typeface="Times New Roman"/>
              </a:rPr>
              <a:t>ederek </a:t>
            </a:r>
            <a:r>
              <a:rPr lang="tr-TR" sz="2400" dirty="0" smtClean="0">
                <a:latin typeface="Times New Roman"/>
                <a:cs typeface="Times New Roman"/>
              </a:rPr>
              <a:t>beyaz kod sistemine </a:t>
            </a:r>
            <a:r>
              <a:rPr lang="tr-TR" sz="2400" spc="-5" dirty="0" smtClean="0">
                <a:latin typeface="Times New Roman"/>
                <a:cs typeface="Times New Roman"/>
              </a:rPr>
              <a:t>kaydedecek</a:t>
            </a:r>
            <a:r>
              <a:rPr lang="tr-TR" sz="2400" spc="1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ve </a:t>
            </a:r>
            <a:r>
              <a:rPr lang="tr-TR" sz="2400" spc="-5" dirty="0" smtClean="0">
                <a:latin typeface="Times New Roman"/>
                <a:cs typeface="Times New Roman"/>
              </a:rPr>
              <a:t>asıllarını </a:t>
            </a:r>
            <a:r>
              <a:rPr lang="tr-TR" sz="2400" spc="-15" dirty="0" smtClean="0">
                <a:latin typeface="Times New Roman"/>
                <a:cs typeface="Times New Roman"/>
              </a:rPr>
              <a:t>İl </a:t>
            </a:r>
            <a:r>
              <a:rPr lang="tr-TR" sz="2400" spc="-5" dirty="0" smtClean="0">
                <a:latin typeface="Times New Roman"/>
                <a:cs typeface="Times New Roman"/>
              </a:rPr>
              <a:t>Beyaz </a:t>
            </a:r>
            <a:r>
              <a:rPr lang="tr-TR" sz="2400" dirty="0" smtClean="0">
                <a:latin typeface="Times New Roman"/>
                <a:cs typeface="Times New Roman"/>
              </a:rPr>
              <a:t>Kod </a:t>
            </a:r>
            <a:r>
              <a:rPr lang="tr-TR" sz="2400" spc="-5" dirty="0" smtClean="0">
                <a:latin typeface="Times New Roman"/>
                <a:cs typeface="Times New Roman"/>
              </a:rPr>
              <a:t>koordinatörlüğüne </a:t>
            </a:r>
            <a:r>
              <a:rPr lang="tr-TR" sz="2400" dirty="0" smtClean="0">
                <a:latin typeface="Times New Roman"/>
                <a:cs typeface="Times New Roman"/>
              </a:rPr>
              <a:t>intikal</a:t>
            </a:r>
            <a:r>
              <a:rPr lang="tr-TR" sz="2400" spc="10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ettirecektir.</a:t>
            </a:r>
            <a:endParaRPr lang="tr-TR" sz="2400" dirty="0" smtClean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900"/>
              </a:lnSpc>
              <a:spcBef>
                <a:spcPts val="30"/>
              </a:spcBef>
            </a:pPr>
            <a:r>
              <a:rPr lang="tr-TR" sz="2400" spc="-5" dirty="0" smtClean="0">
                <a:latin typeface="Times New Roman"/>
                <a:cs typeface="Times New Roman"/>
              </a:rPr>
              <a:t>a)</a:t>
            </a:r>
            <a:r>
              <a:rPr lang="tr-TR" sz="2400" spc="280" dirty="0" smtClean="0">
                <a:latin typeface="Times New Roman"/>
                <a:cs typeface="Times New Roman"/>
              </a:rPr>
              <a:t> </a:t>
            </a:r>
            <a:r>
              <a:rPr lang="tr-TR" sz="2400" b="1" u="sng" dirty="0" smtClean="0">
                <a:latin typeface="Times New Roman"/>
                <a:cs typeface="Times New Roman"/>
              </a:rPr>
              <a:t>Olay </a:t>
            </a:r>
            <a:r>
              <a:rPr lang="tr-TR" sz="2400" b="1" u="sng" spc="-5" dirty="0" smtClean="0">
                <a:latin typeface="Times New Roman"/>
                <a:cs typeface="Times New Roman"/>
              </a:rPr>
              <a:t>tutanağı; </a:t>
            </a:r>
            <a:r>
              <a:rPr lang="tr-TR" sz="2400" dirty="0" smtClean="0">
                <a:latin typeface="Times New Roman"/>
                <a:cs typeface="Times New Roman"/>
              </a:rPr>
              <a:t>Şiddet </a:t>
            </a:r>
            <a:r>
              <a:rPr lang="tr-TR" sz="2400" spc="-10" dirty="0" smtClean="0">
                <a:latin typeface="Times New Roman"/>
                <a:cs typeface="Times New Roman"/>
              </a:rPr>
              <a:t>olayı </a:t>
            </a:r>
            <a:r>
              <a:rPr lang="tr-TR" sz="2400" dirty="0" smtClean="0">
                <a:latin typeface="Times New Roman"/>
                <a:cs typeface="Times New Roman"/>
              </a:rPr>
              <a:t>sonrasında tutulan ve </a:t>
            </a:r>
            <a:r>
              <a:rPr lang="tr-TR" sz="2400" spc="-5" dirty="0" smtClean="0">
                <a:latin typeface="Times New Roman"/>
                <a:cs typeface="Times New Roman"/>
              </a:rPr>
              <a:t>hadiseyi </a:t>
            </a:r>
            <a:r>
              <a:rPr lang="tr-TR" sz="2400" dirty="0" smtClean="0">
                <a:latin typeface="Times New Roman"/>
                <a:cs typeface="Times New Roman"/>
              </a:rPr>
              <a:t>izah </a:t>
            </a:r>
            <a:r>
              <a:rPr lang="tr-TR" sz="2400" spc="-5" dirty="0" smtClean="0">
                <a:latin typeface="Times New Roman"/>
                <a:cs typeface="Times New Roman"/>
              </a:rPr>
              <a:t>eden </a:t>
            </a:r>
            <a:r>
              <a:rPr lang="tr-TR" sz="2400" dirty="0" smtClean="0">
                <a:latin typeface="Times New Roman"/>
                <a:cs typeface="Times New Roman"/>
              </a:rPr>
              <a:t>tutanaktır. </a:t>
            </a:r>
            <a:r>
              <a:rPr lang="tr-TR" sz="2400" b="1" spc="-5" dirty="0" smtClean="0">
                <a:latin typeface="Times New Roman"/>
                <a:cs typeface="Times New Roman"/>
              </a:rPr>
              <a:t>Şiddete maruz </a:t>
            </a:r>
            <a:r>
              <a:rPr lang="tr-TR" sz="2400" b="1" dirty="0" smtClean="0">
                <a:latin typeface="Times New Roman"/>
                <a:cs typeface="Times New Roman"/>
              </a:rPr>
              <a:t>kalan </a:t>
            </a:r>
            <a:r>
              <a:rPr lang="tr-TR" sz="2400" b="1" spc="-5" dirty="0" smtClean="0">
                <a:latin typeface="Times New Roman"/>
                <a:cs typeface="Times New Roman"/>
              </a:rPr>
              <a:t>çalışan, </a:t>
            </a:r>
            <a:r>
              <a:rPr lang="tr-TR" sz="2400" b="1" dirty="0" smtClean="0">
                <a:latin typeface="Times New Roman"/>
                <a:cs typeface="Times New Roman"/>
              </a:rPr>
              <a:t>adli </a:t>
            </a:r>
            <a:r>
              <a:rPr lang="tr-TR" sz="2400" b="1" spc="-5" dirty="0" smtClean="0">
                <a:latin typeface="Times New Roman"/>
                <a:cs typeface="Times New Roman"/>
              </a:rPr>
              <a:t>süreçlerde </a:t>
            </a:r>
            <a:r>
              <a:rPr lang="tr-TR" sz="2400" b="1" dirty="0" smtClean="0">
                <a:latin typeface="Times New Roman"/>
                <a:cs typeface="Times New Roman"/>
              </a:rPr>
              <a:t>kanıt  </a:t>
            </a:r>
            <a:r>
              <a:rPr lang="tr-TR" sz="2400" b="1" spc="-5" dirty="0" smtClean="0">
                <a:latin typeface="Times New Roman"/>
                <a:cs typeface="Times New Roman"/>
              </a:rPr>
              <a:t>teşkil etmesi </a:t>
            </a:r>
            <a:r>
              <a:rPr lang="tr-TR" sz="2400" b="1" dirty="0" smtClean="0">
                <a:latin typeface="Times New Roman"/>
                <a:cs typeface="Times New Roman"/>
              </a:rPr>
              <a:t>açısından olaya tanık olan diğer </a:t>
            </a:r>
            <a:r>
              <a:rPr lang="tr-TR" sz="2400" b="1" spc="-5" dirty="0" smtClean="0">
                <a:latin typeface="Times New Roman"/>
                <a:cs typeface="Times New Roman"/>
              </a:rPr>
              <a:t>personel </a:t>
            </a:r>
            <a:r>
              <a:rPr lang="tr-TR" sz="2400" b="1" dirty="0" smtClean="0">
                <a:latin typeface="Times New Roman"/>
                <a:cs typeface="Times New Roman"/>
              </a:rPr>
              <a:t>ile </a:t>
            </a:r>
            <a:r>
              <a:rPr lang="tr-TR" sz="2400" b="1" spc="-5" dirty="0" smtClean="0">
                <a:latin typeface="Times New Roman"/>
                <a:cs typeface="Times New Roman"/>
              </a:rPr>
              <a:t>birlikte, </a:t>
            </a:r>
            <a:r>
              <a:rPr lang="tr-TR" sz="2400" b="1" dirty="0" smtClean="0">
                <a:latin typeface="Times New Roman"/>
                <a:cs typeface="Times New Roman"/>
              </a:rPr>
              <a:t>olayı anlatan ve </a:t>
            </a:r>
            <a:r>
              <a:rPr lang="tr-TR" sz="2400" b="1" spc="-5" dirty="0" smtClean="0">
                <a:latin typeface="Times New Roman"/>
                <a:cs typeface="Times New Roman"/>
              </a:rPr>
              <a:t>belgeleyen </a:t>
            </a:r>
            <a:r>
              <a:rPr lang="tr-TR" sz="2400" b="1" dirty="0" smtClean="0">
                <a:latin typeface="Times New Roman"/>
                <a:cs typeface="Times New Roman"/>
              </a:rPr>
              <a:t>bir tutanak </a:t>
            </a:r>
            <a:r>
              <a:rPr lang="tr-TR" sz="2400" b="1" spc="-5" dirty="0" smtClean="0">
                <a:latin typeface="Times New Roman"/>
                <a:cs typeface="Times New Roman"/>
              </a:rPr>
              <a:t>düzenlemelidir. </a:t>
            </a:r>
            <a:r>
              <a:rPr lang="tr-TR" sz="2400" spc="-5" dirty="0" smtClean="0">
                <a:latin typeface="Times New Roman"/>
                <a:cs typeface="Times New Roman"/>
              </a:rPr>
              <a:t>Tutanakta, tarih  </a:t>
            </a:r>
            <a:r>
              <a:rPr lang="tr-TR" sz="2400" dirty="0" smtClean="0">
                <a:latin typeface="Times New Roman"/>
                <a:cs typeface="Times New Roman"/>
              </a:rPr>
              <a:t>ve </a:t>
            </a:r>
            <a:r>
              <a:rPr lang="tr-TR" sz="2400" spc="-5" dirty="0" smtClean="0">
                <a:latin typeface="Times New Roman"/>
                <a:cs typeface="Times New Roman"/>
              </a:rPr>
              <a:t>saat bilgileri </a:t>
            </a:r>
            <a:r>
              <a:rPr lang="tr-TR" sz="2400" dirty="0" smtClean="0">
                <a:latin typeface="Times New Roman"/>
                <a:cs typeface="Times New Roman"/>
              </a:rPr>
              <a:t>ile failin kimlik </a:t>
            </a:r>
            <a:r>
              <a:rPr lang="tr-TR" sz="2400" spc="-5" dirty="0" smtClean="0">
                <a:latin typeface="Times New Roman"/>
                <a:cs typeface="Times New Roman"/>
              </a:rPr>
              <a:t>bilgilerine (eğer bilinmiyorsa </a:t>
            </a:r>
            <a:r>
              <a:rPr lang="tr-TR" sz="2400" dirty="0" smtClean="0">
                <a:latin typeface="Times New Roman"/>
                <a:cs typeface="Times New Roman"/>
              </a:rPr>
              <a:t>açık </a:t>
            </a:r>
            <a:r>
              <a:rPr lang="tr-TR" sz="2400" spc="-5" dirty="0" smtClean="0">
                <a:latin typeface="Times New Roman"/>
                <a:cs typeface="Times New Roman"/>
              </a:rPr>
              <a:t>eşkâline), olayın </a:t>
            </a:r>
            <a:r>
              <a:rPr lang="tr-TR" sz="2400" spc="5" dirty="0" smtClean="0">
                <a:latin typeface="Times New Roman"/>
                <a:cs typeface="Times New Roman"/>
              </a:rPr>
              <a:t>gelişim </a:t>
            </a:r>
            <a:r>
              <a:rPr lang="tr-TR" sz="2400" spc="-5" dirty="0" smtClean="0">
                <a:latin typeface="Times New Roman"/>
                <a:cs typeface="Times New Roman"/>
              </a:rPr>
              <a:t>seyrine </a:t>
            </a:r>
            <a:r>
              <a:rPr lang="tr-TR" sz="2400" spc="5" dirty="0" smtClean="0">
                <a:latin typeface="Times New Roman"/>
                <a:cs typeface="Times New Roman"/>
              </a:rPr>
              <a:t>ve </a:t>
            </a:r>
            <a:r>
              <a:rPr lang="tr-TR" sz="2400" spc="-5" dirty="0" smtClean="0">
                <a:latin typeface="Times New Roman"/>
                <a:cs typeface="Times New Roman"/>
              </a:rPr>
              <a:t>mağdur </a:t>
            </a:r>
            <a:r>
              <a:rPr lang="tr-TR" sz="2400" dirty="0" smtClean="0">
                <a:latin typeface="Times New Roman"/>
                <a:cs typeface="Times New Roman"/>
              </a:rPr>
              <a:t>çalışana </a:t>
            </a:r>
            <a:r>
              <a:rPr lang="tr-TR" sz="2400" spc="-5" dirty="0" smtClean="0">
                <a:latin typeface="Times New Roman"/>
                <a:cs typeface="Times New Roman"/>
              </a:rPr>
              <a:t>yönelik saldırının  ayrıntılarına </a:t>
            </a:r>
            <a:r>
              <a:rPr lang="tr-TR" sz="2400" spc="-10" dirty="0" smtClean="0">
                <a:latin typeface="Times New Roman"/>
                <a:cs typeface="Times New Roman"/>
              </a:rPr>
              <a:t>yer </a:t>
            </a:r>
            <a:r>
              <a:rPr lang="tr-TR" sz="2400" dirty="0" smtClean="0">
                <a:latin typeface="Times New Roman"/>
                <a:cs typeface="Times New Roman"/>
              </a:rPr>
              <a:t>vermesinin </a:t>
            </a:r>
            <a:r>
              <a:rPr lang="tr-TR" sz="2400" spc="-10" dirty="0" smtClean="0">
                <a:latin typeface="Times New Roman"/>
                <a:cs typeface="Times New Roman"/>
              </a:rPr>
              <a:t>yanı </a:t>
            </a:r>
            <a:r>
              <a:rPr lang="tr-TR" sz="2400" dirty="0" smtClean="0">
                <a:latin typeface="Times New Roman"/>
                <a:cs typeface="Times New Roman"/>
              </a:rPr>
              <a:t>sıra mutlaka </a:t>
            </a:r>
            <a:r>
              <a:rPr lang="tr-TR" sz="2400" spc="-5" dirty="0" smtClean="0">
                <a:latin typeface="Times New Roman"/>
                <a:cs typeface="Times New Roman"/>
              </a:rPr>
              <a:t>olaya </a:t>
            </a:r>
            <a:r>
              <a:rPr lang="tr-TR" sz="2400" dirty="0" smtClean="0">
                <a:latin typeface="Times New Roman"/>
                <a:cs typeface="Times New Roman"/>
              </a:rPr>
              <a:t>tanık olan </a:t>
            </a:r>
            <a:r>
              <a:rPr lang="tr-TR" sz="2400" spc="-5" dirty="0" smtClean="0">
                <a:latin typeface="Times New Roman"/>
                <a:cs typeface="Times New Roman"/>
              </a:rPr>
              <a:t>personelin adları </a:t>
            </a:r>
            <a:r>
              <a:rPr lang="tr-TR" sz="2400" dirty="0" smtClean="0">
                <a:latin typeface="Times New Roman"/>
                <a:cs typeface="Times New Roman"/>
              </a:rPr>
              <a:t>ve </a:t>
            </a:r>
            <a:r>
              <a:rPr lang="tr-TR" sz="2400" spc="-5" dirty="0" smtClean="0">
                <a:latin typeface="Times New Roman"/>
                <a:cs typeface="Times New Roman"/>
              </a:rPr>
              <a:t>imzaları, ayrıca tutanağın düzenlendiği tarih </a:t>
            </a:r>
            <a:r>
              <a:rPr lang="tr-TR" sz="2400" dirty="0" smtClean="0">
                <a:latin typeface="Times New Roman"/>
                <a:cs typeface="Times New Roman"/>
              </a:rPr>
              <a:t>de </a:t>
            </a:r>
            <a:r>
              <a:rPr lang="tr-TR" sz="2400" spc="-10" dirty="0" smtClean="0">
                <a:latin typeface="Times New Roman"/>
                <a:cs typeface="Times New Roman"/>
              </a:rPr>
              <a:t>yer </a:t>
            </a:r>
            <a:r>
              <a:rPr lang="tr-TR" sz="2400" spc="-5" dirty="0" smtClean="0">
                <a:latin typeface="Times New Roman"/>
                <a:cs typeface="Times New Roman"/>
              </a:rPr>
              <a:t>almalıdır.  Tutanak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el</a:t>
            </a:r>
            <a:r>
              <a:rPr lang="tr-TR" sz="2400" spc="-3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yazısı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ile</a:t>
            </a:r>
            <a:r>
              <a:rPr lang="tr-TR" sz="2400" spc="-50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düzenlenebilir,</a:t>
            </a:r>
            <a:r>
              <a:rPr lang="tr-TR" sz="2400" spc="-50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ancak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okunaklı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olması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gerekir.</a:t>
            </a:r>
            <a:r>
              <a:rPr lang="tr-TR" sz="2400" spc="-90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Düzenlenen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olay</a:t>
            </a:r>
            <a:r>
              <a:rPr lang="tr-TR" sz="2400" spc="-7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tutanağının</a:t>
            </a:r>
            <a:r>
              <a:rPr lang="tr-TR" sz="2400" spc="-40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err="1" smtClean="0">
                <a:latin typeface="Times New Roman"/>
                <a:cs typeface="Times New Roman"/>
              </a:rPr>
              <a:t>ÇGB’ye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teslim</a:t>
            </a:r>
            <a:r>
              <a:rPr lang="tr-TR" sz="2400" spc="-40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edilmesi</a:t>
            </a:r>
            <a:r>
              <a:rPr lang="tr-TR" sz="2400" spc="-45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gerekmektedir.</a:t>
            </a:r>
            <a:r>
              <a:rPr lang="tr-TR" sz="2400" spc="-50" dirty="0" smtClean="0">
                <a:latin typeface="Times New Roman"/>
                <a:cs typeface="Times New Roman"/>
              </a:rPr>
              <a:t> </a:t>
            </a:r>
            <a:r>
              <a:rPr lang="tr-TR" sz="2400" spc="-5" dirty="0" smtClean="0">
                <a:latin typeface="Times New Roman"/>
                <a:cs typeface="Times New Roman"/>
              </a:rPr>
              <a:t>Sistemden  ‘Örnek </a:t>
            </a:r>
            <a:r>
              <a:rPr lang="tr-TR" sz="2400" dirty="0" err="1" smtClean="0">
                <a:latin typeface="Times New Roman"/>
                <a:cs typeface="Times New Roman"/>
              </a:rPr>
              <a:t>Dökümanlar</a:t>
            </a:r>
            <a:r>
              <a:rPr lang="tr-TR" sz="2400" dirty="0" smtClean="0">
                <a:latin typeface="Times New Roman"/>
                <a:cs typeface="Times New Roman"/>
              </a:rPr>
              <a:t>’’a </a:t>
            </a:r>
            <a:r>
              <a:rPr lang="tr-TR" sz="2400" spc="-5" dirty="0" smtClean="0">
                <a:latin typeface="Times New Roman"/>
                <a:cs typeface="Times New Roman"/>
              </a:rPr>
              <a:t>tıklayarak </a:t>
            </a:r>
            <a:r>
              <a:rPr lang="tr-TR" sz="2400" dirty="0" smtClean="0">
                <a:latin typeface="Times New Roman"/>
                <a:cs typeface="Times New Roman"/>
              </a:rPr>
              <a:t>“olay </a:t>
            </a:r>
            <a:r>
              <a:rPr lang="tr-TR" sz="2400" spc="-5" dirty="0" smtClean="0">
                <a:latin typeface="Times New Roman"/>
                <a:cs typeface="Times New Roman"/>
              </a:rPr>
              <a:t>tutanağı </a:t>
            </a:r>
            <a:r>
              <a:rPr lang="tr-TR" sz="2400" dirty="0" smtClean="0">
                <a:latin typeface="Times New Roman"/>
                <a:cs typeface="Times New Roman"/>
              </a:rPr>
              <a:t>formu” </a:t>
            </a:r>
            <a:r>
              <a:rPr lang="tr-TR" sz="2400" spc="-5" dirty="0" smtClean="0">
                <a:latin typeface="Times New Roman"/>
                <a:cs typeface="Times New Roman"/>
              </a:rPr>
              <a:t>örneğine</a:t>
            </a:r>
            <a:r>
              <a:rPr lang="tr-TR" sz="2400" spc="10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ulaşabilirsiniz.</a:t>
            </a:r>
          </a:p>
          <a:p>
            <a:pPr marL="12700">
              <a:lnSpc>
                <a:spcPct val="100000"/>
              </a:lnSpc>
            </a:pPr>
            <a:endParaRPr lang="tr-TR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3889" r="20417" b="3444"/>
          <a:stretch>
            <a:fillRect/>
          </a:stretch>
        </p:blipFill>
        <p:spPr bwMode="auto">
          <a:xfrm>
            <a:off x="469900" y="200025"/>
            <a:ext cx="98298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1214881"/>
            <a:ext cx="895604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indent="449580" algn="just">
              <a:spcBef>
                <a:spcPts val="95"/>
              </a:spcBef>
              <a:buAutoNum type="alphaLcParenR" startAt="2"/>
              <a:tabLst>
                <a:tab pos="912494" algn="l"/>
              </a:tabLst>
            </a:pPr>
            <a:r>
              <a:rPr b="1" dirty="0">
                <a:latin typeface="Times New Roman"/>
                <a:cs typeface="Times New Roman"/>
              </a:rPr>
              <a:t>Hukukî </a:t>
            </a:r>
            <a:r>
              <a:rPr b="1" spc="-5" dirty="0">
                <a:latin typeface="Times New Roman"/>
                <a:cs typeface="Times New Roman"/>
              </a:rPr>
              <a:t>yardım talep </a:t>
            </a:r>
            <a:r>
              <a:rPr b="1" dirty="0">
                <a:latin typeface="Times New Roman"/>
                <a:cs typeface="Times New Roman"/>
              </a:rPr>
              <a:t>formu; </a:t>
            </a:r>
            <a:r>
              <a:rPr spc="-5" dirty="0">
                <a:latin typeface="Times New Roman"/>
                <a:cs typeface="Times New Roman"/>
              </a:rPr>
              <a:t>Bu form beyaz </a:t>
            </a:r>
            <a:r>
              <a:rPr dirty="0">
                <a:latin typeface="Times New Roman"/>
                <a:cs typeface="Times New Roman"/>
              </a:rPr>
              <a:t>kod </a:t>
            </a:r>
            <a:r>
              <a:rPr spc="-5" dirty="0">
                <a:latin typeface="Times New Roman"/>
                <a:cs typeface="Times New Roman"/>
              </a:rPr>
              <a:t>kapsamında </a:t>
            </a:r>
            <a:r>
              <a:rPr dirty="0">
                <a:latin typeface="Times New Roman"/>
                <a:cs typeface="Times New Roman"/>
              </a:rPr>
              <a:t>hukukî </a:t>
            </a:r>
            <a:r>
              <a:rPr spc="-5" dirty="0">
                <a:latin typeface="Times New Roman"/>
                <a:cs typeface="Times New Roman"/>
              </a:rPr>
              <a:t>yardım talep edip </a:t>
            </a:r>
            <a:r>
              <a:rPr dirty="0">
                <a:latin typeface="Times New Roman"/>
                <a:cs typeface="Times New Roman"/>
              </a:rPr>
              <a:t>etmediğinizi </a:t>
            </a:r>
            <a:r>
              <a:rPr spc="-5" dirty="0">
                <a:latin typeface="Times New Roman"/>
                <a:cs typeface="Times New Roman"/>
              </a:rPr>
              <a:t>belirtir. Görevli birim/personel  tarafından hazırlanarak </a:t>
            </a:r>
            <a:r>
              <a:rPr dirty="0">
                <a:latin typeface="Times New Roman"/>
                <a:cs typeface="Times New Roman"/>
              </a:rPr>
              <a:t>size </a:t>
            </a:r>
            <a:r>
              <a:rPr spc="-5" dirty="0">
                <a:latin typeface="Times New Roman"/>
                <a:cs typeface="Times New Roman"/>
              </a:rPr>
              <a:t>imzalatılır. </a:t>
            </a:r>
            <a:r>
              <a:rPr dirty="0">
                <a:latin typeface="Times New Roman"/>
                <a:cs typeface="Times New Roman"/>
              </a:rPr>
              <a:t>Hukukî </a:t>
            </a:r>
            <a:r>
              <a:rPr spc="-5" dirty="0">
                <a:latin typeface="Times New Roman"/>
                <a:cs typeface="Times New Roman"/>
              </a:rPr>
              <a:t>yardım talep etmeniz halinde, </a:t>
            </a:r>
            <a:r>
              <a:rPr dirty="0">
                <a:latin typeface="Times New Roman"/>
                <a:cs typeface="Times New Roman"/>
              </a:rPr>
              <a:t>söz konusu </a:t>
            </a:r>
            <a:r>
              <a:rPr spc="-5" dirty="0">
                <a:latin typeface="Times New Roman"/>
                <a:cs typeface="Times New Roman"/>
              </a:rPr>
              <a:t>başvurunuz beyaz </a:t>
            </a:r>
            <a:r>
              <a:rPr dirty="0">
                <a:latin typeface="Times New Roman"/>
                <a:cs typeface="Times New Roman"/>
              </a:rPr>
              <a:t>kod </a:t>
            </a:r>
            <a:r>
              <a:rPr spc="-5" dirty="0">
                <a:latin typeface="Times New Roman"/>
                <a:cs typeface="Times New Roman"/>
              </a:rPr>
              <a:t>kapsamında </a:t>
            </a:r>
            <a:r>
              <a:rPr spc="5" dirty="0">
                <a:latin typeface="Times New Roman"/>
                <a:cs typeface="Times New Roman"/>
              </a:rPr>
              <a:t>ise, </a:t>
            </a:r>
            <a:r>
              <a:rPr spc="-5" dirty="0">
                <a:latin typeface="Times New Roman"/>
                <a:cs typeface="Times New Roman"/>
              </a:rPr>
              <a:t>ceza yargılaması  aşamasında Bakanlığımız avukatlarınca </a:t>
            </a:r>
            <a:r>
              <a:rPr dirty="0">
                <a:latin typeface="Times New Roman"/>
                <a:cs typeface="Times New Roman"/>
              </a:rPr>
              <a:t>tarafınıza hukukî </a:t>
            </a:r>
            <a:r>
              <a:rPr spc="-5" dirty="0">
                <a:latin typeface="Times New Roman"/>
                <a:cs typeface="Times New Roman"/>
              </a:rPr>
              <a:t>yardım</a:t>
            </a:r>
            <a:r>
              <a:rPr spc="9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verilecektir</a:t>
            </a:r>
            <a:r>
              <a:rPr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0" y="3844163"/>
            <a:ext cx="891921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583" t="16556" r="29833" b="26555"/>
          <a:stretch>
            <a:fillRect/>
          </a:stretch>
        </p:blipFill>
        <p:spPr bwMode="auto">
          <a:xfrm>
            <a:off x="2832100" y="2409825"/>
            <a:ext cx="61849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98500" y="1038225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indent="449580" algn="just">
              <a:buAutoNum type="alphaLcParenR" startAt="2"/>
              <a:tabLst>
                <a:tab pos="912494" algn="l"/>
              </a:tabLst>
            </a:pPr>
            <a:r>
              <a:rPr lang="tr-TR" b="1" spc="-5" dirty="0" smtClean="0">
                <a:latin typeface="Times New Roman"/>
                <a:cs typeface="Times New Roman"/>
              </a:rPr>
              <a:t>İhbar dilekçesi; </a:t>
            </a:r>
            <a:r>
              <a:rPr lang="tr-TR" spc="-5" dirty="0" err="1" smtClean="0">
                <a:latin typeface="Times New Roman"/>
                <a:cs typeface="Times New Roman"/>
              </a:rPr>
              <a:t>Beyazkod</a:t>
            </a:r>
            <a:r>
              <a:rPr lang="tr-TR" spc="-5" dirty="0" smtClean="0">
                <a:latin typeface="Times New Roman"/>
                <a:cs typeface="Times New Roman"/>
              </a:rPr>
              <a:t> kapsamında işlenen </a:t>
            </a:r>
            <a:r>
              <a:rPr lang="tr-TR" dirty="0" smtClean="0">
                <a:latin typeface="Times New Roman"/>
                <a:cs typeface="Times New Roman"/>
              </a:rPr>
              <a:t>suçlar siz </a:t>
            </a:r>
            <a:r>
              <a:rPr lang="tr-TR" spc="-5" dirty="0" smtClean="0">
                <a:latin typeface="Times New Roman"/>
                <a:cs typeface="Times New Roman"/>
              </a:rPr>
              <a:t>şikâyetçi  olmasanız dahi adli mercilerce kendiliğinden </a:t>
            </a:r>
            <a:r>
              <a:rPr lang="tr-TR" dirty="0" smtClean="0">
                <a:latin typeface="Times New Roman"/>
                <a:cs typeface="Times New Roman"/>
              </a:rPr>
              <a:t>soruşturulan </a:t>
            </a:r>
            <a:r>
              <a:rPr lang="tr-TR" spc="-5" dirty="0" smtClean="0">
                <a:latin typeface="Times New Roman"/>
                <a:cs typeface="Times New Roman"/>
              </a:rPr>
              <a:t>suçlardır. Bu </a:t>
            </a:r>
            <a:r>
              <a:rPr lang="tr-TR" dirty="0" smtClean="0">
                <a:latin typeface="Times New Roman"/>
                <a:cs typeface="Times New Roman"/>
              </a:rPr>
              <a:t>tür </a:t>
            </a:r>
            <a:r>
              <a:rPr lang="tr-TR" spc="-5" dirty="0" smtClean="0">
                <a:latin typeface="Times New Roman"/>
                <a:cs typeface="Times New Roman"/>
              </a:rPr>
              <a:t>suçtan haberdar </a:t>
            </a:r>
            <a:r>
              <a:rPr lang="tr-TR" dirty="0" smtClean="0">
                <a:latin typeface="Times New Roman"/>
                <a:cs typeface="Times New Roman"/>
              </a:rPr>
              <a:t>olan </a:t>
            </a:r>
            <a:r>
              <a:rPr lang="tr-TR" spc="-5" dirty="0" smtClean="0">
                <a:latin typeface="Times New Roman"/>
                <a:cs typeface="Times New Roman"/>
              </a:rPr>
              <a:t>yöneticinin, </a:t>
            </a:r>
            <a:r>
              <a:rPr lang="tr-TR" spc="5" dirty="0" smtClean="0">
                <a:latin typeface="Times New Roman"/>
                <a:cs typeface="Times New Roman"/>
              </a:rPr>
              <a:t>suçu </a:t>
            </a:r>
            <a:r>
              <a:rPr lang="tr-TR" spc="-5" dirty="0" smtClean="0">
                <a:latin typeface="Times New Roman"/>
                <a:cs typeface="Times New Roman"/>
              </a:rPr>
              <a:t>adli mercilere </a:t>
            </a:r>
            <a:r>
              <a:rPr lang="tr-TR" dirty="0" smtClean="0">
                <a:latin typeface="Times New Roman"/>
                <a:cs typeface="Times New Roman"/>
              </a:rPr>
              <a:t>intikal </a:t>
            </a:r>
            <a:r>
              <a:rPr lang="tr-TR" spc="-5" dirty="0" smtClean="0">
                <a:latin typeface="Times New Roman"/>
                <a:cs typeface="Times New Roman"/>
              </a:rPr>
              <a:t>ettirmesi  yasal </a:t>
            </a:r>
            <a:r>
              <a:rPr lang="tr-TR" dirty="0" smtClean="0">
                <a:latin typeface="Times New Roman"/>
                <a:cs typeface="Times New Roman"/>
              </a:rPr>
              <a:t>bir zorunluluktur. </a:t>
            </a:r>
            <a:r>
              <a:rPr lang="tr-TR" spc="-10" dirty="0" smtClean="0">
                <a:latin typeface="Times New Roman"/>
                <a:cs typeface="Times New Roman"/>
              </a:rPr>
              <a:t>Bu </a:t>
            </a:r>
            <a:r>
              <a:rPr lang="tr-TR" dirty="0" smtClean="0">
                <a:latin typeface="Times New Roman"/>
                <a:cs typeface="Times New Roman"/>
              </a:rPr>
              <a:t>nedenle </a:t>
            </a:r>
            <a:r>
              <a:rPr lang="tr-TR" spc="-5" dirty="0" smtClean="0">
                <a:latin typeface="Times New Roman"/>
                <a:cs typeface="Times New Roman"/>
              </a:rPr>
              <a:t>görevli birim/personel tarafından hazırlanarak yöneticiye</a:t>
            </a:r>
            <a:r>
              <a:rPr lang="tr-TR" spc="150" dirty="0" smtClean="0">
                <a:latin typeface="Times New Roman"/>
                <a:cs typeface="Times New Roman"/>
              </a:rPr>
              <a:t> </a:t>
            </a:r>
            <a:r>
              <a:rPr lang="tr-TR" dirty="0" smtClean="0">
                <a:latin typeface="Times New Roman"/>
                <a:cs typeface="Times New Roman"/>
              </a:rPr>
              <a:t>imzalatılır.</a:t>
            </a:r>
            <a:endParaRPr lang="tr-TR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5083" t="16556" r="20417" b="5222"/>
          <a:stretch>
            <a:fillRect/>
          </a:stretch>
        </p:blipFill>
        <p:spPr bwMode="auto">
          <a:xfrm>
            <a:off x="4051300" y="1952625"/>
            <a:ext cx="764511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03300" y="2028825"/>
            <a:ext cx="8839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449580" algn="just">
              <a:buAutoNum type="alphaLcParenR" startAt="2"/>
              <a:tabLst>
                <a:tab pos="912494" algn="l"/>
              </a:tabLst>
            </a:pPr>
            <a:r>
              <a:rPr lang="tr-TR" b="1" spc="-5" dirty="0" smtClean="0">
                <a:latin typeface="Times New Roman"/>
                <a:cs typeface="Times New Roman"/>
              </a:rPr>
              <a:t>Onam formu</a:t>
            </a:r>
            <a:r>
              <a:rPr lang="tr-TR" spc="-5" dirty="0" smtClean="0">
                <a:latin typeface="Times New Roman"/>
                <a:cs typeface="Times New Roman"/>
              </a:rPr>
              <a:t>; Beyaz </a:t>
            </a:r>
            <a:r>
              <a:rPr lang="tr-TR" dirty="0" smtClean="0">
                <a:latin typeface="Times New Roman"/>
                <a:cs typeface="Times New Roman"/>
              </a:rPr>
              <a:t>kod </a:t>
            </a:r>
            <a:r>
              <a:rPr lang="tr-TR" spc="-5" dirty="0" smtClean="0">
                <a:latin typeface="Times New Roman"/>
                <a:cs typeface="Times New Roman"/>
              </a:rPr>
              <a:t>kapsamında yapmış olduğunuz başvuru </a:t>
            </a:r>
            <a:r>
              <a:rPr lang="tr-TR" dirty="0" smtClean="0">
                <a:latin typeface="Times New Roman"/>
                <a:cs typeface="Times New Roman"/>
              </a:rPr>
              <a:t>ve bu başvuru </a:t>
            </a:r>
            <a:r>
              <a:rPr lang="tr-TR" spc="-5" dirty="0" smtClean="0">
                <a:latin typeface="Times New Roman"/>
                <a:cs typeface="Times New Roman"/>
              </a:rPr>
              <a:t>nedeniyle yürütülen adli süreçte </a:t>
            </a:r>
            <a:r>
              <a:rPr lang="tr-TR" spc="5" dirty="0" smtClean="0">
                <a:latin typeface="Times New Roman"/>
                <a:cs typeface="Times New Roman"/>
              </a:rPr>
              <a:t>elde </a:t>
            </a:r>
            <a:r>
              <a:rPr lang="tr-TR" spc="-5" dirty="0" smtClean="0">
                <a:latin typeface="Times New Roman"/>
                <a:cs typeface="Times New Roman"/>
              </a:rPr>
              <a:t>edilen bilgi </a:t>
            </a:r>
            <a:r>
              <a:rPr lang="tr-TR" dirty="0" smtClean="0">
                <a:latin typeface="Times New Roman"/>
                <a:cs typeface="Times New Roman"/>
              </a:rPr>
              <a:t>ve  </a:t>
            </a:r>
            <a:r>
              <a:rPr lang="tr-TR" spc="-5" dirty="0" smtClean="0">
                <a:latin typeface="Times New Roman"/>
                <a:cs typeface="Times New Roman"/>
              </a:rPr>
              <a:t>belgeler, kişisel </a:t>
            </a:r>
            <a:r>
              <a:rPr lang="tr-TR" dirty="0" smtClean="0">
                <a:latin typeface="Times New Roman"/>
                <a:cs typeface="Times New Roman"/>
              </a:rPr>
              <a:t>bilgileriniz </a:t>
            </a:r>
            <a:r>
              <a:rPr lang="tr-TR" spc="-5" dirty="0" smtClean="0">
                <a:latin typeface="Times New Roman"/>
                <a:cs typeface="Times New Roman"/>
              </a:rPr>
              <a:t>anonimleştirilerek, </a:t>
            </a:r>
            <a:r>
              <a:rPr lang="tr-TR" dirty="0" smtClean="0">
                <a:latin typeface="Times New Roman"/>
                <a:cs typeface="Times New Roman"/>
              </a:rPr>
              <a:t>başka bir </a:t>
            </a:r>
            <a:r>
              <a:rPr lang="tr-TR" spc="-5" dirty="0" smtClean="0">
                <a:latin typeface="Times New Roman"/>
                <a:cs typeface="Times New Roman"/>
              </a:rPr>
              <a:t>ifade ile; kişisel bilgilerinizden </a:t>
            </a:r>
            <a:r>
              <a:rPr lang="tr-TR" dirty="0" smtClean="0">
                <a:latin typeface="Times New Roman"/>
                <a:cs typeface="Times New Roman"/>
              </a:rPr>
              <a:t>arındırılarak, </a:t>
            </a:r>
            <a:r>
              <a:rPr lang="tr-TR" spc="-5" dirty="0" smtClean="0">
                <a:latin typeface="Times New Roman"/>
                <a:cs typeface="Times New Roman"/>
              </a:rPr>
              <a:t>analizlerinin yapılmasında </a:t>
            </a:r>
            <a:r>
              <a:rPr lang="tr-TR" dirty="0" smtClean="0">
                <a:latin typeface="Times New Roman"/>
                <a:cs typeface="Times New Roman"/>
              </a:rPr>
              <a:t>ve </a:t>
            </a:r>
            <a:r>
              <a:rPr lang="tr-TR" spc="-5" dirty="0" smtClean="0">
                <a:latin typeface="Times New Roman"/>
                <a:cs typeface="Times New Roman"/>
              </a:rPr>
              <a:t>neticesinde  sağlık personeline karşı gerçekleşen şiddet olaylarının önlenmesi amacıyla </a:t>
            </a:r>
            <a:r>
              <a:rPr lang="tr-TR" dirty="0" smtClean="0">
                <a:latin typeface="Times New Roman"/>
                <a:cs typeface="Times New Roman"/>
              </a:rPr>
              <a:t>kullanılacaktır. </a:t>
            </a:r>
            <a:r>
              <a:rPr lang="tr-TR" spc="-10" dirty="0" smtClean="0">
                <a:latin typeface="Times New Roman"/>
                <a:cs typeface="Times New Roman"/>
              </a:rPr>
              <a:t>Bu </a:t>
            </a:r>
            <a:r>
              <a:rPr lang="tr-TR" dirty="0" smtClean="0">
                <a:latin typeface="Times New Roman"/>
                <a:cs typeface="Times New Roman"/>
              </a:rPr>
              <a:t>durumu izah </a:t>
            </a:r>
            <a:r>
              <a:rPr lang="tr-TR" spc="-5" dirty="0" smtClean="0">
                <a:latin typeface="Times New Roman"/>
                <a:cs typeface="Times New Roman"/>
              </a:rPr>
              <a:t>eden </a:t>
            </a:r>
            <a:r>
              <a:rPr lang="tr-TR" dirty="0" smtClean="0">
                <a:latin typeface="Times New Roman"/>
                <a:cs typeface="Times New Roman"/>
              </a:rPr>
              <a:t>ve söz konusu </a:t>
            </a:r>
            <a:r>
              <a:rPr lang="tr-TR" spc="-5" dirty="0" smtClean="0">
                <a:latin typeface="Times New Roman"/>
                <a:cs typeface="Times New Roman"/>
              </a:rPr>
              <a:t>bilgi </a:t>
            </a:r>
            <a:r>
              <a:rPr lang="tr-TR" dirty="0" smtClean="0">
                <a:latin typeface="Times New Roman"/>
                <a:cs typeface="Times New Roman"/>
              </a:rPr>
              <a:t>ve </a:t>
            </a:r>
            <a:r>
              <a:rPr lang="tr-TR" spc="-5" dirty="0" smtClean="0">
                <a:latin typeface="Times New Roman"/>
                <a:cs typeface="Times New Roman"/>
              </a:rPr>
              <a:t>belgelerin  kullanılmasına </a:t>
            </a:r>
            <a:r>
              <a:rPr lang="tr-TR" dirty="0" smtClean="0">
                <a:latin typeface="Times New Roman"/>
                <a:cs typeface="Times New Roman"/>
              </a:rPr>
              <a:t>izin </a:t>
            </a:r>
            <a:r>
              <a:rPr lang="tr-TR" spc="-5" dirty="0" smtClean="0">
                <a:latin typeface="Times New Roman"/>
                <a:cs typeface="Times New Roman"/>
              </a:rPr>
              <a:t>veren onam formu görevli birim/personel tarafından hazırlanacak </a:t>
            </a:r>
            <a:r>
              <a:rPr lang="tr-TR" dirty="0" smtClean="0">
                <a:latin typeface="Times New Roman"/>
                <a:cs typeface="Times New Roman"/>
              </a:rPr>
              <a:t>ve tarafınıza</a:t>
            </a:r>
            <a:r>
              <a:rPr lang="tr-TR" spc="285" dirty="0" smtClean="0">
                <a:latin typeface="Times New Roman"/>
                <a:cs typeface="Times New Roman"/>
              </a:rPr>
              <a:t> </a:t>
            </a:r>
            <a:r>
              <a:rPr lang="tr-TR" spc="-5" dirty="0" smtClean="0">
                <a:latin typeface="Times New Roman"/>
                <a:cs typeface="Times New Roman"/>
              </a:rPr>
              <a:t>imzalanacaktır.</a:t>
            </a:r>
          </a:p>
          <a:p>
            <a:pPr marL="12700" marR="5080" indent="449580" algn="just">
              <a:buAutoNum type="alphaLcParenR" startAt="2"/>
              <a:tabLst>
                <a:tab pos="912494" algn="l"/>
              </a:tabLst>
            </a:pPr>
            <a:endParaRPr lang="tr-TR" dirty="0" smtClean="0">
              <a:latin typeface="Times New Roman"/>
              <a:cs typeface="Times New Roman"/>
            </a:endParaRPr>
          </a:p>
          <a:p>
            <a:pPr marL="12700" marR="7620" indent="449580" algn="just">
              <a:buAutoNum type="alphaLcParenR" startAt="2"/>
              <a:tabLst>
                <a:tab pos="912494" algn="l"/>
              </a:tabLst>
            </a:pPr>
            <a:r>
              <a:rPr lang="tr-TR" b="1" spc="-5" dirty="0" smtClean="0">
                <a:latin typeface="Times New Roman"/>
                <a:cs typeface="Times New Roman"/>
              </a:rPr>
              <a:t>Olayı doğrulayan diğer kanıtlar; </a:t>
            </a:r>
            <a:r>
              <a:rPr lang="tr-TR" dirty="0" smtClean="0">
                <a:latin typeface="Times New Roman"/>
                <a:cs typeface="Times New Roman"/>
              </a:rPr>
              <a:t>şiddet </a:t>
            </a:r>
            <a:r>
              <a:rPr lang="tr-TR" spc="-5" dirty="0" smtClean="0">
                <a:latin typeface="Times New Roman"/>
                <a:cs typeface="Times New Roman"/>
              </a:rPr>
              <a:t>uygulayanın </a:t>
            </a:r>
            <a:r>
              <a:rPr lang="tr-TR" dirty="0" smtClean="0">
                <a:latin typeface="Times New Roman"/>
                <a:cs typeface="Times New Roman"/>
              </a:rPr>
              <a:t>kimlik </a:t>
            </a:r>
            <a:r>
              <a:rPr lang="tr-TR" spc="-5" dirty="0" smtClean="0">
                <a:latin typeface="Times New Roman"/>
                <a:cs typeface="Times New Roman"/>
              </a:rPr>
              <a:t>bilgileri, kamera kayıtları, tanıklar, olaya </a:t>
            </a:r>
            <a:r>
              <a:rPr lang="tr-TR" dirty="0" smtClean="0">
                <a:latin typeface="Times New Roman"/>
                <a:cs typeface="Times New Roman"/>
              </a:rPr>
              <a:t>ilişkin </a:t>
            </a:r>
            <a:r>
              <a:rPr lang="tr-TR" spc="-5" dirty="0" smtClean="0">
                <a:latin typeface="Times New Roman"/>
                <a:cs typeface="Times New Roman"/>
              </a:rPr>
              <a:t>diğer </a:t>
            </a:r>
            <a:r>
              <a:rPr lang="tr-TR" dirty="0" smtClean="0">
                <a:latin typeface="Times New Roman"/>
                <a:cs typeface="Times New Roman"/>
              </a:rPr>
              <a:t>tutanaklar ve  </a:t>
            </a:r>
            <a:r>
              <a:rPr lang="tr-TR" spc="-5" dirty="0" smtClean="0">
                <a:latin typeface="Times New Roman"/>
                <a:cs typeface="Times New Roman"/>
              </a:rPr>
              <a:t>benzeri </a:t>
            </a:r>
            <a:r>
              <a:rPr lang="tr-TR" dirty="0" smtClean="0">
                <a:latin typeface="Times New Roman"/>
                <a:cs typeface="Times New Roman"/>
              </a:rPr>
              <a:t>tüm </a:t>
            </a:r>
            <a:r>
              <a:rPr lang="tr-TR" spc="-5" dirty="0" smtClean="0">
                <a:latin typeface="Times New Roman"/>
                <a:cs typeface="Times New Roman"/>
              </a:rPr>
              <a:t>bilgi </a:t>
            </a:r>
            <a:r>
              <a:rPr lang="tr-TR" dirty="0" smtClean="0">
                <a:latin typeface="Times New Roman"/>
                <a:cs typeface="Times New Roman"/>
              </a:rPr>
              <a:t>ve </a:t>
            </a:r>
            <a:r>
              <a:rPr lang="tr-TR" spc="-5" dirty="0" smtClean="0">
                <a:latin typeface="Times New Roman"/>
                <a:cs typeface="Times New Roman"/>
              </a:rPr>
              <a:t>belgeler görevli birim/personel tarafından toplanarak </a:t>
            </a:r>
            <a:r>
              <a:rPr lang="tr-TR" dirty="0" smtClean="0">
                <a:latin typeface="Times New Roman"/>
                <a:cs typeface="Times New Roman"/>
              </a:rPr>
              <a:t>sisteme</a:t>
            </a:r>
            <a:r>
              <a:rPr lang="tr-TR" spc="204" dirty="0" smtClean="0">
                <a:latin typeface="Times New Roman"/>
                <a:cs typeface="Times New Roman"/>
              </a:rPr>
              <a:t> </a:t>
            </a:r>
            <a:r>
              <a:rPr lang="tr-TR" spc="-5" dirty="0" smtClean="0">
                <a:latin typeface="Times New Roman"/>
                <a:cs typeface="Times New Roman"/>
              </a:rPr>
              <a:t>kaydedilir.</a:t>
            </a:r>
            <a:endParaRPr lang="tr-TR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98700" y="1571625"/>
            <a:ext cx="5638800" cy="307777"/>
          </a:xfrm>
        </p:spPr>
        <p:txBody>
          <a:bodyPr/>
          <a:lstStyle/>
          <a:p>
            <a:pPr algn="ctr"/>
            <a:r>
              <a:rPr lang="tr-TR" dirty="0" smtClean="0"/>
              <a:t>ADLİ SÜREÇ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22300" y="2257425"/>
            <a:ext cx="9072879" cy="43396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400" dirty="0" smtClean="0"/>
              <a:t>Bu süreçte adli mercilerce tarafınıza yapılacak tüm tebligatlar hususunda en kısa sürede il koordinatörlüğünü haberdar etmeniz önem arz etmektedir.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Yapılacak duruşmalarda bulunmanız gerekmektedir.Aksi halde mahkemece zorla getirilme kararı verilebilir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Bu süreçte özel avukatınızdan da hukuki yardım almaya devam edip etmeyeceğiniz hususunda il koordinatörünü bilgilendirmeniz gerekecektir. </a:t>
            </a:r>
          </a:p>
          <a:p>
            <a:pPr>
              <a:buFont typeface="Arial" pitchFamily="34" charset="0"/>
              <a:buChar char="•"/>
            </a:pPr>
            <a:r>
              <a:rPr lang="tr-TR" sz="2400" dirty="0" smtClean="0"/>
              <a:t>Bilgilendirme:Tüm bu süreç boyunca, sürecin her aşamasından, tarafımıza vermiş olduğunuz mail adresine  bilgilendirme mailleri gönderilerek haberdar edileceksiniz.</a:t>
            </a:r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8500" y="1266826"/>
            <a:ext cx="8686800" cy="1846659"/>
          </a:xfrm>
        </p:spPr>
        <p:txBody>
          <a:bodyPr/>
          <a:lstStyle/>
          <a:p>
            <a:pPr marL="12700" marR="5080" algn="just">
              <a:buFont typeface="Arial" pitchFamily="34" charset="0"/>
              <a:buChar char="•"/>
            </a:pPr>
            <a:r>
              <a:rPr lang="tr-TR" sz="2400" b="0" spc="-10" dirty="0" smtClean="0"/>
              <a:t>İl </a:t>
            </a:r>
            <a:r>
              <a:rPr lang="tr-TR" sz="2400" b="0" spc="-5" dirty="0" smtClean="0"/>
              <a:t>Beyaz </a:t>
            </a:r>
            <a:r>
              <a:rPr lang="tr-TR" sz="2400" b="0" dirty="0" smtClean="0"/>
              <a:t>Kod Koordinatörü </a:t>
            </a:r>
            <a:r>
              <a:rPr lang="tr-TR" sz="2400" b="0" spc="-5" dirty="0" smtClean="0"/>
              <a:t>tarafından görevli birim/personel tarafından </a:t>
            </a:r>
            <a:r>
              <a:rPr lang="tr-TR" sz="2400" b="0" dirty="0" smtClean="0"/>
              <a:t>intikal </a:t>
            </a:r>
            <a:r>
              <a:rPr lang="tr-TR" sz="2400" b="0" spc="-5" dirty="0" smtClean="0"/>
              <a:t>ettirilen bilgi </a:t>
            </a:r>
            <a:r>
              <a:rPr lang="tr-TR" sz="2400" b="0" dirty="0" smtClean="0"/>
              <a:t>ve belgeler tetkik edilerek;  </a:t>
            </a:r>
            <a:r>
              <a:rPr lang="tr-TR" sz="2400" b="0" spc="-5" dirty="0" smtClean="0"/>
              <a:t>Başvurunuz</a:t>
            </a:r>
            <a:r>
              <a:rPr lang="tr-TR" sz="2400" b="0" spc="60" dirty="0" smtClean="0"/>
              <a:t> </a:t>
            </a:r>
            <a:r>
              <a:rPr lang="tr-TR" sz="2400" b="0" spc="-5" dirty="0" smtClean="0"/>
              <a:t>beyaz</a:t>
            </a:r>
            <a:r>
              <a:rPr lang="tr-TR" sz="2400" b="0" spc="60" dirty="0" smtClean="0"/>
              <a:t> </a:t>
            </a:r>
            <a:r>
              <a:rPr lang="tr-TR" sz="2400" b="0" dirty="0" smtClean="0"/>
              <a:t>kod</a:t>
            </a:r>
            <a:r>
              <a:rPr lang="tr-TR" sz="2400" b="0" spc="55" dirty="0" smtClean="0"/>
              <a:t> </a:t>
            </a:r>
            <a:r>
              <a:rPr lang="tr-TR" sz="2400" b="0" spc="-5" dirty="0" smtClean="0"/>
              <a:t>kapsamında</a:t>
            </a:r>
            <a:r>
              <a:rPr lang="tr-TR" sz="2400" b="0" spc="50" dirty="0" smtClean="0"/>
              <a:t> </a:t>
            </a:r>
            <a:r>
              <a:rPr lang="tr-TR" sz="2400" b="0" dirty="0" smtClean="0"/>
              <a:t>ise</a:t>
            </a:r>
            <a:r>
              <a:rPr lang="tr-TR" sz="2400" b="0" spc="55" dirty="0" smtClean="0"/>
              <a:t> </a:t>
            </a:r>
            <a:r>
              <a:rPr lang="tr-TR" sz="2400" b="0" spc="-5" dirty="0" smtClean="0"/>
              <a:t>bilgi</a:t>
            </a:r>
            <a:r>
              <a:rPr lang="tr-TR" sz="2400" b="0" spc="55" dirty="0" smtClean="0"/>
              <a:t> </a:t>
            </a:r>
            <a:r>
              <a:rPr lang="tr-TR" sz="2400" b="0" dirty="0" smtClean="0"/>
              <a:t>ve</a:t>
            </a:r>
            <a:r>
              <a:rPr lang="tr-TR" sz="2400" b="0" spc="50" dirty="0" smtClean="0"/>
              <a:t> </a:t>
            </a:r>
            <a:r>
              <a:rPr lang="tr-TR" sz="2400" b="0" spc="-5" dirty="0" smtClean="0"/>
              <a:t>belgeler</a:t>
            </a:r>
            <a:r>
              <a:rPr lang="tr-TR" sz="2400" b="0" spc="50" dirty="0" smtClean="0"/>
              <a:t> </a:t>
            </a:r>
            <a:r>
              <a:rPr lang="tr-TR" sz="2400" b="0" spc="-5" dirty="0" smtClean="0"/>
              <a:t>adli</a:t>
            </a:r>
            <a:r>
              <a:rPr lang="tr-TR" sz="2400" b="0" spc="60" dirty="0" smtClean="0"/>
              <a:t> </a:t>
            </a:r>
            <a:r>
              <a:rPr lang="tr-TR" sz="2400" b="0" spc="-5" dirty="0" smtClean="0"/>
              <a:t>mercilere</a:t>
            </a:r>
            <a:r>
              <a:rPr lang="tr-TR" sz="2400" b="0" spc="50" dirty="0" smtClean="0"/>
              <a:t> </a:t>
            </a:r>
            <a:r>
              <a:rPr lang="tr-TR" sz="2400" b="0" spc="-5" dirty="0" smtClean="0"/>
              <a:t>intikal</a:t>
            </a:r>
            <a:r>
              <a:rPr lang="tr-TR" sz="2400" b="0" spc="55" dirty="0" smtClean="0"/>
              <a:t> </a:t>
            </a:r>
            <a:r>
              <a:rPr lang="tr-TR" sz="2400" b="0" spc="-5" dirty="0" smtClean="0"/>
              <a:t>ettirilerek</a:t>
            </a:r>
            <a:r>
              <a:rPr lang="tr-TR" sz="2400" b="0" spc="55" dirty="0" smtClean="0"/>
              <a:t> </a:t>
            </a:r>
            <a:r>
              <a:rPr lang="tr-TR" sz="2400" b="0" spc="-5" dirty="0" smtClean="0"/>
              <a:t>adli</a:t>
            </a:r>
            <a:r>
              <a:rPr lang="tr-TR" sz="2400" b="0" spc="60" dirty="0" smtClean="0"/>
              <a:t> </a:t>
            </a:r>
            <a:r>
              <a:rPr lang="tr-TR" sz="2400" b="0" spc="-5" dirty="0" smtClean="0"/>
              <a:t>süreç</a:t>
            </a:r>
            <a:r>
              <a:rPr lang="tr-TR" sz="2400" b="0" spc="50" dirty="0" smtClean="0"/>
              <a:t> </a:t>
            </a:r>
            <a:r>
              <a:rPr lang="tr-TR" sz="2400" b="0" spc="-5" dirty="0" smtClean="0"/>
              <a:t>başlatılır</a:t>
            </a:r>
            <a:r>
              <a:rPr lang="tr-TR" sz="2400" b="0" spc="55" dirty="0" smtClean="0"/>
              <a:t> </a:t>
            </a:r>
            <a:r>
              <a:rPr lang="tr-TR" sz="2400" b="0" dirty="0" smtClean="0"/>
              <a:t>ve</a:t>
            </a:r>
            <a:r>
              <a:rPr lang="tr-TR" sz="2400" b="0" spc="50" dirty="0" smtClean="0"/>
              <a:t> </a:t>
            </a:r>
            <a:r>
              <a:rPr lang="tr-TR" sz="2400" b="0" spc="-5" dirty="0" smtClean="0"/>
              <a:t>süreç</a:t>
            </a:r>
            <a:r>
              <a:rPr lang="tr-TR" sz="2400" b="0" spc="50" dirty="0" smtClean="0"/>
              <a:t> </a:t>
            </a:r>
            <a:r>
              <a:rPr lang="tr-TR" sz="2400" b="0" spc="5" dirty="0" smtClean="0"/>
              <a:t>boyunca</a:t>
            </a:r>
            <a:r>
              <a:rPr lang="tr-TR" sz="2400" b="0" spc="50" dirty="0" smtClean="0"/>
              <a:t> </a:t>
            </a:r>
            <a:r>
              <a:rPr lang="tr-TR" sz="2400" b="0" dirty="0" smtClean="0"/>
              <a:t>size hukuki yardım yapılır.</a:t>
            </a:r>
            <a:endParaRPr lang="tr-TR" sz="2400" b="0" dirty="0"/>
          </a:p>
        </p:txBody>
      </p:sp>
      <p:sp>
        <p:nvSpPr>
          <p:cNvPr id="3" name="2 Dikdörtgen"/>
          <p:cNvSpPr/>
          <p:nvPr/>
        </p:nvSpPr>
        <p:spPr>
          <a:xfrm>
            <a:off x="698500" y="5457825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449580" algn="just">
              <a:spcBef>
                <a:spcPts val="65"/>
              </a:spcBef>
              <a:buFont typeface="Arial" pitchFamily="34" charset="0"/>
              <a:buChar char="•"/>
            </a:pPr>
            <a:r>
              <a:rPr lang="tr-TR" sz="2400" spc="-5" dirty="0" smtClean="0">
                <a:latin typeface="Times New Roman"/>
                <a:cs typeface="Times New Roman"/>
              </a:rPr>
              <a:t>Başvurunuz beyaz </a:t>
            </a:r>
            <a:r>
              <a:rPr lang="tr-TR" sz="2400" dirty="0" smtClean="0">
                <a:latin typeface="Times New Roman"/>
                <a:cs typeface="Times New Roman"/>
              </a:rPr>
              <a:t>kod kapsamında </a:t>
            </a:r>
            <a:r>
              <a:rPr lang="tr-TR" sz="2400" spc="-5" dirty="0" smtClean="0">
                <a:latin typeface="Times New Roman"/>
                <a:cs typeface="Times New Roman"/>
              </a:rPr>
              <a:t>değil </a:t>
            </a:r>
            <a:r>
              <a:rPr lang="tr-TR" sz="2400" dirty="0" smtClean="0">
                <a:latin typeface="Times New Roman"/>
                <a:cs typeface="Times New Roman"/>
              </a:rPr>
              <a:t>ise tarafınıza </a:t>
            </a:r>
            <a:r>
              <a:rPr lang="tr-TR" sz="2400" spc="-5" dirty="0" smtClean="0">
                <a:latin typeface="Times New Roman"/>
                <a:cs typeface="Times New Roman"/>
              </a:rPr>
              <a:t>gerekli </a:t>
            </a:r>
            <a:r>
              <a:rPr lang="tr-TR" sz="2400" dirty="0" smtClean="0">
                <a:latin typeface="Times New Roman"/>
                <a:cs typeface="Times New Roman"/>
              </a:rPr>
              <a:t>bilgilendirme </a:t>
            </a:r>
            <a:r>
              <a:rPr lang="tr-TR" sz="2400" spc="-5" dirty="0" smtClean="0">
                <a:latin typeface="Times New Roman"/>
                <a:cs typeface="Times New Roman"/>
              </a:rPr>
              <a:t>yapılacaktır. Bu </a:t>
            </a:r>
            <a:r>
              <a:rPr lang="tr-TR" sz="2400" dirty="0" smtClean="0">
                <a:latin typeface="Times New Roman"/>
                <a:cs typeface="Times New Roman"/>
              </a:rPr>
              <a:t>durumda hukuki </a:t>
            </a:r>
            <a:r>
              <a:rPr lang="tr-TR" sz="2400" spc="-5" dirty="0" smtClean="0">
                <a:latin typeface="Times New Roman"/>
                <a:cs typeface="Times New Roman"/>
              </a:rPr>
              <a:t>yardım </a:t>
            </a:r>
            <a:r>
              <a:rPr lang="tr-TR" sz="2400" dirty="0" smtClean="0">
                <a:latin typeface="Times New Roman"/>
                <a:cs typeface="Times New Roman"/>
              </a:rPr>
              <a:t>talebinizde  </a:t>
            </a:r>
            <a:r>
              <a:rPr lang="tr-TR" sz="2400" spc="-5" dirty="0" smtClean="0">
                <a:latin typeface="Times New Roman"/>
                <a:cs typeface="Times New Roman"/>
              </a:rPr>
              <a:t>karşılanmayacaktır. Başvurunuzun beyaz </a:t>
            </a:r>
            <a:r>
              <a:rPr lang="tr-TR" sz="2400" dirty="0" smtClean="0">
                <a:latin typeface="Times New Roman"/>
                <a:cs typeface="Times New Roman"/>
              </a:rPr>
              <a:t>kod kapsamında </a:t>
            </a:r>
            <a:r>
              <a:rPr lang="tr-TR" sz="2400" spc="-5" dirty="0" smtClean="0">
                <a:latin typeface="Times New Roman"/>
                <a:cs typeface="Times New Roman"/>
              </a:rPr>
              <a:t>olmadığına </a:t>
            </a:r>
            <a:r>
              <a:rPr lang="tr-TR" sz="2400" dirty="0" smtClean="0">
                <a:latin typeface="Times New Roman"/>
                <a:cs typeface="Times New Roman"/>
              </a:rPr>
              <a:t>ilişkin </a:t>
            </a:r>
            <a:r>
              <a:rPr lang="tr-TR" sz="2400" spc="-5" dirty="0" smtClean="0">
                <a:latin typeface="Times New Roman"/>
                <a:cs typeface="Times New Roman"/>
              </a:rPr>
              <a:t>bilgilendirme </a:t>
            </a:r>
            <a:r>
              <a:rPr lang="tr-TR" sz="2400" dirty="0" smtClean="0">
                <a:latin typeface="Times New Roman"/>
                <a:cs typeface="Times New Roman"/>
              </a:rPr>
              <a:t>tarihinden </a:t>
            </a:r>
            <a:r>
              <a:rPr lang="tr-TR" sz="2400" spc="-5" dirty="0" smtClean="0">
                <a:latin typeface="Times New Roman"/>
                <a:cs typeface="Times New Roman"/>
              </a:rPr>
              <a:t>itibaren </a:t>
            </a:r>
            <a:r>
              <a:rPr lang="tr-TR" sz="2400" dirty="0" smtClean="0">
                <a:latin typeface="Times New Roman"/>
                <a:cs typeface="Times New Roman"/>
              </a:rPr>
              <a:t>7 </a:t>
            </a:r>
            <a:r>
              <a:rPr lang="tr-TR" sz="2400" spc="-5" dirty="0" smtClean="0">
                <a:latin typeface="Times New Roman"/>
                <a:cs typeface="Times New Roman"/>
              </a:rPr>
              <a:t>gün </a:t>
            </a:r>
            <a:r>
              <a:rPr lang="tr-TR" sz="2400" dirty="0" smtClean="0">
                <a:latin typeface="Times New Roman"/>
                <a:cs typeface="Times New Roman"/>
              </a:rPr>
              <a:t>içerisinde </a:t>
            </a:r>
            <a:r>
              <a:rPr lang="tr-TR" sz="2400" spc="10" dirty="0" smtClean="0">
                <a:latin typeface="Times New Roman"/>
                <a:cs typeface="Times New Roman"/>
              </a:rPr>
              <a:t>İl </a:t>
            </a:r>
            <a:r>
              <a:rPr lang="tr-TR" sz="2400" spc="-5" dirty="0" smtClean="0">
                <a:latin typeface="Times New Roman"/>
                <a:cs typeface="Times New Roman"/>
              </a:rPr>
              <a:t>Beyaz </a:t>
            </a:r>
            <a:r>
              <a:rPr lang="tr-TR" sz="2400" dirty="0" smtClean="0">
                <a:latin typeface="Times New Roman"/>
                <a:cs typeface="Times New Roman"/>
              </a:rPr>
              <a:t>Kod  </a:t>
            </a:r>
            <a:r>
              <a:rPr lang="tr-TR" sz="2400" spc="-5" dirty="0" smtClean="0">
                <a:latin typeface="Times New Roman"/>
                <a:cs typeface="Times New Roman"/>
              </a:rPr>
              <a:t>Koordinatörlüğüne </a:t>
            </a:r>
            <a:r>
              <a:rPr lang="tr-TR" sz="2400" dirty="0" smtClean="0">
                <a:latin typeface="Times New Roman"/>
                <a:cs typeface="Times New Roman"/>
              </a:rPr>
              <a:t>bir dilekçe ile </a:t>
            </a:r>
            <a:r>
              <a:rPr lang="tr-TR" sz="2400" spc="-5" dirty="0" smtClean="0">
                <a:latin typeface="Times New Roman"/>
                <a:cs typeface="Times New Roman"/>
              </a:rPr>
              <a:t>itiraz</a:t>
            </a:r>
            <a:r>
              <a:rPr lang="tr-TR" sz="2400" spc="-15" dirty="0" smtClean="0">
                <a:latin typeface="Times New Roman"/>
                <a:cs typeface="Times New Roman"/>
              </a:rPr>
              <a:t> </a:t>
            </a:r>
            <a:r>
              <a:rPr lang="tr-TR" sz="2400" dirty="0" smtClean="0">
                <a:latin typeface="Times New Roman"/>
                <a:cs typeface="Times New Roman"/>
              </a:rPr>
              <a:t>edebilirsiniz.</a:t>
            </a:r>
            <a:endParaRPr lang="tr-TR" sz="2400" dirty="0">
              <a:latin typeface="Times New Roman"/>
              <a:cs typeface="Times New Roman"/>
            </a:endParaRPr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622300" y="3705225"/>
          <a:ext cx="8534400" cy="949993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949993">
                <a:tc>
                  <a:txBody>
                    <a:bodyPr/>
                    <a:lstStyle/>
                    <a:p>
                      <a:r>
                        <a:rPr lang="tr-TR" b="1" dirty="0" smtClean="0"/>
                        <a:t>Beyaz</a:t>
                      </a:r>
                      <a:r>
                        <a:rPr lang="tr-TR" b="1" baseline="0" dirty="0" smtClean="0"/>
                        <a:t> kod mevzuatı: (hukuki yardım yapılacak haller)</a:t>
                      </a:r>
                    </a:p>
                    <a:p>
                      <a:r>
                        <a:rPr lang="tr-TR" baseline="0" dirty="0" smtClean="0"/>
                        <a:t> Personelin, bir olayda hem mağdur hem de şüpheli veya sanık durumunda olması halinde mağdur sıfatıyla hukuki yardım yapılır.</a:t>
                      </a:r>
                      <a:endParaRPr lang="tr-T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75100" y="1266825"/>
            <a:ext cx="2850642" cy="304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86460" y="2245609"/>
            <a:ext cx="8920479" cy="3600986"/>
          </a:xfrm>
        </p:spPr>
        <p:txBody>
          <a:bodyPr/>
          <a:lstStyle/>
          <a:p>
            <a:pPr marL="0" lvl="1" indent="-450000" algn="just">
              <a:spcAft>
                <a:spcPts val="0"/>
              </a:spcAft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Sağlık kurumlarında hekime ve diğer sağlık çalışanlarına yönelik şiddet bildirimleri son yıllarda artış göstermektedir. </a:t>
            </a:r>
          </a:p>
          <a:p>
            <a:pPr marL="0" lvl="1" indent="-450000" algn="just">
              <a:spcAft>
                <a:spcPts val="0"/>
              </a:spcAft>
            </a:pP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Sağlık çalışanlarının maruz kaldığı şiddetin en önemli özelliği, şiddetin diğer iş yerlerine göre daha fazla olmasıdır.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08100" y="3476625"/>
            <a:ext cx="8458200" cy="492443"/>
          </a:xfrm>
        </p:spPr>
        <p:txBody>
          <a:bodyPr/>
          <a:lstStyle/>
          <a:p>
            <a:pPr algn="ctr"/>
            <a:r>
              <a:rPr lang="tr-TR" sz="3200" dirty="0" smtClean="0"/>
              <a:t>TEŞEKKÜRLER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1215898"/>
            <a:ext cx="8955405" cy="4490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lvl="1" indent="-304800">
              <a:lnSpc>
                <a:spcPct val="100000"/>
              </a:lnSpc>
              <a:tabLst>
                <a:tab pos="318135" algn="l"/>
              </a:tabLst>
            </a:pPr>
            <a:r>
              <a:rPr lang="tr-TR" sz="2000" b="1" spc="-5" dirty="0" smtClean="0">
                <a:latin typeface="Times New Roman"/>
                <a:cs typeface="Times New Roman"/>
              </a:rPr>
              <a:t>                                              </a:t>
            </a:r>
            <a:r>
              <a:rPr sz="2000" b="1" spc="-5" dirty="0" smtClean="0">
                <a:latin typeface="Times New Roman"/>
                <a:cs typeface="Times New Roman"/>
              </a:rPr>
              <a:t>TÜRKİYE </a:t>
            </a:r>
            <a:r>
              <a:rPr sz="2000" b="1" spc="-5" dirty="0">
                <a:latin typeface="Times New Roman"/>
                <a:cs typeface="Times New Roman"/>
              </a:rPr>
              <a:t>HALK SAĞLIĞI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KURUMU</a:t>
            </a:r>
            <a:endParaRPr sz="20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Times New Roman"/>
              <a:buAutoNum type="arabicPeriod" startAt="2"/>
            </a:pPr>
            <a:endParaRPr sz="1400" dirty="0">
              <a:latin typeface="Times New Roman"/>
              <a:cs typeface="Times New Roman"/>
            </a:endParaRPr>
          </a:p>
          <a:p>
            <a:pPr marL="12700" marR="5080" lvl="2" algn="just">
              <a:lnSpc>
                <a:spcPct val="150000"/>
              </a:lnSpc>
              <a:buFont typeface="Times New Roman"/>
              <a:buAutoNum type="arabicPeriod"/>
              <a:tabLst>
                <a:tab pos="367665" algn="l"/>
              </a:tabLst>
            </a:pPr>
            <a:r>
              <a:rPr b="1" dirty="0" smtClean="0">
                <a:latin typeface="Times New Roman"/>
                <a:cs typeface="Times New Roman"/>
              </a:rPr>
              <a:t>YÖNETİCİ</a:t>
            </a:r>
            <a:endParaRPr lang="tr-TR" b="1" dirty="0" smtClean="0">
              <a:latin typeface="Times New Roman"/>
              <a:cs typeface="Times New Roman"/>
            </a:endParaRPr>
          </a:p>
          <a:p>
            <a:pPr marL="12700" marR="5080" lvl="2" algn="just">
              <a:lnSpc>
                <a:spcPct val="150000"/>
              </a:lnSpc>
              <a:buFont typeface="Arial" pitchFamily="34" charset="0"/>
              <a:buChar char="•"/>
              <a:tabLst>
                <a:tab pos="367665" algn="l"/>
              </a:tabLst>
            </a:pPr>
            <a:r>
              <a:rPr b="1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Kurumunuza </a:t>
            </a:r>
            <a:r>
              <a:rPr spc="-5" dirty="0">
                <a:latin typeface="Comic Sans MS" pitchFamily="66" charset="0"/>
                <a:cs typeface="Times New Roman"/>
              </a:rPr>
              <a:t>bağlı </a:t>
            </a:r>
            <a:r>
              <a:rPr dirty="0">
                <a:latin typeface="Comic Sans MS" pitchFamily="66" charset="0"/>
                <a:cs typeface="Times New Roman"/>
              </a:rPr>
              <a:t>Toplum </a:t>
            </a:r>
            <a:r>
              <a:rPr spc="-5" dirty="0">
                <a:latin typeface="Comic Sans MS" pitchFamily="66" charset="0"/>
                <a:cs typeface="Times New Roman"/>
              </a:rPr>
              <a:t>Sağlığı Merkezlerinde </a:t>
            </a:r>
            <a:r>
              <a:rPr dirty="0">
                <a:latin typeface="Comic Sans MS" pitchFamily="66" charset="0"/>
                <a:cs typeface="Times New Roman"/>
              </a:rPr>
              <a:t>(TSM) </a:t>
            </a:r>
            <a:r>
              <a:rPr spc="-5" dirty="0">
                <a:latin typeface="Comic Sans MS" pitchFamily="66" charset="0"/>
                <a:cs typeface="Times New Roman"/>
              </a:rPr>
              <a:t>görev </a:t>
            </a:r>
            <a:r>
              <a:rPr spc="-10" dirty="0">
                <a:latin typeface="Comic Sans MS" pitchFamily="66" charset="0"/>
                <a:cs typeface="Times New Roman"/>
              </a:rPr>
              <a:t>yapan </a:t>
            </a:r>
            <a:r>
              <a:rPr dirty="0">
                <a:latin typeface="Comic Sans MS" pitchFamily="66" charset="0"/>
                <a:cs typeface="Times New Roman"/>
              </a:rPr>
              <a:t>sorumlu </a:t>
            </a:r>
            <a:r>
              <a:rPr spc="-5" dirty="0" err="1">
                <a:latin typeface="Comic Sans MS" pitchFamily="66" charset="0"/>
                <a:cs typeface="Times New Roman"/>
              </a:rPr>
              <a:t>hekimdir</a:t>
            </a:r>
            <a:r>
              <a:rPr spc="-5" dirty="0" smtClean="0">
                <a:latin typeface="Comic Sans MS" pitchFamily="66" charset="0"/>
                <a:cs typeface="Times New Roman"/>
              </a:rPr>
              <a:t>.</a:t>
            </a:r>
            <a:endParaRPr lang="tr-TR" spc="-5" dirty="0" smtClean="0">
              <a:latin typeface="Comic Sans MS" pitchFamily="66" charset="0"/>
              <a:cs typeface="Times New Roman"/>
            </a:endParaRPr>
          </a:p>
          <a:p>
            <a:pPr marL="12700" marR="5080" lvl="2" algn="just">
              <a:lnSpc>
                <a:spcPct val="150000"/>
              </a:lnSpc>
              <a:buFont typeface="Arial" pitchFamily="34" charset="0"/>
              <a:buChar char="•"/>
              <a:tabLst>
                <a:tab pos="367665" algn="l"/>
              </a:tabLst>
            </a:pPr>
            <a:r>
              <a:rPr spc="-5" dirty="0" smtClean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Yönetici, </a:t>
            </a:r>
            <a:r>
              <a:rPr dirty="0">
                <a:latin typeface="Comic Sans MS" pitchFamily="66" charset="0"/>
                <a:cs typeface="Times New Roman"/>
              </a:rPr>
              <a:t>TSM ve </a:t>
            </a:r>
            <a:r>
              <a:rPr spc="-5" dirty="0">
                <a:latin typeface="Comic Sans MS" pitchFamily="66" charset="0"/>
                <a:cs typeface="Times New Roman"/>
              </a:rPr>
              <a:t>TSM’ye </a:t>
            </a:r>
            <a:r>
              <a:rPr dirty="0">
                <a:latin typeface="Comic Sans MS" pitchFamily="66" charset="0"/>
                <a:cs typeface="Times New Roman"/>
              </a:rPr>
              <a:t>bağlı  </a:t>
            </a:r>
            <a:r>
              <a:rPr spc="-5" dirty="0">
                <a:latin typeface="Comic Sans MS" pitchFamily="66" charset="0"/>
                <a:cs typeface="Times New Roman"/>
              </a:rPr>
              <a:t>ASM’lerden</a:t>
            </a:r>
            <a:r>
              <a:rPr spc="-2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yapılan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başvuruları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ve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başvurulara</a:t>
            </a:r>
            <a:r>
              <a:rPr spc="-65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ilişkin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süreci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takip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eder.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endParaRPr lang="tr-TR" spc="-60" dirty="0" smtClean="0">
              <a:latin typeface="Comic Sans MS" pitchFamily="66" charset="0"/>
              <a:cs typeface="Times New Roman"/>
            </a:endParaRPr>
          </a:p>
          <a:p>
            <a:pPr marL="12700" marR="5080" lvl="2" algn="just">
              <a:lnSpc>
                <a:spcPct val="150000"/>
              </a:lnSpc>
              <a:buFont typeface="Arial" pitchFamily="34" charset="0"/>
              <a:buChar char="•"/>
              <a:tabLst>
                <a:tab pos="367665" algn="l"/>
              </a:tabLst>
            </a:pPr>
            <a:r>
              <a:rPr dirty="0" err="1" smtClean="0">
                <a:latin typeface="Comic Sans MS" pitchFamily="66" charset="0"/>
                <a:cs typeface="Times New Roman"/>
              </a:rPr>
              <a:t>ASM’den</a:t>
            </a:r>
            <a:r>
              <a:rPr spc="-55" dirty="0" smtClean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bir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başvuru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olduğu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takdirde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bu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başvuruya</a:t>
            </a:r>
            <a:r>
              <a:rPr spc="-60" dirty="0">
                <a:latin typeface="Comic Sans MS" pitchFamily="66" charset="0"/>
                <a:cs typeface="Times New Roman"/>
              </a:rPr>
              <a:t> </a:t>
            </a:r>
            <a:r>
              <a:rPr dirty="0">
                <a:latin typeface="Comic Sans MS" pitchFamily="66" charset="0"/>
                <a:cs typeface="Times New Roman"/>
              </a:rPr>
              <a:t>ilişkin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gerekli</a:t>
            </a:r>
            <a:r>
              <a:rPr spc="-55" dirty="0">
                <a:latin typeface="Comic Sans MS" pitchFamily="66" charset="0"/>
                <a:cs typeface="Times New Roman"/>
              </a:rPr>
              <a:t> </a:t>
            </a:r>
            <a:r>
              <a:rPr spc="-5" dirty="0">
                <a:latin typeface="Comic Sans MS" pitchFamily="66" charset="0"/>
                <a:cs typeface="Times New Roman"/>
              </a:rPr>
              <a:t>işlemler  </a:t>
            </a:r>
            <a:r>
              <a:rPr dirty="0">
                <a:latin typeface="Comic Sans MS" pitchFamily="66" charset="0"/>
                <a:cs typeface="Times New Roman"/>
              </a:rPr>
              <a:t>TSM’de </a:t>
            </a:r>
            <a:r>
              <a:rPr spc="-5" dirty="0">
                <a:latin typeface="Comic Sans MS" pitchFamily="66" charset="0"/>
                <a:cs typeface="Times New Roman"/>
              </a:rPr>
              <a:t>görev yapan </a:t>
            </a:r>
            <a:r>
              <a:rPr dirty="0">
                <a:latin typeface="Comic Sans MS" pitchFamily="66" charset="0"/>
                <a:cs typeface="Times New Roman"/>
              </a:rPr>
              <a:t>ÇGB </a:t>
            </a:r>
            <a:r>
              <a:rPr spc="-5" dirty="0">
                <a:latin typeface="Comic Sans MS" pitchFamily="66" charset="0"/>
                <a:cs typeface="Times New Roman"/>
              </a:rPr>
              <a:t>tarafından yerine getirilir. Bu personelin ilgili ASM’den yapılan </a:t>
            </a:r>
            <a:r>
              <a:rPr dirty="0">
                <a:latin typeface="Comic Sans MS" pitchFamily="66" charset="0"/>
                <a:cs typeface="Times New Roman"/>
              </a:rPr>
              <a:t>başvuruları </a:t>
            </a:r>
            <a:r>
              <a:rPr spc="-5" dirty="0">
                <a:latin typeface="Comic Sans MS" pitchFamily="66" charset="0"/>
                <a:cs typeface="Times New Roman"/>
              </a:rPr>
              <a:t>görebilmesi </a:t>
            </a:r>
            <a:r>
              <a:rPr dirty="0">
                <a:latin typeface="Comic Sans MS" pitchFamily="66" charset="0"/>
                <a:cs typeface="Times New Roman"/>
              </a:rPr>
              <a:t>için </a:t>
            </a:r>
            <a:r>
              <a:rPr spc="-5" dirty="0">
                <a:latin typeface="Comic Sans MS" pitchFamily="66" charset="0"/>
                <a:cs typeface="Times New Roman"/>
              </a:rPr>
              <a:t>yönetici tarafından  </a:t>
            </a:r>
            <a:r>
              <a:rPr dirty="0">
                <a:latin typeface="Comic Sans MS" pitchFamily="66" charset="0"/>
                <a:cs typeface="Times New Roman"/>
              </a:rPr>
              <a:t>sistemde </a:t>
            </a:r>
            <a:r>
              <a:rPr spc="-5" dirty="0">
                <a:latin typeface="Comic Sans MS" pitchFamily="66" charset="0"/>
                <a:cs typeface="Times New Roman"/>
              </a:rPr>
              <a:t>onaylanması gerekmektedir. </a:t>
            </a:r>
            <a:endParaRPr lang="tr-TR" spc="-5" dirty="0" smtClean="0">
              <a:latin typeface="Comic Sans MS" pitchFamily="66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31900" y="1343026"/>
            <a:ext cx="7696200" cy="430887"/>
          </a:xfrm>
        </p:spPr>
        <p:txBody>
          <a:bodyPr/>
          <a:lstStyle/>
          <a:p>
            <a:pPr algn="ctr"/>
            <a:r>
              <a:rPr lang="tr-TR" sz="2800" spc="-5" dirty="0" smtClean="0"/>
              <a:t>ÇGB </a:t>
            </a:r>
            <a:endParaRPr lang="tr-TR" sz="2800" dirty="0"/>
          </a:p>
        </p:txBody>
      </p:sp>
      <p:sp>
        <p:nvSpPr>
          <p:cNvPr id="3" name="2 Dikdörtgen"/>
          <p:cNvSpPr/>
          <p:nvPr/>
        </p:nvSpPr>
        <p:spPr>
          <a:xfrm>
            <a:off x="1003300" y="1728619"/>
            <a:ext cx="9067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2" algn="just">
              <a:buFont typeface="Arial" pitchFamily="34" charset="0"/>
              <a:buChar char="•"/>
              <a:tabLst>
                <a:tab pos="353060" algn="l"/>
              </a:tabLst>
            </a:pPr>
            <a:r>
              <a:rPr lang="tr-TR" sz="2400" dirty="0" smtClean="0">
                <a:latin typeface="Comic Sans MS" pitchFamily="66" charset="0"/>
                <a:cs typeface="Times New Roman"/>
              </a:rPr>
              <a:t>Kurumunuza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bağlı </a:t>
            </a:r>
            <a:r>
              <a:rPr lang="tr-TR" sz="2400" dirty="0" err="1" smtClean="0">
                <a:latin typeface="Comic Sans MS" pitchFamily="66" charset="0"/>
                <a:cs typeface="Times New Roman"/>
              </a:rPr>
              <a:t>TSM’lerde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görev yapan ÇGB, </a:t>
            </a:r>
            <a:r>
              <a:rPr lang="tr-TR" sz="2400" dirty="0" err="1" smtClean="0">
                <a:latin typeface="Comic Sans MS" pitchFamily="66" charset="0"/>
                <a:cs typeface="Times New Roman"/>
              </a:rPr>
              <a:t>TSM’den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yapılan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ve </a:t>
            </a:r>
            <a:r>
              <a:rPr lang="tr-TR" sz="2400" spc="-5" dirty="0" err="1" smtClean="0">
                <a:latin typeface="Comic Sans MS" pitchFamily="66" charset="0"/>
                <a:cs typeface="Times New Roman"/>
              </a:rPr>
              <a:t>TSM’ye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 bağlı </a:t>
            </a:r>
            <a:r>
              <a:rPr lang="tr-TR" sz="2400" spc="-5" dirty="0" err="1" smtClean="0">
                <a:latin typeface="Comic Sans MS" pitchFamily="66" charset="0"/>
                <a:cs typeface="Times New Roman"/>
              </a:rPr>
              <a:t>ASM’lerden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 yapılan başvuruları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ve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başvurulara 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ilişkin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süreci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takip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eder. </a:t>
            </a:r>
          </a:p>
          <a:p>
            <a:pPr marL="12700" marR="5080" lvl="2" algn="just">
              <a:buFont typeface="Arial" pitchFamily="34" charset="0"/>
              <a:buChar char="•"/>
              <a:tabLst>
                <a:tab pos="353060" algn="l"/>
              </a:tabLst>
            </a:pPr>
            <a:r>
              <a:rPr lang="tr-TR" sz="2400" dirty="0" smtClean="0">
                <a:latin typeface="Comic Sans MS" pitchFamily="66" charset="0"/>
                <a:cs typeface="Times New Roman"/>
              </a:rPr>
              <a:t>Şiddet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mağduru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113 </a:t>
            </a:r>
            <a:r>
              <a:rPr lang="tr-TR" sz="2400" dirty="0" err="1" smtClean="0">
                <a:latin typeface="Comic Sans MS" pitchFamily="66" charset="0"/>
                <a:cs typeface="Times New Roman"/>
              </a:rPr>
              <a:t>nolu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telefonu arayarak, internet üzerinden </a:t>
            </a:r>
            <a:r>
              <a:rPr lang="tr-TR" sz="2400" spc="-15" dirty="0" smtClean="0">
                <a:latin typeface="Comic Sans MS" pitchFamily="66" charset="0"/>
                <a:cs typeface="Times New Roman"/>
              </a:rPr>
              <a:t>ya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da ÇGB </a:t>
            </a:r>
            <a:r>
              <a:rPr lang="tr-TR" sz="2400" spc="-15" dirty="0" smtClean="0">
                <a:latin typeface="Comic Sans MS" pitchFamily="66" charset="0"/>
                <a:cs typeface="Times New Roman"/>
              </a:rPr>
              <a:t>ye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başvurarak </a:t>
            </a:r>
            <a:r>
              <a:rPr lang="tr-TR" sz="2400" smtClean="0">
                <a:latin typeface="Comic Sans MS" pitchFamily="66" charset="0"/>
                <a:cs typeface="Times New Roman"/>
              </a:rPr>
              <a:t>da </a:t>
            </a:r>
            <a:r>
              <a:rPr lang="tr-TR" sz="2400" spc="-5" smtClean="0">
                <a:latin typeface="Comic Sans MS" pitchFamily="66" charset="0"/>
                <a:cs typeface="Times New Roman"/>
              </a:rPr>
              <a:t>beyaz kod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başvurusunu  yapabilir. </a:t>
            </a:r>
          </a:p>
          <a:p>
            <a:pPr marL="12700" marR="5080" lvl="2" algn="just">
              <a:buFont typeface="Arial" pitchFamily="34" charset="0"/>
              <a:buChar char="•"/>
              <a:tabLst>
                <a:tab pos="353060" algn="l"/>
              </a:tabLst>
            </a:pPr>
            <a:r>
              <a:rPr lang="tr-TR" sz="2400" spc="-5" dirty="0" smtClean="0">
                <a:latin typeface="Comic Sans MS" pitchFamily="66" charset="0"/>
                <a:cs typeface="Times New Roman"/>
              </a:rPr>
              <a:t>Yukarıda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anlatılan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yollardan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birini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kullanarak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şiddet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mağduru tarafından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bir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başvuru yapıldığında, ilgili başvuru otomatik olarak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ÇGB 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ekranına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düşer. </a:t>
            </a:r>
          </a:p>
          <a:p>
            <a:pPr marL="12700" marR="5080" lvl="2" algn="just">
              <a:buFont typeface="Arial" pitchFamily="34" charset="0"/>
              <a:buChar char="•"/>
              <a:tabLst>
                <a:tab pos="353060" algn="l"/>
              </a:tabLst>
            </a:pPr>
            <a:r>
              <a:rPr lang="tr-TR" sz="2400" dirty="0" smtClean="0">
                <a:latin typeface="Comic Sans MS" pitchFamily="66" charset="0"/>
                <a:cs typeface="Times New Roman"/>
              </a:rPr>
              <a:t>ÇGB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personeli,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bir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başvuru olduğu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takdirde ivedilikle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ilgili personel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ile irtibata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geçer. </a:t>
            </a:r>
          </a:p>
          <a:p>
            <a:pPr marL="12700" marR="5080" lvl="2" algn="just">
              <a:buFont typeface="Arial" pitchFamily="34" charset="0"/>
              <a:buChar char="•"/>
              <a:tabLst>
                <a:tab pos="353060" algn="l"/>
              </a:tabLst>
            </a:pPr>
            <a:r>
              <a:rPr lang="tr-TR" sz="2400" dirty="0" smtClean="0">
                <a:latin typeface="Comic Sans MS" pitchFamily="66" charset="0"/>
                <a:cs typeface="Times New Roman"/>
              </a:rPr>
              <a:t>Süreç hakkında </a:t>
            </a:r>
            <a:r>
              <a:rPr lang="tr-TR" sz="2400" spc="5" dirty="0" smtClean="0">
                <a:latin typeface="Comic Sans MS" pitchFamily="66" charset="0"/>
                <a:cs typeface="Times New Roman"/>
              </a:rPr>
              <a:t>şiddet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mağdurunu  bilgilendirir. </a:t>
            </a:r>
          </a:p>
          <a:p>
            <a:pPr marL="12700" marR="5080" lvl="2" algn="just">
              <a:buFont typeface="Arial" pitchFamily="34" charset="0"/>
              <a:buChar char="•"/>
              <a:tabLst>
                <a:tab pos="353060" algn="l"/>
              </a:tabLst>
            </a:pPr>
            <a:r>
              <a:rPr lang="tr-TR" sz="2400" spc="-5" dirty="0" smtClean="0">
                <a:latin typeface="Comic Sans MS" pitchFamily="66" charset="0"/>
                <a:cs typeface="Times New Roman"/>
              </a:rPr>
              <a:t>Gerekli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tüm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bilgi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ve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belgeleri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temin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ederek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sisteme kaydını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sağlar. Belge asıllarını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ivedilikle il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beyaz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kod </a:t>
            </a:r>
            <a:r>
              <a:rPr lang="tr-TR" sz="2400" spc="-5" dirty="0" smtClean="0">
                <a:latin typeface="Comic Sans MS" pitchFamily="66" charset="0"/>
                <a:cs typeface="Times New Roman"/>
              </a:rPr>
              <a:t>koordinatörlüğüne </a:t>
            </a:r>
            <a:r>
              <a:rPr lang="tr-TR" sz="2400" dirty="0" smtClean="0">
                <a:latin typeface="Comic Sans MS" pitchFamily="66" charset="0"/>
                <a:cs typeface="Times New Roman"/>
              </a:rPr>
              <a:t>iletir.  </a:t>
            </a:r>
            <a:endParaRPr lang="tr-TR" sz="2400" dirty="0"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215898"/>
            <a:ext cx="8919210" cy="4629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/>
            <a:r>
              <a:rPr lang="tr-TR" sz="2400" b="1" spc="-5" dirty="0">
                <a:latin typeface="Times New Roman"/>
                <a:cs typeface="Times New Roman"/>
              </a:rPr>
              <a:t> </a:t>
            </a:r>
            <a:r>
              <a:rPr lang="tr-TR" sz="2400" b="1" spc="-5" dirty="0" smtClean="0">
                <a:latin typeface="Times New Roman"/>
                <a:cs typeface="Times New Roman"/>
              </a:rPr>
              <a:t>                          </a:t>
            </a:r>
            <a:r>
              <a:rPr sz="2400" b="1" spc="-5" dirty="0" smtClean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İL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latin typeface="Times New Roman"/>
                <a:cs typeface="Times New Roman"/>
              </a:rPr>
              <a:t>KOORDİNATÖRÜ</a:t>
            </a:r>
            <a:endParaRPr lang="tr-TR" sz="2400" b="1" spc="-5" dirty="0" smtClean="0">
              <a:latin typeface="Times New Roman"/>
              <a:cs typeface="Times New Roman"/>
            </a:endParaRPr>
          </a:p>
          <a:p>
            <a:pPr marL="12700" algn="just"/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50"/>
              </a:spcBef>
              <a:buFont typeface="Arial" pitchFamily="34" charset="0"/>
              <a:buChar char="•"/>
            </a:pPr>
            <a:r>
              <a:rPr sz="3600" spc="-5" dirty="0" err="1" smtClean="0">
                <a:latin typeface="Comic Sans MS" pitchFamily="66" charset="0"/>
                <a:cs typeface="Times New Roman"/>
              </a:rPr>
              <a:t>Koordinatör</a:t>
            </a:r>
            <a:r>
              <a:rPr sz="3600" spc="-5" dirty="0">
                <a:latin typeface="Comic Sans MS" pitchFamily="66" charset="0"/>
                <a:cs typeface="Times New Roman"/>
              </a:rPr>
              <a:t>; </a:t>
            </a:r>
            <a:r>
              <a:rPr sz="3600" dirty="0">
                <a:latin typeface="Comic Sans MS" pitchFamily="66" charset="0"/>
                <a:cs typeface="Times New Roman"/>
              </a:rPr>
              <a:t>ÇGB </a:t>
            </a:r>
            <a:r>
              <a:rPr sz="3600" spc="-5" dirty="0">
                <a:latin typeface="Comic Sans MS" pitchFamily="66" charset="0"/>
                <a:cs typeface="Times New Roman"/>
              </a:rPr>
              <a:t>tarafından gönderilen bilgi </a:t>
            </a:r>
            <a:r>
              <a:rPr sz="3600" dirty="0">
                <a:latin typeface="Comic Sans MS" pitchFamily="66" charset="0"/>
                <a:cs typeface="Times New Roman"/>
              </a:rPr>
              <a:t>ve </a:t>
            </a:r>
            <a:r>
              <a:rPr sz="3600" spc="-5" dirty="0">
                <a:latin typeface="Comic Sans MS" pitchFamily="66" charset="0"/>
                <a:cs typeface="Times New Roman"/>
              </a:rPr>
              <a:t>belgeleri inceleyerek </a:t>
            </a:r>
            <a:r>
              <a:rPr sz="3600" dirty="0">
                <a:latin typeface="Comic Sans MS" pitchFamily="66" charset="0"/>
                <a:cs typeface="Times New Roman"/>
              </a:rPr>
              <a:t>ilgili </a:t>
            </a:r>
            <a:r>
              <a:rPr sz="3600" spc="-5" dirty="0">
                <a:latin typeface="Comic Sans MS" pitchFamily="66" charset="0"/>
                <a:cs typeface="Times New Roman"/>
              </a:rPr>
              <a:t>başvurunun beyazkod kapsamında </a:t>
            </a:r>
            <a:r>
              <a:rPr sz="3600" dirty="0">
                <a:latin typeface="Comic Sans MS" pitchFamily="66" charset="0"/>
                <a:cs typeface="Times New Roman"/>
              </a:rPr>
              <a:t>olup  </a:t>
            </a:r>
            <a:r>
              <a:rPr sz="3600" spc="-5" dirty="0">
                <a:latin typeface="Comic Sans MS" pitchFamily="66" charset="0"/>
                <a:cs typeface="Times New Roman"/>
              </a:rPr>
              <a:t>olmadığını</a:t>
            </a:r>
            <a:r>
              <a:rPr sz="3600" spc="-20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değerlendirir. Beyaz</a:t>
            </a:r>
            <a:r>
              <a:rPr sz="3600" spc="-15" dirty="0">
                <a:latin typeface="Comic Sans MS" pitchFamily="66" charset="0"/>
                <a:cs typeface="Times New Roman"/>
              </a:rPr>
              <a:t> </a:t>
            </a:r>
            <a:r>
              <a:rPr sz="3600" dirty="0">
                <a:latin typeface="Comic Sans MS" pitchFamily="66" charset="0"/>
                <a:cs typeface="Times New Roman"/>
              </a:rPr>
              <a:t>kod</a:t>
            </a:r>
            <a:r>
              <a:rPr sz="3600" spc="-15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kapsamındaki</a:t>
            </a:r>
            <a:r>
              <a:rPr sz="3600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başvurulara</a:t>
            </a:r>
            <a:r>
              <a:rPr sz="3600" spc="-20" dirty="0">
                <a:latin typeface="Comic Sans MS" pitchFamily="66" charset="0"/>
                <a:cs typeface="Times New Roman"/>
              </a:rPr>
              <a:t> </a:t>
            </a:r>
            <a:r>
              <a:rPr sz="3600" dirty="0">
                <a:latin typeface="Comic Sans MS" pitchFamily="66" charset="0"/>
                <a:cs typeface="Times New Roman"/>
              </a:rPr>
              <a:t>ilişkin</a:t>
            </a:r>
            <a:r>
              <a:rPr sz="3600" spc="-25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adli</a:t>
            </a:r>
            <a:r>
              <a:rPr sz="3600" spc="-20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süreçte</a:t>
            </a:r>
            <a:r>
              <a:rPr sz="3600" spc="-15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başvuru</a:t>
            </a:r>
            <a:r>
              <a:rPr sz="3600" spc="-15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sahibine</a:t>
            </a:r>
            <a:r>
              <a:rPr sz="3600" spc="-30" dirty="0">
                <a:latin typeface="Comic Sans MS" pitchFamily="66" charset="0"/>
                <a:cs typeface="Times New Roman"/>
              </a:rPr>
              <a:t> </a:t>
            </a:r>
            <a:r>
              <a:rPr sz="3600" dirty="0">
                <a:latin typeface="Comic Sans MS" pitchFamily="66" charset="0"/>
                <a:cs typeface="Times New Roman"/>
              </a:rPr>
              <a:t>hukukî</a:t>
            </a:r>
            <a:r>
              <a:rPr sz="3600" spc="-20" dirty="0">
                <a:latin typeface="Comic Sans MS" pitchFamily="66" charset="0"/>
                <a:cs typeface="Times New Roman"/>
              </a:rPr>
              <a:t> </a:t>
            </a:r>
            <a:r>
              <a:rPr sz="3600" spc="-5" dirty="0">
                <a:latin typeface="Comic Sans MS" pitchFamily="66" charset="0"/>
                <a:cs typeface="Times New Roman"/>
              </a:rPr>
              <a:t>destek</a:t>
            </a:r>
            <a:r>
              <a:rPr sz="3600" spc="-25" dirty="0">
                <a:latin typeface="Comic Sans MS" pitchFamily="66" charset="0"/>
                <a:cs typeface="Times New Roman"/>
              </a:rPr>
              <a:t> </a:t>
            </a:r>
            <a:r>
              <a:rPr sz="3600" dirty="0">
                <a:latin typeface="Comic Sans MS" pitchFamily="66" charset="0"/>
                <a:cs typeface="Times New Roman"/>
              </a:rPr>
              <a:t>verir.</a:t>
            </a:r>
            <a:r>
              <a:rPr sz="3600" spc="-25" dirty="0">
                <a:latin typeface="Comic Sans MS" pitchFamily="66" charset="0"/>
                <a:cs typeface="Times New Roman"/>
              </a:rPr>
              <a:t> </a:t>
            </a:r>
            <a:endParaRPr lang="tr-TR" sz="3600" spc="-25" dirty="0" smtClean="0">
              <a:latin typeface="Comic Sans MS" pitchFamily="66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900" y="1229867"/>
            <a:ext cx="8991599" cy="52947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449070"/>
            <a:ext cx="8920480" cy="3767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 lvl="1" indent="-304800" algn="just">
              <a:tabLst>
                <a:tab pos="318135" algn="l"/>
              </a:tabLst>
            </a:pPr>
            <a:r>
              <a:rPr lang="tr-TR" sz="2800" b="1" spc="-5" dirty="0" smtClean="0">
                <a:latin typeface="Times New Roman"/>
                <a:cs typeface="Times New Roman"/>
              </a:rPr>
              <a:t>1- </a:t>
            </a:r>
            <a:r>
              <a:rPr sz="2800" b="1" spc="-5" dirty="0" smtClean="0">
                <a:latin typeface="Times New Roman"/>
                <a:cs typeface="Times New Roman"/>
              </a:rPr>
              <a:t>ALO </a:t>
            </a:r>
            <a:r>
              <a:rPr sz="2800" b="1" spc="-5" dirty="0">
                <a:latin typeface="Times New Roman"/>
                <a:cs typeface="Times New Roman"/>
              </a:rPr>
              <a:t>113 HATTINI ARAYARAK YAPILAN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BAŞVURU</a:t>
            </a:r>
            <a:endParaRPr sz="2800" dirty="0">
              <a:latin typeface="Times New Roman"/>
              <a:cs typeface="Times New Roman"/>
            </a:endParaRPr>
          </a:p>
          <a:p>
            <a:pPr marL="12700" marR="5715" indent="449580" algn="just">
              <a:spcBef>
                <a:spcPts val="55"/>
              </a:spcBef>
            </a:pPr>
            <a:r>
              <a:rPr sz="2400" dirty="0">
                <a:latin typeface="Times New Roman"/>
                <a:cs typeface="Times New Roman"/>
              </a:rPr>
              <a:t>Alo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113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hattını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arayarak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beyazkod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başvurusunda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bulunabilirsiniz.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Operatör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sizden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TC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Kimlik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numaranızı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isteyecektir.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Sisteme  </a:t>
            </a:r>
            <a:r>
              <a:rPr sz="2400" spc="-5" dirty="0">
                <a:latin typeface="Times New Roman"/>
                <a:cs typeface="Times New Roman"/>
              </a:rPr>
              <a:t>daha </a:t>
            </a:r>
            <a:r>
              <a:rPr sz="2400" spc="-5" dirty="0" err="1">
                <a:latin typeface="Times New Roman"/>
                <a:cs typeface="Times New Roman"/>
              </a:rPr>
              <a:t>önce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ü</a:t>
            </a:r>
            <a:r>
              <a:rPr lang="tr-TR" sz="2400" spc="-5" dirty="0" smtClean="0">
                <a:latin typeface="Times New Roman"/>
                <a:cs typeface="Times New Roman"/>
              </a:rPr>
              <a:t>ye </a:t>
            </a:r>
            <a:r>
              <a:rPr lang="tr-TR" sz="2400" spc="-5" dirty="0" err="1" smtClean="0">
                <a:latin typeface="Times New Roman"/>
                <a:cs typeface="Times New Roman"/>
              </a:rPr>
              <a:t>olduydanız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olay </a:t>
            </a:r>
            <a:r>
              <a:rPr sz="2400" spc="-5" dirty="0">
                <a:latin typeface="Times New Roman"/>
                <a:cs typeface="Times New Roman"/>
              </a:rPr>
              <a:t>yeri </a:t>
            </a:r>
            <a:r>
              <a:rPr sz="2400" dirty="0">
                <a:latin typeface="Times New Roman"/>
                <a:cs typeface="Times New Roman"/>
              </a:rPr>
              <a:t>ve tarih-saat </a:t>
            </a:r>
            <a:r>
              <a:rPr sz="2400" spc="-5" dirty="0">
                <a:latin typeface="Times New Roman"/>
                <a:cs typeface="Times New Roman"/>
              </a:rPr>
              <a:t>bilgilerini iletmeniz halinde </a:t>
            </a:r>
            <a:r>
              <a:rPr sz="2400" dirty="0">
                <a:latin typeface="Times New Roman"/>
                <a:cs typeface="Times New Roman"/>
              </a:rPr>
              <a:t>başvurunuz </a:t>
            </a:r>
            <a:r>
              <a:rPr sz="2400" spc="-5" dirty="0">
                <a:latin typeface="Times New Roman"/>
                <a:cs typeface="Times New Roman"/>
              </a:rPr>
              <a:t>tamamlanacaktır. Sisteme </a:t>
            </a:r>
            <a:r>
              <a:rPr sz="2400" dirty="0">
                <a:latin typeface="Times New Roman"/>
                <a:cs typeface="Times New Roman"/>
              </a:rPr>
              <a:t>üye </a:t>
            </a:r>
            <a:r>
              <a:rPr sz="2400" spc="-5" dirty="0">
                <a:latin typeface="Times New Roman"/>
                <a:cs typeface="Times New Roman"/>
              </a:rPr>
              <a:t>değilseniz operatör  tarafından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istenilen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bilgileri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iletmeniz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üzerine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üyelik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işlemleriniz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gerçekleştirilecek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akabinde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olay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yeri,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tarih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saat </a:t>
            </a:r>
            <a:r>
              <a:rPr sz="2400" spc="-5" dirty="0">
                <a:latin typeface="Times New Roman"/>
                <a:cs typeface="Times New Roman"/>
              </a:rPr>
              <a:t>bilgilerinin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sisteme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kaydı 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başvurunuz tamamlanacaktır. Başvurunuzun </a:t>
            </a:r>
            <a:r>
              <a:rPr sz="2400" dirty="0">
                <a:latin typeface="Times New Roman"/>
                <a:cs typeface="Times New Roman"/>
              </a:rPr>
              <a:t>tamamlanması ile </a:t>
            </a:r>
            <a:r>
              <a:rPr sz="2400" spc="-5" dirty="0">
                <a:latin typeface="Times New Roman"/>
                <a:cs typeface="Times New Roman"/>
              </a:rPr>
              <a:t>kurumunuzda görevli </a:t>
            </a:r>
            <a:r>
              <a:rPr sz="2400" dirty="0">
                <a:latin typeface="Times New Roman"/>
                <a:cs typeface="Times New Roman"/>
              </a:rPr>
              <a:t>ÇGB kısa sürede sizinle </a:t>
            </a:r>
            <a:r>
              <a:rPr sz="2400" spc="-5" dirty="0">
                <a:latin typeface="Times New Roman"/>
                <a:cs typeface="Times New Roman"/>
              </a:rPr>
              <a:t>irtibata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5" dirty="0" err="1">
                <a:latin typeface="Times New Roman"/>
                <a:cs typeface="Times New Roman"/>
              </a:rPr>
              <a:t>geçecektir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962025"/>
            <a:ext cx="9067800" cy="2118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tr-TR" b="1" spc="-5" dirty="0" smtClean="0">
                <a:latin typeface="Times New Roman"/>
                <a:cs typeface="Times New Roman"/>
              </a:rPr>
              <a:t>2- </a:t>
            </a:r>
            <a:r>
              <a:rPr sz="2000" b="1" spc="-5" dirty="0" smtClean="0">
                <a:latin typeface="Times New Roman"/>
                <a:cs typeface="Times New Roman"/>
              </a:rPr>
              <a:t>İNTERNET </a:t>
            </a:r>
            <a:r>
              <a:rPr sz="2000" b="1" spc="-5" dirty="0">
                <a:latin typeface="Times New Roman"/>
                <a:cs typeface="Times New Roman"/>
              </a:rPr>
              <a:t>ÜZERİNDEN BAŞVURU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</a:t>
            </a:r>
            <a:r>
              <a:rPr sz="2000" b="1" u="heavy" spc="-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http://</a:t>
            </a:r>
            <a:r>
              <a:rPr sz="2000" b="1" u="heavy" spc="-5" dirty="0" smtClean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www.beyazkod2.saglik.gov.tr</a:t>
            </a:r>
            <a:r>
              <a:rPr sz="2000" b="1" spc="-5" dirty="0" smtClean="0">
                <a:latin typeface="Times New Roman"/>
                <a:cs typeface="Times New Roman"/>
              </a:rPr>
              <a:t>)</a:t>
            </a:r>
            <a:endParaRPr sz="2000" dirty="0" smtClean="0">
              <a:latin typeface="Times New Roman"/>
              <a:cs typeface="Times New Roman"/>
            </a:endParaRPr>
          </a:p>
          <a:p>
            <a:pPr marL="12700">
              <a:spcBef>
                <a:spcPts val="135"/>
              </a:spcBef>
            </a:pPr>
            <a:r>
              <a:rPr sz="2000" b="1" spc="-5" dirty="0" smtClean="0">
                <a:latin typeface="Times New Roman"/>
                <a:cs typeface="Times New Roman"/>
              </a:rPr>
              <a:t>ÜYELİK </a:t>
            </a:r>
            <a:r>
              <a:rPr sz="2000" b="1" dirty="0" smtClean="0">
                <a:latin typeface="Times New Roman"/>
                <a:cs typeface="Times New Roman"/>
              </a:rPr>
              <a:t>KAYDININ</a:t>
            </a:r>
            <a:r>
              <a:rPr sz="2000" b="1" spc="-55" dirty="0" smtClean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YAPILMASI</a:t>
            </a:r>
            <a:endParaRPr sz="2000" dirty="0" smtClean="0">
              <a:latin typeface="Times New Roman"/>
              <a:cs typeface="Times New Roman"/>
            </a:endParaRPr>
          </a:p>
          <a:p>
            <a:pPr marL="12700" marR="9525" indent="449580">
              <a:spcBef>
                <a:spcPts val="120"/>
              </a:spcBef>
            </a:pPr>
            <a:r>
              <a:rPr sz="1600" spc="-5" dirty="0" err="1" smtClean="0">
                <a:latin typeface="Times New Roman"/>
                <a:cs typeface="Times New Roman"/>
              </a:rPr>
              <a:t>Sisteme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giriş yapılabilmesi </a:t>
            </a:r>
            <a:r>
              <a:rPr sz="1600" dirty="0">
                <a:latin typeface="Times New Roman"/>
                <a:cs typeface="Times New Roman"/>
              </a:rPr>
              <a:t>için </a:t>
            </a:r>
            <a:r>
              <a:rPr sz="1600" spc="-5" dirty="0">
                <a:latin typeface="Times New Roman"/>
                <a:cs typeface="Times New Roman"/>
              </a:rPr>
              <a:t>öncelikle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  <a:hlinkClick r:id="rId3"/>
              </a:rPr>
              <a:t>http://beyazkod2.saglik.gov.tr/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adresine sorunsuzca ulaşılması gerekmektedir. Linki verilen</a:t>
            </a:r>
            <a:r>
              <a:rPr sz="1600" spc="-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adresi  açtığınızda, açılan web sayfasında </a:t>
            </a:r>
            <a:r>
              <a:rPr sz="1600" dirty="0">
                <a:latin typeface="Times New Roman"/>
                <a:cs typeface="Times New Roman"/>
              </a:rPr>
              <a:t>‘Üye ol’ linkini </a:t>
            </a:r>
            <a:r>
              <a:rPr sz="1600" spc="-5" dirty="0">
                <a:latin typeface="Times New Roman"/>
                <a:cs typeface="Times New Roman"/>
              </a:rPr>
              <a:t>tıklayarak üyelik </a:t>
            </a:r>
            <a:r>
              <a:rPr sz="1600" dirty="0">
                <a:latin typeface="Times New Roman"/>
                <a:cs typeface="Times New Roman"/>
              </a:rPr>
              <a:t>kaydınızı </a:t>
            </a:r>
            <a:r>
              <a:rPr sz="1600" spc="-5" dirty="0">
                <a:latin typeface="Times New Roman"/>
                <a:cs typeface="Times New Roman"/>
              </a:rPr>
              <a:t>gerçekleştirebilirsiniz. (Şekil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1)</a:t>
            </a:r>
          </a:p>
          <a:p>
            <a:pPr marL="12700" marR="5080" indent="449580"/>
            <a:r>
              <a:rPr sz="1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‘Üye</a:t>
            </a:r>
            <a:r>
              <a:rPr sz="1600" b="1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6FC0"/>
                </a:solidFill>
                <a:latin typeface="Times New Roman"/>
                <a:cs typeface="Times New Roman"/>
              </a:rPr>
              <a:t>ol’</a:t>
            </a:r>
            <a:r>
              <a:rPr sz="16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linkinin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seçilmesiyle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sistem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tarafından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istenilen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bilgilerin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eksiksiz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olarak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doldurulması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gerekmektedir.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Cilt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no,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aile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sıra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no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birey  sıra no </a:t>
            </a:r>
            <a:r>
              <a:rPr sz="1600" spc="-5" dirty="0">
                <a:latin typeface="Times New Roman"/>
                <a:cs typeface="Times New Roman"/>
              </a:rPr>
              <a:t>başında </a:t>
            </a:r>
            <a:r>
              <a:rPr sz="1600" dirty="0">
                <a:latin typeface="Times New Roman"/>
                <a:cs typeface="Times New Roman"/>
              </a:rPr>
              <a:t>sıfır olmadan </a:t>
            </a:r>
            <a:r>
              <a:rPr sz="1600" spc="-5" dirty="0">
                <a:latin typeface="Times New Roman"/>
                <a:cs typeface="Times New Roman"/>
              </a:rPr>
              <a:t>yazılmalıdır. Bilgilerin </a:t>
            </a:r>
            <a:r>
              <a:rPr sz="1600" dirty="0">
                <a:latin typeface="Times New Roman"/>
                <a:cs typeface="Times New Roman"/>
              </a:rPr>
              <a:t>doldurulmasının </a:t>
            </a:r>
            <a:r>
              <a:rPr sz="1600" spc="-5" dirty="0">
                <a:latin typeface="Times New Roman"/>
                <a:cs typeface="Times New Roman"/>
              </a:rPr>
              <a:t>ardından </a:t>
            </a:r>
            <a:r>
              <a:rPr sz="1600" b="1" spc="-5" dirty="0">
                <a:solidFill>
                  <a:srgbClr val="00AF50"/>
                </a:solidFill>
                <a:latin typeface="Times New Roman"/>
                <a:cs typeface="Times New Roman"/>
              </a:rPr>
              <a:t>‘Kontrol </a:t>
            </a:r>
            <a:r>
              <a:rPr sz="1600" b="1" dirty="0">
                <a:solidFill>
                  <a:srgbClr val="00AF50"/>
                </a:solidFill>
                <a:latin typeface="Times New Roman"/>
                <a:cs typeface="Times New Roman"/>
              </a:rPr>
              <a:t>Et’ </a:t>
            </a:r>
            <a:r>
              <a:rPr sz="1600" dirty="0">
                <a:latin typeface="Times New Roman"/>
                <a:cs typeface="Times New Roman"/>
              </a:rPr>
              <a:t>butonuna </a:t>
            </a:r>
            <a:r>
              <a:rPr sz="1600" dirty="0" err="1">
                <a:latin typeface="Times New Roman"/>
                <a:cs typeface="Times New Roman"/>
              </a:rPr>
              <a:t>basınız</a:t>
            </a:r>
            <a:r>
              <a:rPr sz="160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8100" y="6682977"/>
            <a:ext cx="12192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1000" i="1" spc="-5" dirty="0" smtClean="0">
                <a:solidFill>
                  <a:srgbClr val="44536A"/>
                </a:solidFill>
                <a:latin typeface="Calibri"/>
                <a:cs typeface="Calibri"/>
              </a:rPr>
              <a:t>Şekil 1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0900" y="3324225"/>
            <a:ext cx="8839200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5" name="object 5"/>
          <p:cNvSpPr/>
          <p:nvPr/>
        </p:nvSpPr>
        <p:spPr>
          <a:xfrm flipV="1">
            <a:off x="3822700" y="583882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381000" h="314325">
                <a:moveTo>
                  <a:pt x="0" y="156971"/>
                </a:moveTo>
                <a:lnTo>
                  <a:pt x="6808" y="115226"/>
                </a:lnTo>
                <a:lnTo>
                  <a:pt x="26020" y="77724"/>
                </a:lnTo>
                <a:lnTo>
                  <a:pt x="55816" y="45958"/>
                </a:lnTo>
                <a:lnTo>
                  <a:pt x="94375" y="21420"/>
                </a:lnTo>
                <a:lnTo>
                  <a:pt x="139876" y="5603"/>
                </a:lnTo>
                <a:lnTo>
                  <a:pt x="190500" y="0"/>
                </a:lnTo>
                <a:lnTo>
                  <a:pt x="241123" y="5603"/>
                </a:lnTo>
                <a:lnTo>
                  <a:pt x="286624" y="21420"/>
                </a:lnTo>
                <a:lnTo>
                  <a:pt x="325183" y="45958"/>
                </a:lnTo>
                <a:lnTo>
                  <a:pt x="354979" y="77724"/>
                </a:lnTo>
                <a:lnTo>
                  <a:pt x="374191" y="115226"/>
                </a:lnTo>
                <a:lnTo>
                  <a:pt x="381000" y="156971"/>
                </a:lnTo>
                <a:lnTo>
                  <a:pt x="374191" y="198717"/>
                </a:lnTo>
                <a:lnTo>
                  <a:pt x="354979" y="236219"/>
                </a:lnTo>
                <a:lnTo>
                  <a:pt x="325183" y="267985"/>
                </a:lnTo>
                <a:lnTo>
                  <a:pt x="286624" y="292523"/>
                </a:lnTo>
                <a:lnTo>
                  <a:pt x="241123" y="308340"/>
                </a:lnTo>
                <a:lnTo>
                  <a:pt x="190500" y="313944"/>
                </a:lnTo>
                <a:lnTo>
                  <a:pt x="139876" y="308340"/>
                </a:lnTo>
                <a:lnTo>
                  <a:pt x="94375" y="292523"/>
                </a:lnTo>
                <a:lnTo>
                  <a:pt x="55816" y="267985"/>
                </a:lnTo>
                <a:lnTo>
                  <a:pt x="26020" y="236219"/>
                </a:lnTo>
                <a:lnTo>
                  <a:pt x="6808" y="198717"/>
                </a:lnTo>
                <a:lnTo>
                  <a:pt x="0" y="156971"/>
                </a:lnTo>
                <a:close/>
              </a:path>
            </a:pathLst>
          </a:custGeom>
          <a:ln w="25908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1641</Words>
  <Application>Microsoft Office PowerPoint</Application>
  <PresentationFormat>Özel</PresentationFormat>
  <Paragraphs>78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Theme</vt:lpstr>
      <vt:lpstr>Slayt 1</vt:lpstr>
      <vt:lpstr>    Sağlık Kurumlarında Şiddet</vt:lpstr>
      <vt:lpstr>Slayt 3</vt:lpstr>
      <vt:lpstr>Slayt 4</vt:lpstr>
      <vt:lpstr>ÇGB 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ADLİ SÜREÇ</vt:lpstr>
      <vt:lpstr>İl Beyaz Kod Koordinatörü tarafından görevli birim/personel tarafından intikal ettirilen bilgi ve belgeler tetkik edilerek;  Başvurunuz beyaz kod kapsamında ise bilgi ve belgeler adli mercilere intikal ettirilerek adli süreç başlatılır ve süreç boyunca size hukuki yardım yapılır.</vt:lpstr>
      <vt:lpstr>TEŞEKKÜRLER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Olcay KUTLUBAY</dc:creator>
  <cp:lastModifiedBy>Win10P32</cp:lastModifiedBy>
  <cp:revision>79</cp:revision>
  <dcterms:created xsi:type="dcterms:W3CDTF">2017-04-20T08:46:15Z</dcterms:created>
  <dcterms:modified xsi:type="dcterms:W3CDTF">2017-10-20T06:45:17Z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2017-04-20T00:00:00Z</vt:filetime>
  </property>
</Properties>
</file>